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6" roundtripDataSignature="AMtx7miVdIry5uzEKGA8i7ZSP4uJXQ/O9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2" d="100"/>
          <a:sy n="152" d="100"/>
        </p:scale>
        <p:origin x="754" y="8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3-5 lessons á 2h</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For any business, doing advertising without integrating it to strategic goals, implies a risk. For instance, conducting advertising just in order to achieve ‘visibility’ or ‘awareness’, is likely not to increase sales. The role of strategy was presented in detail in Bases of Digital marketing, submodule 2.</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FI">
                <a:solidFill>
                  <a:schemeClr val="dk1"/>
                </a:solidFill>
              </a:rPr>
              <a:t>Digital marketing and advertising activities must be in line with the holistic strategy of the organization.The strategy is a future-oriented plan, that tries to anticipate circumstances that influence the conduct of an organization. Most organizations have a strategy, yet smaller ones may miss one.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FI"/>
              <a:t>The slide presents the difference between goals and objectives. Each advertising campaign should cover one or more of these goals.</a:t>
            </a:r>
            <a:endParaRPr/>
          </a:p>
        </p:txBody>
      </p:sp>
      <p:sp>
        <p:nvSpPr>
          <p:cNvPr id="217" name="Google Shape;21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a:t>Marketing and advertising objectives must be integrated with larger strategic business goals and objectives. SMART covers general  ’must-be’ objectives. For instance, an objective must be ‘measurable’. If not, what happens? At least you won´t know whether you have achieved it or not. And if it´s not ‘specific’, it is likely that your people understand it in different ways.</a:t>
            </a:r>
            <a:endParaRPr/>
          </a:p>
        </p:txBody>
      </p:sp>
      <p:sp>
        <p:nvSpPr>
          <p:cNvPr id="225" name="Google Shape;225;p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7: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fi-FI"/>
              <a:t>Right answers: 1 and 3. 2 and 4 need to be precised in figures.</a:t>
            </a:r>
            <a:endParaRPr/>
          </a:p>
        </p:txBody>
      </p:sp>
      <p:sp>
        <p:nvSpPr>
          <p:cNvPr id="232" name="Google Shape;232;p7: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20e72ffa6a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g20e72ffa6a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activity can be conducted with any kinds of student groups, as it can be applied to multiple fields of personal or professional life.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5" name="Google Shape;245;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Advertising belongs normally to the upper part of the funnel (stages ‘awareness’ and ‘interest’. In the further stages we often have contact data of the person (email address, phone number, personal contact) and thus a possibility to communicate on a more individual level.</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2111f19fff4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video will be used as a trigger in the following assignment.</a:t>
            </a:r>
            <a:endParaRPr/>
          </a:p>
        </p:txBody>
      </p:sp>
      <p:sp>
        <p:nvSpPr>
          <p:cNvPr id="255" name="Google Shape;255;g2111f19fff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111f19fff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3" name="Google Shape;263;g2111f19fff4_0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assignment can be used as a home task and assessed.</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9" name="Google Shape;26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All marketing actions cost money, thus targeting is a key principle in marketing. When you don´t know your target audience, you won´t be able to  a)state messages that appeal them, nor b)select the right channels where they can be reached. All this would mean that a lot of money would wasted. The better you can identify your target audience and their needs, the better you can state clear messages, reach them, and thus get impact for your marketing activities. The challenge is that ready-to-use data does not exist, and each business has to define their target audiences step by step. The following slides present useful methods for digital platforms.</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How to discover target audiences in digital platforms ..? There are various options. You can start by analyzing your existing customer base (1), your field of industry (2), competitors and their customers (3). The steps 4-6 tell how you can elaborate and develop this data. Creating ‘personas’ was explained in the previous submodule. In addition, the platforms (Google, Facebook, etc.) help advertisers to find target audiences, by means of their user profiles (see next slides).</a:t>
            </a:r>
            <a:endParaRPr/>
          </a:p>
        </p:txBody>
      </p:sp>
      <p:sp>
        <p:nvSpPr>
          <p:cNvPr id="283" name="Google Shape;28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18945a69cc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g18945a69ccf_0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activity fits ideally for pair or small group use, in-class or at home. Time needed; appx. 60-90  minutes. While students are working, you can visit the groups and spot groups that work well and get extensive results. It is recommended to have these groups present their findings for the whole class.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20e72ffa6ac_0_2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2" name="Google Shape;302;g20e72ffa6ac_0_2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example refers to Google, however, most national and international media houses are members of advertising networks and thus able to offer similar kind of targeting options than this slide shows.</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9" name="Google Shape;30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fi-FI" sz="1000"/>
              <a:t>Obviously, advertising platforms, such as Google and Meta, gather extensive data of their users. As they must follow the agreed privacy policy rules, this data is openly available (sources). The slides base on this data.</a:t>
            </a:r>
            <a:endParaRPr/>
          </a:p>
          <a:p>
            <a:pPr marL="158750" lvl="0" indent="0" algn="l" rtl="0">
              <a:lnSpc>
                <a:spcPct val="100000"/>
              </a:lnSpc>
              <a:spcBef>
                <a:spcPts val="0"/>
              </a:spcBef>
              <a:spcAft>
                <a:spcPts val="0"/>
              </a:spcAft>
              <a:buSzPts val="1100"/>
              <a:buNone/>
            </a:pPr>
            <a:r>
              <a:rPr lang="fi-FI" sz="1000"/>
              <a:t>For an advertiser, this data becomes useful when creating your Google Ad (or other PPC) or Meta campaign, helping you to define focused target  groups.</a:t>
            </a:r>
            <a:endParaRPr sz="10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0" name="Google Shape;320;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this section, features and advantages of the essential formats will be presented. The next section presents the most essential platforms (Search engine adverts, social media adverts, different types of Pay Per Click = PPC adverts in advertising networks).  The operative part  is demonstrated  in the next section.</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20e72ffa6ac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g20e72ffa6ac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Prior to talking about advertising, it is essential to understand the role and character of media. Their business (also Google, Facebook and other giants) essentially builds on their users, their experience and happiness with the contents. If not, the volumes drop, which is a disadvantage for the advertisers. In addition, the advertisers expect media to know their users, and be able to classify them for different advertising purposes.</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20e72ffa6a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1" name="Google Shape;331;g20e72ffa6a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activity can also be done as individual or group work, also at home. It is usual that this kind of examination gives new insights to digital media and digital advertising. Students come to understand that most media exist for commercial reasons and aim to provide advertisers with an attractive selection of media. One more objective is that students start looking on different media in a more professional way, ‘which kinds of target groups could I reach in media N.N.’</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0e72ffa6a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7" name="Google Shape;337;g20e72ffa6ac_0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section will present the different types of digital advertising and their main conditions and advantages.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Digital advertising has remarkable advantages when compared to traditional marketing. As for disadvantages, the competition might be fierce. In addition, paid ads usually have smaller impact than organic visits. </a:t>
            </a:r>
            <a:endParaRPr/>
          </a:p>
        </p:txBody>
      </p:sp>
      <p:sp>
        <p:nvSpPr>
          <p:cNvPr id="345" name="Google Shape;34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20e72ffa6ac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1" name="Google Shape;351;g20e72ffa6ac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PPC (pay per click) adverts can appear a.o. in search results (‘shopping’, ‘search’, ‘local), on social media (e.g. Facebook, Instagram, Youtube, etc.) and in a wide range of website banners via advertising networks (‘display’).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main objective of digital advertising is to drive traffic to the business´website. The website is the main operating instrument, as it is apt to offer useful content and data to visitors, as well as elements for them to take further steps (upload, leave contact information, purchase, etc.), called ‘conversion’. The slide displays the essential platforms for digital advertising.</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20e72ffa6ac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process of running digital ads is similar to any advertising campaign. The essential difference is that the digital advertising platforms (named previously) offer remarkable help and support for creating ads and following their impact.</a:t>
            </a:r>
            <a:endParaRPr/>
          </a:p>
        </p:txBody>
      </p:sp>
      <p:sp>
        <p:nvSpPr>
          <p:cNvPr id="381" name="Google Shape;381;g20e72ffa6ac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111f19fff4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6" name="Google Shape;396;g2111f19fff4_0_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2111f19fff4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g2111f19fff4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example comes from Meta Business Suite (the ads center of Facebook/Instagram)</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g20e72ffa6ac_0_1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9" name="Google Shape;409;g20e72ffa6ac_0_1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Even smaller advertiser can utilize A/b testing simply by creating various versions of an ad and comparing their results. The differences can be seen already in some hours, depending on the size of  the target audience.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20e72ffa6ac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20e72ffa6ac_0_1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We all have experience of ‘retargeting’ - ads that ‘appear again’. Most people agree it gives good results for reasons mentioned in the slide. Consequently, it is a good option to any marketer.</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20e72ffa6ac_0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20e72ffa6ac_0_2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Programmatic marketing is a new mainstream in digital advertising, increasingly used by big marketers especially, as it needs specific software. In some time it will probably be available also for small advertisers.</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20e72ffa6ac_0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3" name="Google Shape;433;g20e72ffa6ac_0_1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Some general principles regarding to pricing. Note: All the platforms show clearly the pricing while creating the ad. More about pricing principles in the two links, as well as examples on them.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20e72ffa6ac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9" name="Google Shape;439;g20e72ffa6ac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this section, features and advantages of the essential platforms</a:t>
            </a:r>
            <a:r>
              <a:rPr lang="fi-FI">
                <a:solidFill>
                  <a:schemeClr val="dk1"/>
                </a:solidFill>
              </a:rPr>
              <a:t> (Search engine adverts, social media adverts, different types of  display adverts)</a:t>
            </a:r>
            <a:r>
              <a:rPr lang="fi-FI"/>
              <a:t> will be presented. The operative part ‘How to run campaigns on these platforms’ is demonstrated  in the next section.</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Search engine advertising can be bought and positioned in any search engine, in order to obtain visibility on the search engine results pages.</a:t>
            </a:r>
            <a:endParaRPr/>
          </a:p>
        </p:txBody>
      </p:sp>
      <p:sp>
        <p:nvSpPr>
          <p:cNvPr id="444" name="Google Shape;44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main conditions and benefits of search engine advertising is presented here. In the further reading you can examine the these questions more in detail. </a:t>
            </a:r>
            <a:endParaRPr/>
          </a:p>
        </p:txBody>
      </p:sp>
      <p:sp>
        <p:nvSpPr>
          <p:cNvPr id="455" name="Google Shape;455;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As we can see, Google has a versatile criteria for pricing ads. For this, they deploy a high rate of artificial intelligence. Their interest is not just to earn money, but also maintain good user experience among the ones who use Google search. Read more in the link!</a:t>
            </a:r>
            <a:endParaRPr/>
          </a:p>
        </p:txBody>
      </p:sp>
      <p:sp>
        <p:nvSpPr>
          <p:cNvPr id="465" name="Google Shape;465;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Display ads can be made/bought on google ads, or platforms of media houses. The title covers different types of ads, aimed to reach customers in a wide range of digital environments, matching with their stage of buyer funnel. PPC ads work in a similar way, but their forms may be versatile. The next slide presents some examples.</a:t>
            </a:r>
            <a:endParaRPr/>
          </a:p>
        </p:txBody>
      </p:sp>
      <p:sp>
        <p:nvSpPr>
          <p:cNvPr id="471" name="Google Shape;47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Display ads are undergoing continuous evolution. In big picture, their purpose is to reach internet users in favorable contexts and at the same time, be ever more attractive for advertisers.</a:t>
            </a:r>
            <a:endParaRPr/>
          </a:p>
        </p:txBody>
      </p:sp>
      <p:sp>
        <p:nvSpPr>
          <p:cNvPr id="479" name="Google Shape;479;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9" name="Google Shape;489;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20e72ffa6ac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7" name="Google Shape;497;g20e72ffa6ac_0_2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20e72ffa6ac_0_2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8" name="Google Shape;508;g20e72ffa6ac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20e72ffa6ac_0_2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7" name="Google Shape;517;g20e72ffa6ac_0_2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figure displays clear differences between social media platforms. The click price is highest on LinkedIn, whereas Youtube has the highest CPM prices.  Facebook has the largest reach.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2111f19fff4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6" name="Google Shape;526;g2111f19fff4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Native advertising is a novel advertising form, allowing the advertiser to reach audiences based on content and media format familiar to them. The topic can be explored in the further readings suggested.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Although generally not  classified as ‘advertising’, email marketing is useful for many businesses as it is likely to reach right target groups and it can be conducted with low costs. </a:t>
            </a:r>
            <a:endParaRPr/>
          </a:p>
        </p:txBody>
      </p:sp>
      <p:sp>
        <p:nvSpPr>
          <p:cNvPr id="534" name="Google Shape;5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2" name="Google Shape;54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9"/>
        <p:cNvGrpSpPr/>
        <p:nvPr/>
      </p:nvGrpSpPr>
      <p:grpSpPr>
        <a:xfrm>
          <a:off x="0" y="0"/>
          <a:ext cx="0" cy="0"/>
          <a:chOff x="0" y="0"/>
          <a:chExt cx="0" cy="0"/>
        </a:xfrm>
      </p:grpSpPr>
      <p:sp>
        <p:nvSpPr>
          <p:cNvPr id="550" name="Google Shape;55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1" name="Google Shape;551;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As we have noticed in the material, key words are centric elements in finding adequate information on internet. For this reason it is  essential to know the key words related to your business. Key word research can also offer new insights on your business, or its target audiences.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addition to advertising, key words are essential also when building a website, in terms of search engine optimization and good content. </a:t>
            </a:r>
            <a:endParaRPr/>
          </a:p>
        </p:txBody>
      </p:sp>
      <p:sp>
        <p:nvSpPr>
          <p:cNvPr id="556" name="Google Shape;55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slide presents key words research in short . The topic can be studied more in depth through further reading. Two sources suggested. </a:t>
            </a:r>
            <a:endParaRPr/>
          </a:p>
        </p:txBody>
      </p:sp>
      <p:sp>
        <p:nvSpPr>
          <p:cNvPr id="563" name="Google Shape;56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assignment makes the role of key word much more concrete. It offers also a practical approach to the diverse key word research tools. Note: most of the tools are licensed, yet many ofthem offer free trials. </a:t>
            </a:r>
            <a:endParaRPr/>
          </a:p>
        </p:txBody>
      </p:sp>
      <p:sp>
        <p:nvSpPr>
          <p:cNvPr id="572" name="Google Shape;572;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78" name="Google Shape;578;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3" name="Google Shape;583;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fi-FI"/>
              <a:t>The goal of ads is to get the maximum rate of clicks, leading the visitor to a landing page. From landing page the visitors are guided to fulfil the main objectives set to the campaign. It could be for instance leave their contact information, load content, fill a request or make a purchase. This process is called ‘conversion’.</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8" name="Google Shape;60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Why the landing page is so important..? The aim of advertising is to have visitors fulfil certain actions. The landing page is decisive in as it must both make the visitor get interested of the business and take further steps. If he landing page fails, the immediate exit will grow (bounce rate).</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5" name="Google Shape;615;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FI"/>
              <a:t>This activity makes the topics ‘conversion’ and ‘landing page’ more comprehensible. It also underlines the role of  ‘landing pages’ and how they could improved.</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1" name="Google Shape;62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One of the advantages is that digital platforms are able to track a lot of useful data about the traffic (impressions, click rates, behaviour on website etc.).  Note: You will find profound information in the module ‘Metrics and analytics’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20e72ffa6ac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g20e72ffa6ac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the following slides some examples on metrics  will be demonstrated.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g2111f19fff4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Which metrics is most relevant to an ad ..? This depends on the goal-setting. If your objective is ‘creating awareness’, then the number of impressions is a relevant metrics. For ‘improving brand’, reactions on social media, or returners to your website might be relevant. </a:t>
            </a:r>
            <a:endParaRPr/>
          </a:p>
        </p:txBody>
      </p:sp>
      <p:sp>
        <p:nvSpPr>
          <p:cNvPr id="633" name="Google Shape;633;g2111f19fff4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39" name="Google Shape;639;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20e72ffa6ac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5" name="Google Shape;645;g20e72ffa6ac_0_1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example graphic shows the results of a campaign  ran on Facebook and Instagram from 28.12. to 17.1. For 100 euros  37.000 impressions on Fb and more than 2000 on IG were reached. These led to 1000+ visits from FB, meaning a CTR of 2.7%. The cost of 1,000 impressions (=CPM) was €2.1 on FB and €10 on IG. IG is therefore a more expensive advertising platform.</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g20e72ffa6ac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3" name="Google Shape;653;g20e72ffa6ac_0_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Google campaigns provide even more information than social media campaigns. Here you can see, for example, the sources of traffic. Note! Google's demo account (link below the title) is linked to a real product site (Google merchanise store) and is a great way to illustrate analytics. It requires the teacher to familiarize him/herself with it a little beforehand.</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g20e72ffa6ac_0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3" name="Google Shape;663;g20e72ffa6ac_0_2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This data confirms that ads usually have lower impact/conversion than organic visits. Why? Because those who already know a website/business/product (=returning visitors) are more advanced in their buying stage and that is why their interest is more focused and bigger.</a:t>
            </a:r>
            <a:endParaRPr/>
          </a:p>
          <a:p>
            <a:pPr marL="0" lvl="0" indent="0" algn="l" rtl="0">
              <a:lnSpc>
                <a:spcPct val="100000"/>
              </a:lnSpc>
              <a:spcBef>
                <a:spcPts val="0"/>
              </a:spcBef>
              <a:spcAft>
                <a:spcPts val="0"/>
              </a:spcAft>
              <a:buSzPts val="1100"/>
              <a:buNone/>
            </a:pPr>
            <a:r>
              <a:rPr lang="fi-FI"/>
              <a:t>*active sessions refer to sessions with duration &gt; 5 seconds.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6" name="Google Shape;676;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p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FI">
                <a:solidFill>
                  <a:schemeClr val="dk1"/>
                </a:solidFill>
              </a:rPr>
              <a:t>‘Conversion’ is an important indicator for the success of digital advertising. It refers to the rate of those who have done desired actions, in proportion to all visitors, or those who have seen an ad. In a way, it refers to the funnel. Conversion is essential for many reasons - in addition to a measure , it also indicates to points in the ‘funnel’  where improvements can be made.</a:t>
            </a:r>
            <a:endParaRPr/>
          </a:p>
        </p:txBody>
      </p:sp>
      <p:sp>
        <p:nvSpPr>
          <p:cNvPr id="681" name="Google Shape;681;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Conversion calculations help to develop good advertising and a profitable business. </a:t>
            </a:r>
            <a:endParaRPr/>
          </a:p>
        </p:txBody>
      </p:sp>
      <p:sp>
        <p:nvSpPr>
          <p:cNvPr id="688" name="Google Shape;688;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 topic ‘How to improve conversion’ is one of the hottest topics in digital advertising. In these slides some hints are presented. You will find more profound instructions in the module ‘Website and SEO’.  </a:t>
            </a:r>
            <a:endParaRPr/>
          </a:p>
        </p:txBody>
      </p:sp>
      <p:sp>
        <p:nvSpPr>
          <p:cNvPr id="694" name="Google Shape;69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These are basic guidelines for creating trust on a website. Note: The three first ones are feasible for any business and and size of company, whereas the fourth one normally needs specific software with artificial intelligence.</a:t>
            </a:r>
            <a:endParaRPr/>
          </a:p>
        </p:txBody>
      </p:sp>
      <p:sp>
        <p:nvSpPr>
          <p:cNvPr id="701" name="Google Shape;701;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Note: In businesses, the customer experience is a major concern of the marketing&amp;sales staff, whereas the website navigation belongs to technical staff. It is important that the former give feedback and suggestions to the latter, in order to improve the customer experience and conversion on the website.</a:t>
            </a:r>
            <a:endParaRPr/>
          </a:p>
        </p:txBody>
      </p:sp>
      <p:sp>
        <p:nvSpPr>
          <p:cNvPr id="712" name="Google Shape;71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FI"/>
              <a:t>In the section of ‘landing page’, it was stated  that landing pages should offer immediate interest and motivation to stay on the website and proceed further. This topic is closely related to the module ‘Content marketing’.</a:t>
            </a:r>
            <a:endParaRPr/>
          </a:p>
        </p:txBody>
      </p:sp>
      <p:sp>
        <p:nvSpPr>
          <p:cNvPr id="720" name="Google Shape;720;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7" name="Google Shape;727;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4" name="Google Shape;734;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5" name="Google Shape;74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66"/>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66"/>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6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6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6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6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6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6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67"/>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68"/>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6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6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6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6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68"/>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6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5"/>
        <p:cNvGrpSpPr/>
        <p:nvPr/>
      </p:nvGrpSpPr>
      <p:grpSpPr>
        <a:xfrm>
          <a:off x="0" y="0"/>
          <a:ext cx="0" cy="0"/>
          <a:chOff x="0" y="0"/>
          <a:chExt cx="0" cy="0"/>
        </a:xfrm>
      </p:grpSpPr>
      <p:sp>
        <p:nvSpPr>
          <p:cNvPr id="36" name="Google Shape;36;p69"/>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37" name="Google Shape;37;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8" name="Google Shape;38;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7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70"/>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70"/>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7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7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5"/>
        <p:cNvGrpSpPr/>
        <p:nvPr/>
      </p:nvGrpSpPr>
      <p:grpSpPr>
        <a:xfrm>
          <a:off x="0" y="0"/>
          <a:ext cx="0" cy="0"/>
          <a:chOff x="0" y="0"/>
          <a:chExt cx="0" cy="0"/>
        </a:xfrm>
      </p:grpSpPr>
      <p:pic>
        <p:nvPicPr>
          <p:cNvPr id="46" name="Google Shape;46;p7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7" name="Google Shape;47;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8" name="Google Shape;48;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7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1" name="Google Shape;51;p7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2" name="Google Shape;52;p7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53" name="Google Shape;53;p7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4" name="Google Shape;54;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5" name="Google Shape;55;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6"/>
        <p:cNvGrpSpPr/>
        <p:nvPr/>
      </p:nvGrpSpPr>
      <p:grpSpPr>
        <a:xfrm>
          <a:off x="0" y="0"/>
          <a:ext cx="0" cy="0"/>
          <a:chOff x="0" y="0"/>
          <a:chExt cx="0" cy="0"/>
        </a:xfrm>
      </p:grpSpPr>
      <p:pic>
        <p:nvPicPr>
          <p:cNvPr id="57" name="Google Shape;57;p73"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58" name="Google Shape;58;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59" name="Google Shape;59;p7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7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1" name="Google Shape;61;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2" name="Google Shape;62;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63"/>
        <p:cNvGrpSpPr/>
        <p:nvPr/>
      </p:nvGrpSpPr>
      <p:grpSpPr>
        <a:xfrm>
          <a:off x="0" y="0"/>
          <a:ext cx="0" cy="0"/>
          <a:chOff x="0" y="0"/>
          <a:chExt cx="0" cy="0"/>
        </a:xfrm>
      </p:grpSpPr>
      <p:pic>
        <p:nvPicPr>
          <p:cNvPr id="64" name="Google Shape;64;p7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65" name="Google Shape;65;p74"/>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74"/>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74"/>
          <p:cNvSpPr>
            <a:spLocks noGrp="1"/>
          </p:cNvSpPr>
          <p:nvPr>
            <p:ph type="pic" idx="2"/>
          </p:nvPr>
        </p:nvSpPr>
        <p:spPr>
          <a:xfrm>
            <a:off x="5572125" y="1"/>
            <a:ext cx="3571875" cy="5029199"/>
          </a:xfrm>
          <a:prstGeom prst="rect">
            <a:avLst/>
          </a:prstGeom>
          <a:solidFill>
            <a:srgbClr val="D3EEEF"/>
          </a:solidFill>
          <a:ln>
            <a:noFill/>
          </a:ln>
        </p:spPr>
      </p:sp>
      <p:pic>
        <p:nvPicPr>
          <p:cNvPr id="68" name="Google Shape;68;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9" name="Google Shape;69;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0"/>
        <p:cNvGrpSpPr/>
        <p:nvPr/>
      </p:nvGrpSpPr>
      <p:grpSpPr>
        <a:xfrm>
          <a:off x="0" y="0"/>
          <a:ext cx="0" cy="0"/>
          <a:chOff x="0" y="0"/>
          <a:chExt cx="0" cy="0"/>
        </a:xfrm>
      </p:grpSpPr>
      <p:sp>
        <p:nvSpPr>
          <p:cNvPr id="71" name="Google Shape;71;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72" name="Google Shape;72;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3" name="Google Shape;73;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4" name="Google Shape;74;p8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5" name="Google Shape;75;p8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76" name="Google Shape;76;p81"/>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77" name="Google Shape;77;p8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8" name="Google Shape;78;p8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9"/>
        <p:cNvGrpSpPr/>
        <p:nvPr/>
      </p:nvGrpSpPr>
      <p:grpSpPr>
        <a:xfrm>
          <a:off x="0" y="0"/>
          <a:ext cx="0" cy="0"/>
          <a:chOff x="0" y="0"/>
          <a:chExt cx="0" cy="0"/>
        </a:xfrm>
      </p:grpSpPr>
      <p:sp>
        <p:nvSpPr>
          <p:cNvPr id="80" name="Google Shape;80;p7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7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7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3" name="Google Shape;83;p7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4" name="Google Shape;84;p75"/>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5" name="Google Shape;85;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6" name="Google Shape;86;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7" name="Google Shape;87;p7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8" name="Google Shape;88;p7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9" name="Google Shape;89;p7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0" name="Google Shape;90;p7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1"/>
        <p:cNvGrpSpPr/>
        <p:nvPr/>
      </p:nvGrpSpPr>
      <p:grpSpPr>
        <a:xfrm>
          <a:off x="0" y="0"/>
          <a:ext cx="0" cy="0"/>
          <a:chOff x="0" y="0"/>
          <a:chExt cx="0" cy="0"/>
        </a:xfrm>
      </p:grpSpPr>
      <p:sp>
        <p:nvSpPr>
          <p:cNvPr id="92" name="Google Shape;92;p7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7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7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5" name="Google Shape;95;p7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96" name="Google Shape;96;p76"/>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7" name="Google Shape;97;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8" name="Google Shape;98;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9" name="Google Shape;99;p7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00" name="Google Shape;100;p7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1" name="Google Shape;101;p7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2" name="Google Shape;102;p7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3"/>
        <p:cNvGrpSpPr/>
        <p:nvPr/>
      </p:nvGrpSpPr>
      <p:grpSpPr>
        <a:xfrm>
          <a:off x="0" y="0"/>
          <a:ext cx="0" cy="0"/>
          <a:chOff x="0" y="0"/>
          <a:chExt cx="0" cy="0"/>
        </a:xfrm>
      </p:grpSpPr>
      <p:sp>
        <p:nvSpPr>
          <p:cNvPr id="104" name="Google Shape;104;p7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7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6" name="Google Shape;106;p7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7" name="Google Shape;107;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8" name="Google Shape;108;p77"/>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9" name="Google Shape;109;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10" name="Google Shape;110;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11" name="Google Shape;111;p7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12" name="Google Shape;112;p7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13" name="Google Shape;113;p7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14" name="Google Shape;114;p7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15"/>
        <p:cNvGrpSpPr/>
        <p:nvPr/>
      </p:nvGrpSpPr>
      <p:grpSpPr>
        <a:xfrm>
          <a:off x="0" y="0"/>
          <a:ext cx="0" cy="0"/>
          <a:chOff x="0" y="0"/>
          <a:chExt cx="0" cy="0"/>
        </a:xfrm>
      </p:grpSpPr>
      <p:sp>
        <p:nvSpPr>
          <p:cNvPr id="116" name="Google Shape;116;p7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7" name="Google Shape;117;p7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8" name="Google Shape;118;p78"/>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9" name="Google Shape;119;p7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0" name="Google Shape;120;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1" name="Google Shape;121;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2"/>
        <p:cNvGrpSpPr/>
        <p:nvPr/>
      </p:nvGrpSpPr>
      <p:grpSpPr>
        <a:xfrm>
          <a:off x="0" y="0"/>
          <a:ext cx="0" cy="0"/>
          <a:chOff x="0" y="0"/>
          <a:chExt cx="0" cy="0"/>
        </a:xfrm>
      </p:grpSpPr>
      <p:cxnSp>
        <p:nvCxnSpPr>
          <p:cNvPr id="123" name="Google Shape;123;p79"/>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24" name="Google Shape;124;p7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25" name="Google Shape;125;p7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6" name="Google Shape;126;p7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7" name="Google Shape;127;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28" name="Google Shape;128;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9"/>
        <p:cNvGrpSpPr/>
        <p:nvPr/>
      </p:nvGrpSpPr>
      <p:grpSpPr>
        <a:xfrm>
          <a:off x="0" y="0"/>
          <a:ext cx="0" cy="0"/>
          <a:chOff x="0" y="0"/>
          <a:chExt cx="0" cy="0"/>
        </a:xfrm>
      </p:grpSpPr>
      <p:sp>
        <p:nvSpPr>
          <p:cNvPr id="130" name="Google Shape;130;p80"/>
          <p:cNvSpPr>
            <a:spLocks noGrp="1"/>
          </p:cNvSpPr>
          <p:nvPr>
            <p:ph type="pic" idx="2"/>
          </p:nvPr>
        </p:nvSpPr>
        <p:spPr>
          <a:xfrm>
            <a:off x="0" y="1"/>
            <a:ext cx="9144000" cy="2571749"/>
          </a:xfrm>
          <a:prstGeom prst="rect">
            <a:avLst/>
          </a:prstGeom>
          <a:solidFill>
            <a:srgbClr val="D3EEEF"/>
          </a:solidFill>
          <a:ln>
            <a:noFill/>
          </a:ln>
        </p:spPr>
      </p:sp>
      <p:sp>
        <p:nvSpPr>
          <p:cNvPr id="131" name="Google Shape;131;p8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8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3" name="Google Shape;133;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4" name="Google Shape;134;p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5" name="Google Shape;135;p8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8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8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0"/>
        <p:cNvGrpSpPr/>
        <p:nvPr/>
      </p:nvGrpSpPr>
      <p:grpSpPr>
        <a:xfrm>
          <a:off x="0" y="0"/>
          <a:ext cx="0" cy="0"/>
          <a:chOff x="0" y="0"/>
          <a:chExt cx="0" cy="0"/>
        </a:xfrm>
      </p:grpSpPr>
      <p:sp>
        <p:nvSpPr>
          <p:cNvPr id="141" name="Google Shape;141;p8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42" name="Google Shape;142;p8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2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43" name="Google Shape;143;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4"/>
        <p:cNvGrpSpPr/>
        <p:nvPr/>
      </p:nvGrpSpPr>
      <p:grpSpPr>
        <a:xfrm>
          <a:off x="0" y="0"/>
          <a:ext cx="0" cy="0"/>
          <a:chOff x="0" y="0"/>
          <a:chExt cx="0" cy="0"/>
        </a:xfrm>
      </p:grpSpPr>
      <p:sp>
        <p:nvSpPr>
          <p:cNvPr id="145" name="Google Shape;145;p8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6" name="Google Shape;146;p8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7" name="Google Shape;147;p8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48"/>
        <p:cNvGrpSpPr/>
        <p:nvPr/>
      </p:nvGrpSpPr>
      <p:grpSpPr>
        <a:xfrm>
          <a:off x="0" y="0"/>
          <a:ext cx="0" cy="0"/>
          <a:chOff x="0" y="0"/>
          <a:chExt cx="0" cy="0"/>
        </a:xfrm>
      </p:grpSpPr>
      <p:sp>
        <p:nvSpPr>
          <p:cNvPr id="149" name="Google Shape;149;p85"/>
          <p:cNvSpPr txBox="1">
            <a:spLocks noGrp="1"/>
          </p:cNvSpPr>
          <p:nvPr>
            <p:ph type="title"/>
          </p:nvPr>
        </p:nvSpPr>
        <p:spPr>
          <a:xfrm>
            <a:off x="450850" y="278812"/>
            <a:ext cx="6477900" cy="1107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0" name="Google Shape;150;p85"/>
          <p:cNvSpPr txBox="1">
            <a:spLocks noGrp="1"/>
          </p:cNvSpPr>
          <p:nvPr>
            <p:ph type="body" idx="1"/>
          </p:nvPr>
        </p:nvSpPr>
        <p:spPr>
          <a:xfrm>
            <a:off x="450851" y="1485000"/>
            <a:ext cx="3925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51" name="Google Shape;151;p85"/>
          <p:cNvSpPr txBox="1">
            <a:spLocks noGrp="1"/>
          </p:cNvSpPr>
          <p:nvPr>
            <p:ph type="body" idx="2"/>
          </p:nvPr>
        </p:nvSpPr>
        <p:spPr>
          <a:xfrm>
            <a:off x="4778963" y="1485000"/>
            <a:ext cx="3907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04800" algn="l">
              <a:lnSpc>
                <a:spcPct val="100000"/>
              </a:lnSpc>
              <a:spcBef>
                <a:spcPts val="1200"/>
              </a:spcBef>
              <a:spcAft>
                <a:spcPts val="0"/>
              </a:spcAft>
              <a:buClr>
                <a:schemeClr val="dk1"/>
              </a:buClr>
              <a:buSzPts val="1200"/>
              <a:buChar char="■"/>
              <a:defRPr sz="1200"/>
            </a:lvl6pPr>
            <a:lvl7pPr marL="3200400" lvl="6" indent="-304800" algn="l">
              <a:lnSpc>
                <a:spcPct val="100000"/>
              </a:lnSpc>
              <a:spcBef>
                <a:spcPts val="1200"/>
              </a:spcBef>
              <a:spcAft>
                <a:spcPts val="0"/>
              </a:spcAft>
              <a:buClr>
                <a:schemeClr val="dk1"/>
              </a:buClr>
              <a:buSzPts val="1200"/>
              <a:buChar char="●"/>
              <a:defRPr sz="1200"/>
            </a:lvl7pPr>
            <a:lvl8pPr marL="3657600" lvl="7" indent="-304800" algn="l">
              <a:lnSpc>
                <a:spcPct val="100000"/>
              </a:lnSpc>
              <a:spcBef>
                <a:spcPts val="1200"/>
              </a:spcBef>
              <a:spcAft>
                <a:spcPts val="0"/>
              </a:spcAft>
              <a:buClr>
                <a:schemeClr val="dk1"/>
              </a:buClr>
              <a:buSzPts val="1200"/>
              <a:buChar char="○"/>
              <a:defRPr sz="1200"/>
            </a:lvl8pPr>
            <a:lvl9pPr marL="4114800" lvl="8" indent="-304800" algn="l">
              <a:lnSpc>
                <a:spcPct val="100000"/>
              </a:lnSpc>
              <a:spcBef>
                <a:spcPts val="1200"/>
              </a:spcBef>
              <a:spcAft>
                <a:spcPts val="1200"/>
              </a:spcAft>
              <a:buClr>
                <a:schemeClr val="dk1"/>
              </a:buClr>
              <a:buSzPts val="1200"/>
              <a:buChar char="■"/>
              <a:defRPr sz="12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2"/>
        <p:cNvGrpSpPr/>
        <p:nvPr/>
      </p:nvGrpSpPr>
      <p:grpSpPr>
        <a:xfrm>
          <a:off x="0" y="0"/>
          <a:ext cx="0" cy="0"/>
          <a:chOff x="0" y="0"/>
          <a:chExt cx="0" cy="0"/>
        </a:xfrm>
      </p:grpSpPr>
      <p:sp>
        <p:nvSpPr>
          <p:cNvPr id="153" name="Google Shape;153;p8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4" name="Google Shape;154;p8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5"/>
        <p:cNvGrpSpPr/>
        <p:nvPr/>
      </p:nvGrpSpPr>
      <p:grpSpPr>
        <a:xfrm>
          <a:off x="0" y="0"/>
          <a:ext cx="0" cy="0"/>
          <a:chOff x="0" y="0"/>
          <a:chExt cx="0" cy="0"/>
        </a:xfrm>
      </p:grpSpPr>
      <p:sp>
        <p:nvSpPr>
          <p:cNvPr id="156" name="Google Shape;156;p8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7" name="Google Shape;157;p8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_Two contents - basic">
  <p:cSld name="2_Two contents - basic">
    <p:spTree>
      <p:nvGrpSpPr>
        <p:cNvPr id="1" name="Shape 158"/>
        <p:cNvGrpSpPr/>
        <p:nvPr/>
      </p:nvGrpSpPr>
      <p:grpSpPr>
        <a:xfrm>
          <a:off x="0" y="0"/>
          <a:ext cx="0" cy="0"/>
          <a:chOff x="0" y="0"/>
          <a:chExt cx="0" cy="0"/>
        </a:xfrm>
      </p:grpSpPr>
      <p:sp>
        <p:nvSpPr>
          <p:cNvPr id="159" name="Google Shape;159;p88"/>
          <p:cNvSpPr txBox="1">
            <a:spLocks noGrp="1"/>
          </p:cNvSpPr>
          <p:nvPr>
            <p:ph type="title"/>
          </p:nvPr>
        </p:nvSpPr>
        <p:spPr>
          <a:xfrm>
            <a:off x="450851" y="278812"/>
            <a:ext cx="6477706" cy="1107013"/>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60" name="Google Shape;160;p88"/>
          <p:cNvSpPr txBox="1">
            <a:spLocks noGrp="1"/>
          </p:cNvSpPr>
          <p:nvPr>
            <p:ph type="body" idx="1"/>
          </p:nvPr>
        </p:nvSpPr>
        <p:spPr>
          <a:xfrm>
            <a:off x="450851" y="1485000"/>
            <a:ext cx="392588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1" name="Google Shape;161;p88"/>
          <p:cNvSpPr txBox="1">
            <a:spLocks noGrp="1"/>
          </p:cNvSpPr>
          <p:nvPr>
            <p:ph type="body" idx="2"/>
          </p:nvPr>
        </p:nvSpPr>
        <p:spPr>
          <a:xfrm>
            <a:off x="4778964" y="1485000"/>
            <a:ext cx="3907838" cy="34776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sz="1200"/>
            </a:lvl6pPr>
            <a:lvl7pPr marL="3200400" lvl="6" indent="-317500" algn="l">
              <a:lnSpc>
                <a:spcPct val="115000"/>
              </a:lnSpc>
              <a:spcBef>
                <a:spcPts val="0"/>
              </a:spcBef>
              <a:spcAft>
                <a:spcPts val="0"/>
              </a:spcAft>
              <a:buClr>
                <a:schemeClr val="dk1"/>
              </a:buClr>
              <a:buSzPts val="1400"/>
              <a:buChar char="●"/>
              <a:defRPr sz="1200"/>
            </a:lvl7pPr>
            <a:lvl8pPr marL="3657600" lvl="7" indent="-317500" algn="l">
              <a:lnSpc>
                <a:spcPct val="115000"/>
              </a:lnSpc>
              <a:spcBef>
                <a:spcPts val="0"/>
              </a:spcBef>
              <a:spcAft>
                <a:spcPts val="0"/>
              </a:spcAft>
              <a:buClr>
                <a:schemeClr val="dk1"/>
              </a:buClr>
              <a:buSzPts val="1400"/>
              <a:buChar char="○"/>
              <a:defRPr sz="1200"/>
            </a:lvl8pPr>
            <a:lvl9pPr marL="4114800" lvl="8" indent="-317500" algn="l">
              <a:lnSpc>
                <a:spcPct val="115000"/>
              </a:lnSpc>
              <a:spcBef>
                <a:spcPts val="0"/>
              </a:spcBef>
              <a:spcAft>
                <a:spcPts val="0"/>
              </a:spcAft>
              <a:buClr>
                <a:schemeClr val="dk1"/>
              </a:buClr>
              <a:buSzPts val="1400"/>
              <a:buChar char="■"/>
              <a:defRPr sz="12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62"/>
        <p:cNvGrpSpPr/>
        <p:nvPr/>
      </p:nvGrpSpPr>
      <p:grpSpPr>
        <a:xfrm>
          <a:off x="0" y="0"/>
          <a:ext cx="0" cy="0"/>
          <a:chOff x="0" y="0"/>
          <a:chExt cx="0" cy="0"/>
        </a:xfrm>
      </p:grpSpPr>
      <p:sp>
        <p:nvSpPr>
          <p:cNvPr id="163" name="Google Shape;163;p8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64" name="Google Shape;164;p8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65" name="Google Shape;165;p8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66" name="Google Shape;166;p8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67"/>
        <p:cNvGrpSpPr/>
        <p:nvPr/>
      </p:nvGrpSpPr>
      <p:grpSpPr>
        <a:xfrm>
          <a:off x="0" y="0"/>
          <a:ext cx="0" cy="0"/>
          <a:chOff x="0" y="0"/>
          <a:chExt cx="0" cy="0"/>
        </a:xfrm>
      </p:grpSpPr>
      <p:sp>
        <p:nvSpPr>
          <p:cNvPr id="168" name="Google Shape;168;p9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69" name="Google Shape;169;p9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70"/>
        <p:cNvGrpSpPr/>
        <p:nvPr/>
      </p:nvGrpSpPr>
      <p:grpSpPr>
        <a:xfrm>
          <a:off x="0" y="0"/>
          <a:ext cx="0" cy="0"/>
          <a:chOff x="0" y="0"/>
          <a:chExt cx="0" cy="0"/>
        </a:xfrm>
      </p:grpSpPr>
      <p:sp>
        <p:nvSpPr>
          <p:cNvPr id="171" name="Google Shape;171;p9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rgbClr val="161249"/>
              </a:buClr>
              <a:buSzPts val="4800"/>
              <a:buFont typeface="Arial"/>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172" name="Google Shape;172;p9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akaradia 1">
  <p:cSld name="sakaradia 1">
    <p:spTree>
      <p:nvGrpSpPr>
        <p:cNvPr id="1" name="Shape 173"/>
        <p:cNvGrpSpPr/>
        <p:nvPr/>
      </p:nvGrpSpPr>
      <p:grpSpPr>
        <a:xfrm>
          <a:off x="0" y="0"/>
          <a:ext cx="0" cy="0"/>
          <a:chOff x="0" y="0"/>
          <a:chExt cx="0" cy="0"/>
        </a:xfrm>
      </p:grpSpPr>
      <p:sp>
        <p:nvSpPr>
          <p:cNvPr id="174" name="Google Shape;174;p92"/>
          <p:cNvSpPr txBox="1">
            <a:spLocks noGrp="1"/>
          </p:cNvSpPr>
          <p:nvPr>
            <p:ph type="body" idx="1"/>
          </p:nvPr>
        </p:nvSpPr>
        <p:spPr>
          <a:xfrm>
            <a:off x="824593" y="718951"/>
            <a:ext cx="2596243" cy="1225766"/>
          </a:xfrm>
          <a:prstGeom prst="rect">
            <a:avLst/>
          </a:prstGeom>
          <a:noFill/>
          <a:ln>
            <a:noFill/>
          </a:ln>
        </p:spPr>
        <p:txBody>
          <a:bodyPr spcFirstLastPara="1" wrap="square" lIns="91425" tIns="91425" rIns="91425" bIns="91425" anchor="t" anchorCtr="0">
            <a:normAutofit/>
          </a:bodyPr>
          <a:lstStyle>
            <a:lvl1pPr marL="457200" lvl="0" indent="-228600" algn="l">
              <a:lnSpc>
                <a:spcPct val="115000"/>
              </a:lnSpc>
              <a:spcBef>
                <a:spcPts val="0"/>
              </a:spcBef>
              <a:spcAft>
                <a:spcPts val="0"/>
              </a:spcAft>
              <a:buClr>
                <a:schemeClr val="dk1"/>
              </a:buClr>
              <a:buSzPts val="1800"/>
              <a:buNone/>
              <a:defRPr sz="3000" b="1">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5" name="Google Shape;175;p92"/>
          <p:cNvSpPr txBox="1">
            <a:spLocks noGrp="1"/>
          </p:cNvSpPr>
          <p:nvPr>
            <p:ph type="body" idx="2"/>
          </p:nvPr>
        </p:nvSpPr>
        <p:spPr>
          <a:xfrm>
            <a:off x="4520866" y="1313018"/>
            <a:ext cx="4064102" cy="2125121"/>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sz="1500">
                <a:solidFill>
                  <a:schemeClr val="dk1"/>
                </a:solidFill>
              </a:defRPr>
            </a:lvl1pPr>
            <a:lvl2pPr marL="914400" lvl="1" indent="-317500" algn="l">
              <a:lnSpc>
                <a:spcPct val="115000"/>
              </a:lnSpc>
              <a:spcBef>
                <a:spcPts val="0"/>
              </a:spcBef>
              <a:spcAft>
                <a:spcPts val="0"/>
              </a:spcAft>
              <a:buClr>
                <a:schemeClr val="dk1"/>
              </a:buClr>
              <a:buSzPts val="1400"/>
              <a:buFont typeface="Arial"/>
              <a:buChar char="•"/>
              <a:defRPr sz="1500">
                <a:solidFill>
                  <a:schemeClr val="dk1"/>
                </a:solidFill>
              </a:defRPr>
            </a:lvl2pPr>
            <a:lvl3pPr marL="1371600" lvl="2" indent="-317500" algn="l">
              <a:lnSpc>
                <a:spcPct val="115000"/>
              </a:lnSpc>
              <a:spcBef>
                <a:spcPts val="0"/>
              </a:spcBef>
              <a:spcAft>
                <a:spcPts val="0"/>
              </a:spcAft>
              <a:buClr>
                <a:schemeClr val="dk1"/>
              </a:buClr>
              <a:buSzPts val="1400"/>
              <a:buFont typeface="Arial"/>
              <a:buChar char="•"/>
              <a:defRPr sz="1500">
                <a:solidFill>
                  <a:schemeClr val="dk1"/>
                </a:solidFill>
              </a:defRPr>
            </a:lvl3pPr>
            <a:lvl4pPr marL="1828800" lvl="3" indent="-317500" algn="l">
              <a:lnSpc>
                <a:spcPct val="115000"/>
              </a:lnSpc>
              <a:spcBef>
                <a:spcPts val="0"/>
              </a:spcBef>
              <a:spcAft>
                <a:spcPts val="0"/>
              </a:spcAft>
              <a:buClr>
                <a:schemeClr val="dk1"/>
              </a:buClr>
              <a:buSzPts val="1400"/>
              <a:buFont typeface="Arial"/>
              <a:buChar char="•"/>
              <a:defRPr sz="1500">
                <a:solidFill>
                  <a:schemeClr val="dk1"/>
                </a:solidFill>
              </a:defRPr>
            </a:lvl4pPr>
            <a:lvl5pPr marL="2286000" lvl="4" indent="-317500" algn="l">
              <a:lnSpc>
                <a:spcPct val="115000"/>
              </a:lnSpc>
              <a:spcBef>
                <a:spcPts val="0"/>
              </a:spcBef>
              <a:spcAft>
                <a:spcPts val="0"/>
              </a:spcAft>
              <a:buClr>
                <a:schemeClr val="dk1"/>
              </a:buClr>
              <a:buSzPts val="1400"/>
              <a:buFont typeface="Arial"/>
              <a:buChar char="•"/>
              <a:defRPr sz="1500">
                <a:solidFill>
                  <a:schemeClr val="dk1"/>
                </a:solidFill>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50/50 kuva + teksti">
  <p:cSld name="50/50 kuva + teksti">
    <p:spTree>
      <p:nvGrpSpPr>
        <p:cNvPr id="1" name="Shape 176"/>
        <p:cNvGrpSpPr/>
        <p:nvPr/>
      </p:nvGrpSpPr>
      <p:grpSpPr>
        <a:xfrm>
          <a:off x="0" y="0"/>
          <a:ext cx="0" cy="0"/>
          <a:chOff x="0" y="0"/>
          <a:chExt cx="0" cy="0"/>
        </a:xfrm>
      </p:grpSpPr>
      <p:sp>
        <p:nvSpPr>
          <p:cNvPr id="177" name="Google Shape;177;p93"/>
          <p:cNvSpPr txBox="1">
            <a:spLocks noGrp="1"/>
          </p:cNvSpPr>
          <p:nvPr>
            <p:ph type="ctrTitle"/>
          </p:nvPr>
        </p:nvSpPr>
        <p:spPr>
          <a:xfrm>
            <a:off x="4978181" y="248964"/>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78" name="Google Shape;178;p93"/>
          <p:cNvSpPr txBox="1">
            <a:spLocks noGrp="1"/>
          </p:cNvSpPr>
          <p:nvPr>
            <p:ph type="body" idx="1"/>
          </p:nvPr>
        </p:nvSpPr>
        <p:spPr>
          <a:xfrm>
            <a:off x="4978124"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79" name="Google Shape;179;p93"/>
          <p:cNvSpPr>
            <a:spLocks noGrp="1"/>
          </p:cNvSpPr>
          <p:nvPr>
            <p:ph type="pic" idx="2"/>
          </p:nvPr>
        </p:nvSpPr>
        <p:spPr>
          <a:xfrm>
            <a:off x="0" y="0"/>
            <a:ext cx="4572000" cy="5143500"/>
          </a:xfrm>
          <a:prstGeom prst="rect">
            <a:avLst/>
          </a:prstGeom>
          <a:noFill/>
          <a:ln>
            <a:noFill/>
          </a:ln>
        </p:spPr>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50/50 teksti + kuva">
  <p:cSld name="50/50 teksti + kuva">
    <p:spTree>
      <p:nvGrpSpPr>
        <p:cNvPr id="1" name="Shape 180"/>
        <p:cNvGrpSpPr/>
        <p:nvPr/>
      </p:nvGrpSpPr>
      <p:grpSpPr>
        <a:xfrm>
          <a:off x="0" y="0"/>
          <a:ext cx="0" cy="0"/>
          <a:chOff x="0" y="0"/>
          <a:chExt cx="0" cy="0"/>
        </a:xfrm>
      </p:grpSpPr>
      <p:sp>
        <p:nvSpPr>
          <p:cNvPr id="181" name="Google Shape;181;p94"/>
          <p:cNvSpPr txBox="1">
            <a:spLocks noGrp="1"/>
          </p:cNvSpPr>
          <p:nvPr>
            <p:ph type="ctrTitle"/>
          </p:nvPr>
        </p:nvSpPr>
        <p:spPr>
          <a:xfrm>
            <a:off x="406210" y="284881"/>
            <a:ext cx="3642065" cy="1067634"/>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dk1"/>
              </a:buClr>
              <a:buSzPts val="2800"/>
              <a:buFont typeface="Arial"/>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2" name="Google Shape;182;p94"/>
          <p:cNvSpPr txBox="1">
            <a:spLocks noGrp="1"/>
          </p:cNvSpPr>
          <p:nvPr>
            <p:ph type="body" idx="1"/>
          </p:nvPr>
        </p:nvSpPr>
        <p:spPr>
          <a:xfrm>
            <a:off x="406153" y="1565562"/>
            <a:ext cx="3642122" cy="2822226"/>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15000"/>
              </a:lnSpc>
              <a:spcBef>
                <a:spcPts val="0"/>
              </a:spcBef>
              <a:spcAft>
                <a:spcPts val="0"/>
              </a:spcAft>
              <a:buClr>
                <a:srgbClr val="161249"/>
              </a:buClr>
              <a:buSzPts val="1400"/>
              <a:buNone/>
              <a:defRPr/>
            </a:lvl2pPr>
            <a:lvl3pPr marL="1371600" lvl="2" indent="-228600" algn="l">
              <a:lnSpc>
                <a:spcPct val="115000"/>
              </a:lnSpc>
              <a:spcBef>
                <a:spcPts val="0"/>
              </a:spcBef>
              <a:spcAft>
                <a:spcPts val="0"/>
              </a:spcAft>
              <a:buClr>
                <a:srgbClr val="161249"/>
              </a:buClr>
              <a:buSzPts val="1400"/>
              <a:buNone/>
              <a:defRPr/>
            </a:lvl3pPr>
            <a:lvl4pPr marL="1828800" lvl="3" indent="-228600" algn="l">
              <a:lnSpc>
                <a:spcPct val="115000"/>
              </a:lnSpc>
              <a:spcBef>
                <a:spcPts val="0"/>
              </a:spcBef>
              <a:spcAft>
                <a:spcPts val="0"/>
              </a:spcAft>
              <a:buClr>
                <a:srgbClr val="161249"/>
              </a:buClr>
              <a:buSzPts val="1400"/>
              <a:buNone/>
              <a:defRPr/>
            </a:lvl4pPr>
            <a:lvl5pPr marL="2286000" lvl="4" indent="-228600" algn="l">
              <a:lnSpc>
                <a:spcPct val="115000"/>
              </a:lnSpc>
              <a:spcBef>
                <a:spcPts val="0"/>
              </a:spcBef>
              <a:spcAft>
                <a:spcPts val="0"/>
              </a:spcAft>
              <a:buClr>
                <a:srgbClr val="161249"/>
              </a:buClr>
              <a:buSzPts val="1400"/>
              <a:buNone/>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83" name="Google Shape;183;p94"/>
          <p:cNvSpPr>
            <a:spLocks noGrp="1"/>
          </p:cNvSpPr>
          <p:nvPr>
            <p:ph type="pic" idx="2"/>
          </p:nvPr>
        </p:nvSpPr>
        <p:spPr>
          <a:xfrm>
            <a:off x="4572000" y="0"/>
            <a:ext cx="4572000" cy="5143500"/>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65"/>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www.mindtools.com/pages/article/smart-goals.ht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tcsuccess.com/digital-marketing-funnel/"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hyperlink" Target="https://www.skyword.com/contentstandard/how-the-marketing-funnel-works-from-top-to-bott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hyperlink" Target="https://www.youtube.com/watch?v=S_44OXOWeeo"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S_44OXOWeeo"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digitalfloats.com/top-strategies-for-targeting-audience-in-digital-marketin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marketingevolution.com/marketing-essentials/marketing-intelligenc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marketingevolution.com/marketing-essentials/target-audience"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gcommerce.com/ecommerce-answers/what-advertising-network/" TargetMode="Externa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hyperlink" Target="https://support.google.com/My-Ad-Center-Help/answer/12156161#how-categories-are-used&amp;zippy=%2Cturn-on-or-off-a-category-for-ads"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hyperlink" Target="https://www.facebook.com/privacy/policy/?subpage=1.subpage.1-YourActivityAndInformation"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https://bolddata.nl/en/companies/europe/media-companies-europe/"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https://en.wikipedia.org/wiki/Meta_Platforms" TargetMode="External"/><Relationship Id="rId4" Type="http://schemas.openxmlformats.org/officeDocument/2006/relationships/hyperlink" Target="https://www.globaldata.com/company-profile/alphabet-inc/"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www.wordstream.com/ppc" TargetMode="Externa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metricswatch.com/advantages-and-disadvantages-of-pay-per-click"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hyperlink" Target="https://www.youtube.com/watch?v=A37YIpTU9Z0"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24.png"/><Relationship Id="rId4" Type="http://schemas.openxmlformats.org/officeDocument/2006/relationships/hyperlink" Target="https://www.wordstream.com/blog/ws/2023/02/24/digital-advertisin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filmlifestyle.com/best-digital-advertising-platform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g2.com/categories/digital-advertisin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hyperlink" Target="https://vwo.com/ab-testing/#how-to-perform-an-a-b-test"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hyperlink" Target="https://cxl.com/blog/ab-testing-guide/" TargetMode="Externa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hyperlink" Target="https://unbounce.com/conversion-rate-optimization/retargeting-ads/"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digitalmarketinginstitute.com/blog/the-beginners-guide-to-programmatic-advertising#:~:text=Programmatic%20ad%20buying%20is%20the,and%20sell%20online%20display%20space" TargetMode="External"/><Relationship Id="rId2" Type="http://schemas.openxmlformats.org/officeDocument/2006/relationships/notesSlide" Target="../notesSlides/notesSlide31.xml"/><Relationship Id="rId1" Type="http://schemas.openxmlformats.org/officeDocument/2006/relationships/slideLayout" Target="../slideLayouts/slideLayout6.xml"/><Relationship Id="rId5" Type="http://schemas.openxmlformats.org/officeDocument/2006/relationships/hyperlink" Target="https://www.insiderintelligence.com/content/programmatic-advertiser-explainer" TargetMode="Externa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hyperlink" Target="https://www.wordstream.com/blog/ws/2017/07/05/online-advertising-costs" TargetMode="External"/><Relationship Id="rId2" Type="http://schemas.openxmlformats.org/officeDocument/2006/relationships/notesSlide" Target="../notesSlides/notesSlide32.xml"/><Relationship Id="rId1" Type="http://schemas.openxmlformats.org/officeDocument/2006/relationships/slideLayout" Target="../slideLayouts/slideLayout8.xml"/><Relationship Id="rId4" Type="http://schemas.openxmlformats.org/officeDocument/2006/relationships/hyperlink" Target="https://www.webfx.com/digital-advertising/pricing/#:~:text=January%209%2C%202023-,Average%20digital%20advertising%20costs,click%20(CPC)%20of%20%241.16."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hyperlink" Target="https://instapage.com/blog/search-engine-advertising" TargetMode="External"/><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hyperlink" Target="https://support.google.com/google-ads/answer/10560737?hl=en&amp;ref_topic=3121941"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wordstream.com/quality-score"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hyperlink" Target="https://neilpatel.com/blog/profitable-google-adwords-campaign/"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support.google.com/google-ads/topic/10022492?hl=en&amp;ref_topic=10287124,3181080,3126923," TargetMode="Externa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41.xml.rels><?xml version="1.0" encoding="UTF-8" standalone="yes"?>
<Relationships xmlns="http://schemas.openxmlformats.org/package/2006/relationships"><Relationship Id="rId3" Type="http://schemas.openxmlformats.org/officeDocument/2006/relationships/hyperlink" Target="https://www.wordstream.com/blog/ws/2022/07/18/social-media-advertising" TargetMode="External"/><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hyperlink" Target="https://www.wordstream.com/blog/ws/2022/07/18/social-media-advertising"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www.readpeak.com/more-about-native/what-is-native-advertising" TargetMode="External"/><Relationship Id="rId2" Type="http://schemas.openxmlformats.org/officeDocument/2006/relationships/notesSlide" Target="../notesSlides/notesSlide43.xml"/><Relationship Id="rId1" Type="http://schemas.openxmlformats.org/officeDocument/2006/relationships/slideLayout" Target="../slideLayouts/slideLayout6.xml"/><Relationship Id="rId5" Type="http://schemas.openxmlformats.org/officeDocument/2006/relationships/image" Target="../media/image41.png"/><Relationship Id="rId4" Type="http://schemas.openxmlformats.org/officeDocument/2006/relationships/hyperlink" Target="https://www.outbrain.com/native-advertising/#:~:text=Native%20advertising%20is%20a%20form,user's%20interaction%20with%20the%20page."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hyperlink" Target="https://www.forbes.com/sites/allbusiness/2020/10/26/email-marketing-still-the-most-powerful-tool-to-take-your-business-to-the-next-level/"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mailchimp.com/marketing-glossary/email-marketing/#:~:text=Email%20marketing%20is%20a%20form,keep%20them%20engaged%20between%20purchases." TargetMode="External"/><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hyperlink" Target="https://www.sendinblue.com/blog/what-is-email-marketing/"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hyperlink" Target="https://moz.com/learn/seo/what-are-keywords" TargetMode="External"/><Relationship Id="rId2" Type="http://schemas.openxmlformats.org/officeDocument/2006/relationships/notesSlide" Target="../notesSlides/notesSlide47.xml"/><Relationship Id="rId1" Type="http://schemas.openxmlformats.org/officeDocument/2006/relationships/slideLayout" Target="../slideLayouts/slideLayout5.xml"/><Relationship Id="rId4" Type="http://schemas.openxmlformats.org/officeDocument/2006/relationships/image" Target="../media/image43.jpeg"/></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hyperlink" Target="https://www.semrush.com/blog/keyword-research-tools/" TargetMode="External"/><Relationship Id="rId5" Type="http://schemas.openxmlformats.org/officeDocument/2006/relationships/hyperlink" Target="https://blog.hubspot.com/marketing/how-to-do-keyword-research-ht" TargetMode="External"/><Relationship Id="rId4" Type="http://schemas.openxmlformats.org/officeDocument/2006/relationships/hyperlink" Target="https://www.semrush.com/features/keyword-research/"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s://ahrefs.com/blog/free-keyword-research-tools/" TargetMode="External"/><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48.png"/><Relationship Id="rId5" Type="http://schemas.openxmlformats.org/officeDocument/2006/relationships/image" Target="../media/image47.jpg"/><Relationship Id="rId4" Type="http://schemas.openxmlformats.org/officeDocument/2006/relationships/image" Target="../media/image46.png"/></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GTNgiTK-ic8" TargetMode="Externa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hyperlink" Target="https://www.youtube.com/watch?v=bdqSEBSXBPk"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hyperlink" Target="https://instapage.com/blog/key-advertising-metrics" TargetMode="External"/><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9.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hyperlink" Target="https://analytics.google.com/analytics/web/#/p213025502/reports/explorer?params=_u..nav%3Dmaui%26_u.dateOption%3Dlast60Days&amp;r=lifecycle-traffic-acquisition-v2&amp;ruid=7E4288EB-A2EB-4C42-A241-BCCD7F4EBBE6&amp;collectionId=4612903641" TargetMode="External"/><Relationship Id="rId5" Type="http://schemas.openxmlformats.org/officeDocument/2006/relationships/hyperlink" Target="https://shop.googlemerchandisestore.com/" TargetMode="External"/><Relationship Id="rId4" Type="http://schemas.openxmlformats.org/officeDocument/2006/relationships/image" Target="../media/image51.png"/></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hyperlink" Target="https://shop.googlemerchandisestore.com/?gclid=CjwKCAjwjaWoBhAmEiwAXz8DBc99qKC6a69SNjnBcZSsVn4AYH1RYA4928Hy07iK6HNDui79UQGyYBoCvIIQAvD_BwE" TargetMode="Externa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3" Type="http://schemas.openxmlformats.org/officeDocument/2006/relationships/hyperlink" Target="http://www.salescommunications.fi/" TargetMode="External"/><Relationship Id="rId2" Type="http://schemas.openxmlformats.org/officeDocument/2006/relationships/notesSlide" Target="../notesSlides/notesSlide64.xml"/><Relationship Id="rId1" Type="http://schemas.openxmlformats.org/officeDocument/2006/relationships/slideLayout" Target="../slideLayouts/slideLayout8.xml"/><Relationship Id="rId4" Type="http://schemas.openxmlformats.org/officeDocument/2006/relationships/hyperlink" Target="https://www.youtube.com/watch?v=l7bnvyyK7vI" TargetMode="External"/></Relationships>
</file>

<file path=ppt/slides/_rels/slide65.xml.rels><?xml version="1.0" encoding="UTF-8" standalone="yes"?>
<Relationships xmlns="http://schemas.openxmlformats.org/package/2006/relationships"><Relationship Id="rId3" Type="http://schemas.openxmlformats.org/officeDocument/2006/relationships/hyperlink" Target="https://www.optimizely.com/optimization-glossary/website-personalization/" TargetMode="External"/><Relationship Id="rId2" Type="http://schemas.openxmlformats.org/officeDocument/2006/relationships/notesSlide" Target="../notesSlides/notesSlide65.xml"/><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6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s://blog.hubspot.com/marketing/call-to-action-examples" TargetMode="External"/><Relationship Id="rId2" Type="http://schemas.openxmlformats.org/officeDocument/2006/relationships/notesSlide" Target="../notesSlides/notesSlide68.xml"/><Relationship Id="rId1" Type="http://schemas.openxmlformats.org/officeDocument/2006/relationships/slideLayout" Target="../slideLayouts/slideLayout5.xml"/><Relationship Id="rId4" Type="http://schemas.openxmlformats.org/officeDocument/2006/relationships/image" Target="../media/image59.jpeg"/></Relationships>
</file>

<file path=ppt/slides/_rels/slide6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
          <p:cNvSpPr txBox="1">
            <a:spLocks noGrp="1"/>
          </p:cNvSpPr>
          <p:nvPr>
            <p:ph type="ctrTitle"/>
          </p:nvPr>
        </p:nvSpPr>
        <p:spPr>
          <a:xfrm>
            <a:off x="180254" y="1429448"/>
            <a:ext cx="8783492" cy="1142302"/>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chemeClr val="lt1"/>
              </a:buClr>
              <a:buSzPct val="80245"/>
              <a:buFont typeface="Arial"/>
              <a:buNone/>
            </a:pPr>
            <a:r>
              <a:rPr lang="fi-FI" sz="7200"/>
              <a:t>Digital advertising</a:t>
            </a:r>
            <a:endParaRPr sz="7200"/>
          </a:p>
        </p:txBody>
      </p:sp>
      <p:sp>
        <p:nvSpPr>
          <p:cNvPr id="189" name="Google Shape;189;p1"/>
          <p:cNvSpPr txBox="1">
            <a:spLocks noGrp="1"/>
          </p:cNvSpPr>
          <p:nvPr>
            <p:ph type="subTitle" idx="4294967295"/>
          </p:nvPr>
        </p:nvSpPr>
        <p:spPr>
          <a:xfrm>
            <a:off x="311150" y="2761117"/>
            <a:ext cx="8521700" cy="793750"/>
          </a:xfrm>
          <a:prstGeom prst="rect">
            <a:avLst/>
          </a:prstGeom>
          <a:noFill/>
          <a:ln>
            <a:noFill/>
          </a:ln>
        </p:spPr>
        <p:txBody>
          <a:bodyPr spcFirstLastPara="1" wrap="square" lIns="91425" tIns="91425" rIns="91425" bIns="91425" anchor="t" anchorCtr="0">
            <a:normAutofit/>
          </a:bodyPr>
          <a:lstStyle/>
          <a:p>
            <a:pPr marL="0" marR="0" lvl="0" indent="0" algn="ctr" rtl="0">
              <a:lnSpc>
                <a:spcPct val="100000"/>
              </a:lnSpc>
              <a:spcBef>
                <a:spcPts val="0"/>
              </a:spcBef>
              <a:spcAft>
                <a:spcPts val="0"/>
              </a:spcAft>
              <a:buClr>
                <a:schemeClr val="lt1"/>
              </a:buClr>
              <a:buSzPts val="2800"/>
              <a:buFont typeface="Arial"/>
              <a:buNone/>
            </a:pPr>
            <a:r>
              <a:rPr lang="fi-FI" sz="3200" b="0" i="0" u="none" strike="noStrike" cap="none">
                <a:solidFill>
                  <a:schemeClr val="lt1"/>
                </a:solidFill>
                <a:latin typeface="Arial"/>
                <a:ea typeface="Arial"/>
                <a:cs typeface="Arial"/>
                <a:sym typeface="Arial"/>
              </a:rPr>
              <a:t>2. Preparing for </a:t>
            </a:r>
            <a:r>
              <a:rPr lang="fi-FI" sz="3200">
                <a:solidFill>
                  <a:schemeClr val="lt1"/>
                </a:solidFill>
              </a:rPr>
              <a:t>campaigns</a:t>
            </a: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
          <p:cNvSpPr txBox="1">
            <a:spLocks noGrp="1"/>
          </p:cNvSpPr>
          <p:nvPr>
            <p:ph type="title"/>
          </p:nvPr>
        </p:nvSpPr>
        <p:spPr>
          <a:xfrm>
            <a:off x="602626" y="265955"/>
            <a:ext cx="7886700" cy="62316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FI" sz="3600"/>
              <a:t>Learning objectives </a:t>
            </a:r>
            <a:endParaRPr/>
          </a:p>
        </p:txBody>
      </p:sp>
      <p:sp>
        <p:nvSpPr>
          <p:cNvPr id="195" name="Google Shape;195;p2"/>
          <p:cNvSpPr txBox="1">
            <a:spLocks noGrp="1"/>
          </p:cNvSpPr>
          <p:nvPr>
            <p:ph type="body" idx="1"/>
          </p:nvPr>
        </p:nvSpPr>
        <p:spPr>
          <a:xfrm>
            <a:off x="628650" y="889120"/>
            <a:ext cx="7886700" cy="3385997"/>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20000"/>
              </a:lnSpc>
              <a:spcBef>
                <a:spcPts val="0"/>
              </a:spcBef>
              <a:spcAft>
                <a:spcPts val="0"/>
              </a:spcAft>
              <a:buClr>
                <a:schemeClr val="dk1"/>
              </a:buClr>
              <a:buSzPct val="53921"/>
              <a:buNone/>
            </a:pPr>
            <a:endParaRPr sz="2400"/>
          </a:p>
          <a:p>
            <a:pPr marL="0" marR="0" lvl="0" indent="0" algn="l" rtl="0">
              <a:lnSpc>
                <a:spcPct val="120000"/>
              </a:lnSpc>
              <a:spcBef>
                <a:spcPts val="0"/>
              </a:spcBef>
              <a:spcAft>
                <a:spcPts val="0"/>
              </a:spcAft>
              <a:buClr>
                <a:srgbClr val="161249"/>
              </a:buClr>
              <a:buSzPct val="100000"/>
              <a:buNone/>
            </a:pPr>
            <a:endParaRPr sz="2400" b="0" i="0" u="none" strike="noStrike" cap="none"/>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Set goals for digital campaigns</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Define and identify target audiences</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Apply key word research</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Plan elements of  a good landing page</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Understand and apply campaign analytics</a:t>
            </a:r>
            <a:endParaRPr sz="2000"/>
          </a:p>
          <a:p>
            <a:pPr marL="342900" marR="0" lvl="0" indent="-342900" algn="l" rtl="0">
              <a:lnSpc>
                <a:spcPct val="120000"/>
              </a:lnSpc>
              <a:spcBef>
                <a:spcPts val="0"/>
              </a:spcBef>
              <a:spcAft>
                <a:spcPts val="0"/>
              </a:spcAft>
              <a:buClr>
                <a:srgbClr val="11AA81"/>
              </a:buClr>
              <a:buSzPct val="100000"/>
              <a:buFont typeface="Arial"/>
              <a:buChar char="●"/>
            </a:pPr>
            <a:r>
              <a:rPr lang="fi-FI" sz="2400" b="0" i="0" u="none" strike="noStrike" cap="none"/>
              <a:t>Suggest elements to improve conversion</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
          <p:cNvSpPr txBox="1">
            <a:spLocks noGrp="1"/>
          </p:cNvSpPr>
          <p:nvPr>
            <p:ph type="title"/>
          </p:nvPr>
        </p:nvSpPr>
        <p:spPr>
          <a:xfrm>
            <a:off x="1390650" y="1189704"/>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600"/>
              <a:buFont typeface="Arial"/>
              <a:buNone/>
            </a:pPr>
            <a:r>
              <a:rPr lang="fi-FI" sz="3600"/>
              <a:t>Topics</a:t>
            </a:r>
            <a:endParaRPr/>
          </a:p>
        </p:txBody>
      </p:sp>
      <p:sp>
        <p:nvSpPr>
          <p:cNvPr id="201" name="Google Shape;201;p3"/>
          <p:cNvSpPr txBox="1">
            <a:spLocks noGrp="1"/>
          </p:cNvSpPr>
          <p:nvPr>
            <p:ph type="body" idx="1"/>
          </p:nvPr>
        </p:nvSpPr>
        <p:spPr>
          <a:xfrm>
            <a:off x="3973901" y="444773"/>
            <a:ext cx="4606200" cy="3278400"/>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Strategy-based advertising </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Defining target audience</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Digital advertising formats</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Digital advertising platforms</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Key words research</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Landing page</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Measure the impact</a:t>
            </a:r>
            <a:endParaRPr sz="1800" b="0" i="0" u="none" strike="noStrike">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1800"/>
              <a:buFont typeface="Arial"/>
              <a:buChar char="•"/>
            </a:pPr>
            <a:r>
              <a:rPr lang="fi-FI" sz="1800" b="0" i="0" u="none" strike="noStrike">
                <a:solidFill>
                  <a:srgbClr val="FFFFFF"/>
                </a:solidFill>
                <a:latin typeface="Arial"/>
                <a:ea typeface="Arial"/>
                <a:cs typeface="Arial"/>
                <a:sym typeface="Arial"/>
              </a:rPr>
              <a:t>Conversion</a:t>
            </a:r>
            <a:endParaRPr sz="1800" b="0" i="0" u="none" strike="noStrike">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
          <p:cNvSpPr txBox="1">
            <a:spLocks noGrp="1"/>
          </p:cNvSpPr>
          <p:nvPr>
            <p:ph type="title" idx="4294967295"/>
          </p:nvPr>
        </p:nvSpPr>
        <p:spPr>
          <a:xfrm>
            <a:off x="1490662" y="2867025"/>
            <a:ext cx="6162675" cy="784375"/>
          </a:xfrm>
          <a:prstGeom prst="rect">
            <a:avLst/>
          </a:prstGeom>
          <a:solidFill>
            <a:schemeClr val="lt1"/>
          </a:solid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4000"/>
              <a:buFont typeface="Arial"/>
              <a:buNone/>
            </a:pPr>
            <a:r>
              <a:rPr lang="fi-FI" sz="3600"/>
              <a:t>Strategy-based advertising </a:t>
            </a:r>
            <a:endParaRPr sz="3600"/>
          </a:p>
        </p:txBody>
      </p:sp>
      <p:sp>
        <p:nvSpPr>
          <p:cNvPr id="207" name="Google Shape;207;p4"/>
          <p:cNvSpPr txBox="1"/>
          <p:nvPr/>
        </p:nvSpPr>
        <p:spPr>
          <a:xfrm>
            <a:off x="226950" y="623550"/>
            <a:ext cx="8690100" cy="1872790"/>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rgbClr val="000000"/>
              </a:buClr>
              <a:buSzPts val="1800"/>
              <a:buFont typeface="Arial"/>
              <a:buNone/>
            </a:pPr>
            <a:r>
              <a:rPr lang="fi-FI" sz="3000" b="1" i="0" u="none" strike="noStrike" cap="none">
                <a:solidFill>
                  <a:schemeClr val="lt1"/>
                </a:solidFill>
                <a:latin typeface="Arial"/>
                <a:ea typeface="Arial"/>
                <a:cs typeface="Arial"/>
                <a:sym typeface="Arial"/>
              </a:rPr>
              <a:t>“Creative without strategy is called ‘art.’ Creative with strategy is called ‘advertising.” </a:t>
            </a:r>
            <a:endParaRPr sz="3000" b="1" i="0" u="none" strike="noStrike" cap="none">
              <a:solidFill>
                <a:schemeClr val="lt1"/>
              </a:solidFill>
              <a:latin typeface="Arial"/>
              <a:ea typeface="Arial"/>
              <a:cs typeface="Arial"/>
              <a:sym typeface="Arial"/>
            </a:endParaRPr>
          </a:p>
          <a:p>
            <a:pPr marL="0" marR="0" lvl="0" indent="0" algn="l" rtl="0">
              <a:lnSpc>
                <a:spcPct val="115000"/>
              </a:lnSpc>
              <a:spcBef>
                <a:spcPts val="1200"/>
              </a:spcBef>
              <a:spcAft>
                <a:spcPts val="1200"/>
              </a:spcAft>
              <a:buClr>
                <a:srgbClr val="000000"/>
              </a:buClr>
              <a:buSzPts val="1800"/>
              <a:buFont typeface="Arial"/>
              <a:buNone/>
            </a:pPr>
            <a:r>
              <a:rPr lang="fi-FI" sz="1800" b="0" i="0" u="none" strike="noStrike" cap="none">
                <a:solidFill>
                  <a:schemeClr val="lt1"/>
                </a:solidFill>
                <a:latin typeface="Arial"/>
                <a:ea typeface="Arial"/>
                <a:cs typeface="Arial"/>
                <a:sym typeface="Arial"/>
              </a:rPr>
              <a:t> 							     – Jef I. Richards</a:t>
            </a:r>
            <a:endParaRPr sz="9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2" name="Google Shape;212;p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047999" y="1167887"/>
            <a:ext cx="6011037" cy="3005519"/>
          </a:xfrm>
          <a:prstGeom prst="rect">
            <a:avLst/>
          </a:prstGeom>
          <a:noFill/>
          <a:ln>
            <a:noFill/>
          </a:ln>
        </p:spPr>
      </p:pic>
      <p:sp>
        <p:nvSpPr>
          <p:cNvPr id="213" name="Google Shape;213;p5"/>
          <p:cNvSpPr txBox="1">
            <a:spLocks noGrp="1"/>
          </p:cNvSpPr>
          <p:nvPr>
            <p:ph type="title"/>
          </p:nvPr>
        </p:nvSpPr>
        <p:spPr>
          <a:xfrm>
            <a:off x="166687" y="173715"/>
            <a:ext cx="8810625" cy="994172"/>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111"/>
              <a:buFont typeface="Arial"/>
              <a:buNone/>
            </a:pPr>
            <a:r>
              <a:rPr lang="fi-FI" sz="2800"/>
              <a:t>Advertising must be in line with organizational strategy</a:t>
            </a:r>
            <a:endParaRPr sz="2800"/>
          </a:p>
        </p:txBody>
      </p:sp>
      <p:sp>
        <p:nvSpPr>
          <p:cNvPr id="214" name="Google Shape;214;p5"/>
          <p:cNvSpPr txBox="1">
            <a:spLocks noGrp="1"/>
          </p:cNvSpPr>
          <p:nvPr>
            <p:ph type="body" idx="1"/>
          </p:nvPr>
        </p:nvSpPr>
        <p:spPr>
          <a:xfrm>
            <a:off x="166687" y="1269852"/>
            <a:ext cx="3128163" cy="3343275"/>
          </a:xfrm>
          <a:prstGeom prst="rect">
            <a:avLst/>
          </a:prstGeom>
          <a:noFill/>
          <a:ln>
            <a:noFill/>
          </a:ln>
        </p:spPr>
        <p:txBody>
          <a:bodyPr spcFirstLastPara="1" wrap="square" lIns="91425" tIns="45700" rIns="91425" bIns="45700" anchor="t" anchorCtr="0">
            <a:normAutofit lnSpcReduction="10000"/>
          </a:bodyPr>
          <a:lstStyle/>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Which are our overall goals? </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What do we want to </a:t>
            </a:r>
            <a:r>
              <a:rPr lang="fi-FI" sz="1800"/>
              <a:t>achieve</a:t>
            </a:r>
            <a:r>
              <a:rPr lang="fi-FI" sz="1800" i="0" u="none" strike="noStrike" cap="none">
                <a:latin typeface="Arial"/>
                <a:ea typeface="Arial"/>
                <a:cs typeface="Arial"/>
                <a:sym typeface="Arial"/>
              </a:rPr>
              <a:t> with our (digital) marketing?</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Who are our target groups?</a:t>
            </a:r>
            <a:endParaRPr/>
          </a:p>
          <a:p>
            <a:pPr marL="285750" marR="0" lvl="0" indent="-171450" algn="l" rtl="0">
              <a:lnSpc>
                <a:spcPct val="100000"/>
              </a:lnSpc>
              <a:spcBef>
                <a:spcPts val="0"/>
              </a:spcBef>
              <a:spcAft>
                <a:spcPts val="0"/>
              </a:spcAft>
              <a:buClr>
                <a:srgbClr val="11AA81"/>
              </a:buClr>
              <a:buSzPts val="1800"/>
              <a:buFont typeface="Arial"/>
              <a:buNone/>
            </a:pPr>
            <a:endParaRPr sz="1800" i="0" u="none" strike="noStrike" cap="none">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800"/>
              <a:buFont typeface="Arial"/>
              <a:buChar char="●"/>
            </a:pPr>
            <a:r>
              <a:rPr lang="fi-FI" sz="1800" i="0" u="none" strike="noStrike" cap="none">
                <a:latin typeface="Arial"/>
                <a:ea typeface="Arial"/>
                <a:cs typeface="Arial"/>
                <a:sym typeface="Arial"/>
              </a:rPr>
              <a:t>What is our message and where do we transmit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txBox="1"/>
          <p:nvPr/>
        </p:nvSpPr>
        <p:spPr>
          <a:xfrm>
            <a:off x="4980548" y="1513019"/>
            <a:ext cx="3781226" cy="1754286"/>
          </a:xfrm>
          <a:prstGeom prst="rect">
            <a:avLst/>
          </a:prstGeom>
          <a:solidFill>
            <a:srgbClr val="11AA8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800"/>
              <a:buFont typeface="Calibri"/>
              <a:buNone/>
            </a:pPr>
            <a:r>
              <a:rPr lang="fi-FI" sz="1800" b="1" i="0" u="none" strike="noStrike" cap="none" dirty="0">
                <a:solidFill>
                  <a:schemeClr val="lt1"/>
                </a:solidFill>
                <a:latin typeface="Calibri"/>
                <a:ea typeface="Calibri"/>
                <a:cs typeface="Calibri"/>
                <a:sym typeface="Calibri"/>
              </a:rPr>
              <a:t>A </a:t>
            </a:r>
            <a:r>
              <a:rPr lang="fi-FI" sz="1800" b="1" i="0" u="none" strike="noStrike" cap="none" dirty="0" err="1">
                <a:solidFill>
                  <a:schemeClr val="dk1"/>
                </a:solidFill>
                <a:latin typeface="Calibri"/>
                <a:ea typeface="Calibri"/>
                <a:cs typeface="Calibri"/>
                <a:sym typeface="Calibri"/>
              </a:rPr>
              <a:t>goal</a:t>
            </a:r>
            <a:r>
              <a:rPr lang="fi-FI" sz="1800" b="1" i="0" u="none" strike="noStrike" cap="none" dirty="0">
                <a:solidFill>
                  <a:schemeClr val="lt1"/>
                </a:solidFill>
                <a:latin typeface="Calibri"/>
                <a:ea typeface="Calibri"/>
                <a:cs typeface="Calibri"/>
                <a:sym typeface="Calibri"/>
              </a:rPr>
              <a:t> is an </a:t>
            </a:r>
            <a:r>
              <a:rPr lang="fi-FI" sz="1800" b="1" i="0" u="none" strike="noStrike" cap="none" dirty="0" err="1">
                <a:solidFill>
                  <a:schemeClr val="lt1"/>
                </a:solidFill>
                <a:latin typeface="Calibri"/>
                <a:ea typeface="Calibri"/>
                <a:cs typeface="Calibri"/>
                <a:sym typeface="Calibri"/>
              </a:rPr>
              <a:t>achievable</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outcome</a:t>
            </a:r>
            <a:r>
              <a:rPr lang="fi-FI" sz="1800" b="1" i="0" u="none" strike="noStrike" cap="none" dirty="0">
                <a:solidFill>
                  <a:schemeClr val="lt1"/>
                </a:solidFill>
                <a:latin typeface="Calibri"/>
                <a:ea typeface="Calibri"/>
                <a:cs typeface="Calibri"/>
                <a:sym typeface="Calibri"/>
              </a:rPr>
              <a:t> in  </a:t>
            </a:r>
            <a:r>
              <a:rPr lang="fi-FI" sz="1800" b="1" i="0" u="none" strike="noStrike" cap="none" dirty="0" err="1">
                <a:solidFill>
                  <a:schemeClr val="lt1"/>
                </a:solidFill>
                <a:latin typeface="Calibri"/>
                <a:ea typeface="Calibri"/>
                <a:cs typeface="Calibri"/>
                <a:sym typeface="Calibri"/>
              </a:rPr>
              <a:t>broad</a:t>
            </a:r>
            <a:r>
              <a:rPr lang="fi-FI" sz="1800" b="1" i="0" u="none" strike="noStrike" cap="none" dirty="0">
                <a:solidFill>
                  <a:schemeClr val="lt1"/>
                </a:solidFill>
                <a:latin typeface="Calibri"/>
                <a:ea typeface="Calibri"/>
                <a:cs typeface="Calibri"/>
                <a:sym typeface="Calibri"/>
              </a:rPr>
              <a:t> and long-</a:t>
            </a:r>
            <a:r>
              <a:rPr lang="fi-FI" sz="1800" b="1" i="0" u="none" strike="noStrike" cap="none" dirty="0" err="1">
                <a:solidFill>
                  <a:schemeClr val="lt1"/>
                </a:solidFill>
                <a:latin typeface="Calibri"/>
                <a:ea typeface="Calibri"/>
                <a:cs typeface="Calibri"/>
                <a:sym typeface="Calibri"/>
              </a:rPr>
              <a:t>term</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sense</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endParaRPr sz="1800" b="1" i="0" u="none" strike="noStrike" cap="none" dirty="0">
              <a:solidFill>
                <a:schemeClr val="lt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800"/>
              <a:buFont typeface="Calibri"/>
              <a:buNone/>
            </a:pPr>
            <a:r>
              <a:rPr lang="fi-FI" sz="1800" b="1" i="0" u="none" strike="noStrike" cap="none" dirty="0">
                <a:solidFill>
                  <a:schemeClr val="lt1"/>
                </a:solidFill>
                <a:latin typeface="Calibri"/>
                <a:ea typeface="Calibri"/>
                <a:cs typeface="Calibri"/>
                <a:sym typeface="Calibri"/>
              </a:rPr>
              <a:t>An </a:t>
            </a:r>
            <a:r>
              <a:rPr lang="fi-FI" sz="1800" b="1" i="0" u="none" strike="noStrike" cap="none" dirty="0" err="1">
                <a:solidFill>
                  <a:srgbClr val="0070C0"/>
                </a:solidFill>
                <a:latin typeface="Calibri"/>
                <a:ea typeface="Calibri"/>
                <a:cs typeface="Calibri"/>
                <a:sym typeface="Calibri"/>
              </a:rPr>
              <a:t>objective</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defines</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measurable</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short-term</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actions</a:t>
            </a:r>
            <a:r>
              <a:rPr lang="fi-FI" sz="1800" b="1" i="0" u="none" strike="noStrike" cap="none" dirty="0">
                <a:solidFill>
                  <a:schemeClr val="lt1"/>
                </a:solidFill>
                <a:latin typeface="Calibri"/>
                <a:ea typeface="Calibri"/>
                <a:cs typeface="Calibri"/>
                <a:sym typeface="Calibri"/>
              </a:rPr>
              <a:t> to </a:t>
            </a:r>
            <a:r>
              <a:rPr lang="fi-FI" sz="1800" b="1" i="0" u="none" strike="noStrike" cap="none" dirty="0" err="1">
                <a:solidFill>
                  <a:schemeClr val="lt1"/>
                </a:solidFill>
                <a:latin typeface="Calibri"/>
                <a:ea typeface="Calibri"/>
                <a:cs typeface="Calibri"/>
                <a:sym typeface="Calibri"/>
              </a:rPr>
              <a:t>achieve</a:t>
            </a:r>
            <a:r>
              <a:rPr lang="fi-FI" sz="1800" b="1" i="0" u="none" strike="noStrike" cap="none" dirty="0">
                <a:solidFill>
                  <a:schemeClr val="lt1"/>
                </a:solidFill>
                <a:latin typeface="Calibri"/>
                <a:ea typeface="Calibri"/>
                <a:cs typeface="Calibri"/>
                <a:sym typeface="Calibri"/>
              </a:rPr>
              <a:t> an </a:t>
            </a:r>
            <a:r>
              <a:rPr lang="fi-FI" sz="1800" b="1" i="0" u="none" strike="noStrike" cap="none" dirty="0" err="1">
                <a:solidFill>
                  <a:schemeClr val="lt1"/>
                </a:solidFill>
                <a:latin typeface="Calibri"/>
                <a:ea typeface="Calibri"/>
                <a:cs typeface="Calibri"/>
                <a:sym typeface="Calibri"/>
              </a:rPr>
              <a:t>overall</a:t>
            </a:r>
            <a:r>
              <a:rPr lang="fi-FI" sz="1800" b="1" i="0" u="none" strike="noStrike" cap="none" dirty="0">
                <a:solidFill>
                  <a:schemeClr val="lt1"/>
                </a:solidFill>
                <a:latin typeface="Calibri"/>
                <a:ea typeface="Calibri"/>
                <a:cs typeface="Calibri"/>
                <a:sym typeface="Calibri"/>
              </a:rPr>
              <a:t> </a:t>
            </a:r>
            <a:r>
              <a:rPr lang="fi-FI" sz="1800" b="1" i="0" u="none" strike="noStrike" cap="none" dirty="0" err="1">
                <a:solidFill>
                  <a:schemeClr val="lt1"/>
                </a:solidFill>
                <a:latin typeface="Calibri"/>
                <a:ea typeface="Calibri"/>
                <a:cs typeface="Calibri"/>
                <a:sym typeface="Calibri"/>
              </a:rPr>
              <a:t>goal</a:t>
            </a:r>
            <a:r>
              <a:rPr lang="fi-FI" sz="1800" b="1" i="0" u="none" strike="noStrike" cap="none" dirty="0">
                <a:solidFill>
                  <a:schemeClr val="lt1"/>
                </a:solidFill>
                <a:latin typeface="Calibri"/>
                <a:ea typeface="Calibri"/>
                <a:cs typeface="Calibri"/>
                <a:sym typeface="Calibri"/>
              </a:rPr>
              <a:t>.</a:t>
            </a:r>
            <a:endParaRPr sz="1600" b="1" i="0" u="none" strike="noStrike" cap="none" dirty="0">
              <a:solidFill>
                <a:schemeClr val="lt1"/>
              </a:solidFill>
              <a:latin typeface="Calibri"/>
              <a:ea typeface="Calibri"/>
              <a:cs typeface="Calibri"/>
              <a:sym typeface="Calibri"/>
            </a:endParaRPr>
          </a:p>
        </p:txBody>
      </p:sp>
      <p:sp>
        <p:nvSpPr>
          <p:cNvPr id="220" name="Google Shape;220;p34"/>
          <p:cNvSpPr txBox="1">
            <a:spLocks noGrp="1"/>
          </p:cNvSpPr>
          <p:nvPr>
            <p:ph type="title"/>
          </p:nvPr>
        </p:nvSpPr>
        <p:spPr>
          <a:xfrm>
            <a:off x="382226" y="96223"/>
            <a:ext cx="8379548"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Goals and objectives for advertising</a:t>
            </a:r>
            <a:br>
              <a:rPr lang="fi-FI"/>
            </a:br>
            <a:endParaRPr/>
          </a:p>
        </p:txBody>
      </p:sp>
      <p:sp>
        <p:nvSpPr>
          <p:cNvPr id="221" name="Google Shape;221;p34"/>
          <p:cNvSpPr txBox="1">
            <a:spLocks noGrp="1"/>
          </p:cNvSpPr>
          <p:nvPr>
            <p:ph type="body" idx="1"/>
          </p:nvPr>
        </p:nvSpPr>
        <p:spPr>
          <a:xfrm>
            <a:off x="382226" y="1316919"/>
            <a:ext cx="5131334" cy="3270190"/>
          </a:xfrm>
          <a:prstGeom prst="rect">
            <a:avLst/>
          </a:prstGeom>
          <a:noFill/>
          <a:ln>
            <a:noFill/>
          </a:ln>
        </p:spPr>
        <p:txBody>
          <a:bodyPr spcFirstLastPara="1" wrap="square" lIns="91425" tIns="45700" rIns="91425" bIns="45700" anchor="t" anchorCtr="0">
            <a:normAutofit/>
          </a:bodyPr>
          <a:lstStyle/>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Increase in revenue</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Improve customer loyalty and satisfaction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Recruiting and retaining the best talent</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Innovation and product development</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Improving brand awareness and perception</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Building a strong brand</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Drive traffic to the website and/or blog</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Getting new customers</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Encouraging existing customers to write positive </a:t>
            </a:r>
            <a:br>
              <a:rPr lang="fi-FI" sz="1400" b="0" i="0" u="none" strike="noStrike" cap="none"/>
            </a:br>
            <a:r>
              <a:rPr lang="fi-FI" sz="1400" b="0" i="0" u="none" strike="noStrike" cap="none"/>
              <a:t>reviews</a:t>
            </a:r>
            <a:endParaRPr sz="1200" b="0" i="0" u="none" strike="noStrike" cap="none"/>
          </a:p>
          <a:p>
            <a:pPr marL="292100" marR="0" lvl="0" indent="-285750" algn="l" rtl="0">
              <a:lnSpc>
                <a:spcPct val="120000"/>
              </a:lnSpc>
              <a:spcBef>
                <a:spcPts val="0"/>
              </a:spcBef>
              <a:spcAft>
                <a:spcPts val="0"/>
              </a:spcAft>
              <a:buClr>
                <a:srgbClr val="11AA81"/>
              </a:buClr>
              <a:buSzPts val="1400"/>
              <a:buFont typeface="Arial"/>
              <a:buChar char="●"/>
            </a:pPr>
            <a:r>
              <a:rPr lang="fi-FI" sz="1400" b="0" i="0" u="none" strike="noStrike" cap="none"/>
              <a:t>Interacting with customers to get feedback from the market</a:t>
            </a:r>
            <a:endParaRPr sz="1200" b="0" i="0" u="none" strike="noStrike" cap="none"/>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6"/>
          <p:cNvSpPr txBox="1">
            <a:spLocks noGrp="1"/>
          </p:cNvSpPr>
          <p:nvPr>
            <p:ph type="title"/>
          </p:nvPr>
        </p:nvSpPr>
        <p:spPr>
          <a:xfrm>
            <a:off x="414337" y="199575"/>
            <a:ext cx="7395600" cy="6051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400"/>
              <a:buFont typeface="PT Sans"/>
              <a:buNone/>
            </a:pPr>
            <a:r>
              <a:rPr lang="fi-FI" sz="3200"/>
              <a:t>‘Features of a well-set objective – </a:t>
            </a:r>
            <a:br>
              <a:rPr lang="fi-FI" sz="3200"/>
            </a:br>
            <a:r>
              <a:rPr lang="fi-FI" sz="3200"/>
              <a:t>the SMART model</a:t>
            </a:r>
            <a:endParaRPr sz="3200"/>
          </a:p>
        </p:txBody>
      </p:sp>
      <p:sp>
        <p:nvSpPr>
          <p:cNvPr id="228" name="Google Shape;228;p6"/>
          <p:cNvSpPr txBox="1">
            <a:spLocks noGrp="1"/>
          </p:cNvSpPr>
          <p:nvPr>
            <p:ph type="body" idx="1"/>
          </p:nvPr>
        </p:nvSpPr>
        <p:spPr>
          <a:xfrm>
            <a:off x="414337" y="1166557"/>
            <a:ext cx="8091487" cy="2608200"/>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600" b="1"/>
              <a:t>S</a:t>
            </a:r>
            <a:r>
              <a:rPr lang="fi-FI" sz="1600"/>
              <a:t>pecific: They must clearly describe what it is you want to achieve.</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b="1"/>
              <a:t>M</a:t>
            </a:r>
            <a:r>
              <a:rPr lang="fi-FI" sz="1600"/>
              <a:t>easurable: They should have clear metrics that can be measured before and after and objective is met.</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b="1"/>
              <a:t>A</a:t>
            </a:r>
            <a:r>
              <a:rPr lang="fi-FI" sz="1600"/>
              <a:t>chievable: They should be realistic for your business to achieve by a certain time.</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b="1"/>
              <a:t>R</a:t>
            </a:r>
            <a:r>
              <a:rPr lang="fi-FI" sz="1600"/>
              <a:t>elevant: They should relate to the overall business or individual objectives. Remember: you get what you measure / what your objectives are. Relevance is important!</a:t>
            </a:r>
            <a:endParaRPr sz="1600"/>
          </a:p>
          <a:p>
            <a:pPr marL="285750" lvl="0" indent="-285750" algn="l" rtl="0">
              <a:lnSpc>
                <a:spcPct val="100000"/>
              </a:lnSpc>
              <a:spcBef>
                <a:spcPts val="600"/>
              </a:spcBef>
              <a:spcAft>
                <a:spcPts val="0"/>
              </a:spcAft>
              <a:buClr>
                <a:srgbClr val="11AA81"/>
              </a:buClr>
              <a:buSzPts val="1800"/>
              <a:buFont typeface="Arial"/>
              <a:buChar char="●"/>
            </a:pPr>
            <a:r>
              <a:rPr lang="fi-FI" sz="1600" b="1"/>
              <a:t>T</a:t>
            </a:r>
            <a:r>
              <a:rPr lang="fi-FI" sz="1600"/>
              <a:t>imed: They should have a target date for completion to encourage action to be taken to complete the objective.</a:t>
            </a:r>
            <a:endParaRPr sz="1600"/>
          </a:p>
          <a:p>
            <a:pPr marL="254000" lvl="0" indent="-152400" algn="l" rtl="0">
              <a:lnSpc>
                <a:spcPct val="100000"/>
              </a:lnSpc>
              <a:spcBef>
                <a:spcPts val="0"/>
              </a:spcBef>
              <a:spcAft>
                <a:spcPts val="0"/>
              </a:spcAft>
              <a:buClr>
                <a:schemeClr val="dk1"/>
              </a:buClr>
              <a:buSzPts val="1500"/>
              <a:buFont typeface="Arial"/>
              <a:buNone/>
            </a:pPr>
            <a:endParaRPr sz="1600"/>
          </a:p>
          <a:p>
            <a:pPr marL="0" lvl="0" indent="0" algn="l" rtl="0">
              <a:lnSpc>
                <a:spcPct val="100000"/>
              </a:lnSpc>
              <a:spcBef>
                <a:spcPts val="0"/>
              </a:spcBef>
              <a:spcAft>
                <a:spcPts val="1200"/>
              </a:spcAft>
              <a:buClr>
                <a:schemeClr val="dk1"/>
              </a:buClr>
              <a:buSzPts val="1500"/>
              <a:buNone/>
            </a:pPr>
            <a:r>
              <a:rPr lang="fi-FI" sz="1800" b="1">
                <a:solidFill>
                  <a:srgbClr val="11AA81"/>
                </a:solidFill>
              </a:rPr>
              <a:t>Further reading: </a:t>
            </a:r>
            <a:r>
              <a:rPr lang="fi-FI" sz="1600" u="sng">
                <a:solidFill>
                  <a:schemeClr val="hlink"/>
                </a:solidFill>
                <a:hlinkClick r:id="rId3"/>
              </a:rPr>
              <a:t>https://www.mindtools.com/pages/article/smart-goals.htm</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7"/>
          <p:cNvSpPr txBox="1">
            <a:spLocks noGrp="1"/>
          </p:cNvSpPr>
          <p:nvPr>
            <p:ph type="title" idx="4294967295"/>
          </p:nvPr>
        </p:nvSpPr>
        <p:spPr>
          <a:xfrm>
            <a:off x="504825" y="130175"/>
            <a:ext cx="4067175"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Why SMART?</a:t>
            </a:r>
            <a:endParaRPr/>
          </a:p>
        </p:txBody>
      </p:sp>
      <p:sp>
        <p:nvSpPr>
          <p:cNvPr id="235" name="Google Shape;235;p7"/>
          <p:cNvSpPr txBox="1">
            <a:spLocks noGrp="1"/>
          </p:cNvSpPr>
          <p:nvPr>
            <p:ph type="body" idx="4294967295"/>
          </p:nvPr>
        </p:nvSpPr>
        <p:spPr>
          <a:xfrm>
            <a:off x="504824" y="846138"/>
            <a:ext cx="4067175" cy="2241550"/>
          </a:xfrm>
          <a:prstGeom prst="rect">
            <a:avLst/>
          </a:prstGeom>
          <a:noFill/>
          <a:ln>
            <a:noFill/>
          </a:ln>
        </p:spPr>
        <p:txBody>
          <a:bodyPr spcFirstLastPara="1" wrap="square" lIns="0" tIns="0" rIns="0" bIns="0" anchor="t" anchorCtr="0">
            <a:noAutofit/>
          </a:bodyPr>
          <a:lstStyle/>
          <a:p>
            <a:pPr marL="292100" lvl="0" indent="-285750" algn="l" rtl="0">
              <a:lnSpc>
                <a:spcPct val="100000"/>
              </a:lnSpc>
              <a:spcBef>
                <a:spcPts val="600"/>
              </a:spcBef>
              <a:spcAft>
                <a:spcPts val="0"/>
              </a:spcAft>
              <a:buClr>
                <a:srgbClr val="11AA81"/>
              </a:buClr>
              <a:buSzPts val="1600"/>
              <a:buFont typeface="Arial"/>
              <a:buChar char="●"/>
            </a:pPr>
            <a:r>
              <a:rPr lang="fi-FI" sz="1600"/>
              <a:t>They direct your marketing to the right direction, aligned with business goals.</a:t>
            </a:r>
            <a:endParaRPr sz="1600"/>
          </a:p>
          <a:p>
            <a:pPr marL="292100" lvl="0" indent="-285750" algn="l" rtl="0">
              <a:lnSpc>
                <a:spcPct val="100000"/>
              </a:lnSpc>
              <a:spcBef>
                <a:spcPts val="600"/>
              </a:spcBef>
              <a:spcAft>
                <a:spcPts val="0"/>
              </a:spcAft>
              <a:buClr>
                <a:srgbClr val="11AA81"/>
              </a:buClr>
              <a:buSzPts val="1600"/>
              <a:buFont typeface="Arial"/>
              <a:buChar char="●"/>
            </a:pPr>
            <a:r>
              <a:rPr lang="fi-FI" sz="1600"/>
              <a:t>They are measurable. If objectives are not measurable, they’re not worth much. </a:t>
            </a:r>
            <a:endParaRPr sz="1600"/>
          </a:p>
          <a:p>
            <a:pPr marL="292100" lvl="0" indent="-285750" algn="l" rtl="0">
              <a:lnSpc>
                <a:spcPct val="100000"/>
              </a:lnSpc>
              <a:spcBef>
                <a:spcPts val="600"/>
              </a:spcBef>
              <a:spcAft>
                <a:spcPts val="0"/>
              </a:spcAft>
              <a:buClr>
                <a:srgbClr val="11AA81"/>
              </a:buClr>
              <a:buSzPts val="1600"/>
              <a:buFont typeface="Arial"/>
              <a:buChar char="●"/>
            </a:pPr>
            <a:r>
              <a:rPr lang="fi-FI" sz="1600"/>
              <a:t>Good and useful for all objectives in digital marketing</a:t>
            </a:r>
            <a:endParaRPr/>
          </a:p>
          <a:p>
            <a:pPr marL="292100" lvl="0" indent="-184150" algn="l" rtl="0">
              <a:lnSpc>
                <a:spcPct val="100000"/>
              </a:lnSpc>
              <a:spcBef>
                <a:spcPts val="0"/>
              </a:spcBef>
              <a:spcAft>
                <a:spcPts val="0"/>
              </a:spcAft>
              <a:buClr>
                <a:srgbClr val="11AA81"/>
              </a:buClr>
              <a:buSzPts val="1600"/>
              <a:buFont typeface="Arial"/>
              <a:buNone/>
            </a:pPr>
            <a:endParaRPr sz="1600"/>
          </a:p>
          <a:p>
            <a:pPr marL="304800" lvl="1" indent="0" algn="l" rtl="0">
              <a:lnSpc>
                <a:spcPct val="100000"/>
              </a:lnSpc>
              <a:spcBef>
                <a:spcPts val="0"/>
              </a:spcBef>
              <a:spcAft>
                <a:spcPts val="0"/>
              </a:spcAft>
              <a:buClr>
                <a:schemeClr val="dk1"/>
              </a:buClr>
              <a:buSzPts val="1800"/>
              <a:buNone/>
            </a:pPr>
            <a:r>
              <a:rPr lang="fi-FI" sz="2000" b="1"/>
              <a:t>S</a:t>
            </a:r>
            <a:r>
              <a:rPr lang="fi-FI" sz="2000"/>
              <a:t>pecific		</a:t>
            </a:r>
            <a:br>
              <a:rPr lang="fi-FI" sz="2000"/>
            </a:br>
            <a:r>
              <a:rPr lang="fi-FI" sz="2000" b="1"/>
              <a:t>M</a:t>
            </a:r>
            <a:r>
              <a:rPr lang="fi-FI" sz="2000"/>
              <a:t>easurable	</a:t>
            </a:r>
            <a:br>
              <a:rPr lang="fi-FI" sz="2000"/>
            </a:br>
            <a:r>
              <a:rPr lang="fi-FI" sz="2000" b="1"/>
              <a:t>A</a:t>
            </a:r>
            <a:r>
              <a:rPr lang="fi-FI" sz="2000"/>
              <a:t>chievable</a:t>
            </a:r>
            <a:endParaRPr sz="2000"/>
          </a:p>
          <a:p>
            <a:pPr marL="304800" lvl="1" indent="0" algn="l" rtl="0">
              <a:lnSpc>
                <a:spcPct val="100000"/>
              </a:lnSpc>
              <a:spcBef>
                <a:spcPts val="0"/>
              </a:spcBef>
              <a:spcAft>
                <a:spcPts val="0"/>
              </a:spcAft>
              <a:buClr>
                <a:schemeClr val="dk1"/>
              </a:buClr>
              <a:buSzPts val="1800"/>
              <a:buNone/>
            </a:pPr>
            <a:r>
              <a:rPr lang="fi-FI" sz="2000" b="1"/>
              <a:t>R</a:t>
            </a:r>
            <a:r>
              <a:rPr lang="fi-FI" sz="2000"/>
              <a:t>elevant</a:t>
            </a:r>
            <a:endParaRPr sz="2000"/>
          </a:p>
          <a:p>
            <a:pPr marL="304800" lvl="1" indent="0" algn="l" rtl="0">
              <a:lnSpc>
                <a:spcPct val="100000"/>
              </a:lnSpc>
              <a:spcBef>
                <a:spcPts val="0"/>
              </a:spcBef>
              <a:spcAft>
                <a:spcPts val="0"/>
              </a:spcAft>
              <a:buClr>
                <a:schemeClr val="dk1"/>
              </a:buClr>
              <a:buSzPts val="1800"/>
              <a:buNone/>
            </a:pPr>
            <a:r>
              <a:rPr lang="fi-FI" sz="2000" b="1"/>
              <a:t>T</a:t>
            </a:r>
            <a:r>
              <a:rPr lang="fi-FI" sz="2000"/>
              <a:t>imed</a:t>
            </a:r>
            <a:endParaRPr sz="2000"/>
          </a:p>
          <a:p>
            <a:pPr marL="0" lvl="0" indent="0" algn="l" rtl="0">
              <a:lnSpc>
                <a:spcPct val="100000"/>
              </a:lnSpc>
              <a:spcBef>
                <a:spcPts val="0"/>
              </a:spcBef>
              <a:spcAft>
                <a:spcPts val="0"/>
              </a:spcAft>
              <a:buClr>
                <a:schemeClr val="dk1"/>
              </a:buClr>
              <a:buSzPts val="1500"/>
              <a:buNone/>
            </a:pPr>
            <a:endParaRPr sz="1600"/>
          </a:p>
          <a:p>
            <a:pPr marL="0" lvl="0" indent="0" algn="l" rtl="0">
              <a:lnSpc>
                <a:spcPct val="100000"/>
              </a:lnSpc>
              <a:spcBef>
                <a:spcPts val="0"/>
              </a:spcBef>
              <a:spcAft>
                <a:spcPts val="0"/>
              </a:spcAft>
              <a:buClr>
                <a:schemeClr val="dk1"/>
              </a:buClr>
              <a:buSzPts val="1500"/>
              <a:buNone/>
            </a:pPr>
            <a:endParaRPr sz="1600"/>
          </a:p>
          <a:p>
            <a:pPr marL="0" lvl="0" indent="0" algn="l" rtl="0">
              <a:lnSpc>
                <a:spcPct val="100000"/>
              </a:lnSpc>
              <a:spcBef>
                <a:spcPts val="0"/>
              </a:spcBef>
              <a:spcAft>
                <a:spcPts val="0"/>
              </a:spcAft>
              <a:buClr>
                <a:schemeClr val="dk1"/>
              </a:buClr>
              <a:buSzPts val="1500"/>
              <a:buNone/>
            </a:pPr>
            <a:endParaRPr sz="1600" i="1"/>
          </a:p>
          <a:p>
            <a:pPr marL="0" lvl="0" indent="0" algn="l" rtl="0">
              <a:lnSpc>
                <a:spcPct val="100000"/>
              </a:lnSpc>
              <a:spcBef>
                <a:spcPts val="0"/>
              </a:spcBef>
              <a:spcAft>
                <a:spcPts val="0"/>
              </a:spcAft>
              <a:buClr>
                <a:schemeClr val="dk1"/>
              </a:buClr>
              <a:buSzPts val="1500"/>
              <a:buNone/>
            </a:pPr>
            <a:endParaRPr sz="1600"/>
          </a:p>
          <a:p>
            <a:pPr marL="254000" lvl="0" indent="-152400" algn="l" rtl="0">
              <a:lnSpc>
                <a:spcPct val="100000"/>
              </a:lnSpc>
              <a:spcBef>
                <a:spcPts val="0"/>
              </a:spcBef>
              <a:spcAft>
                <a:spcPts val="1200"/>
              </a:spcAft>
              <a:buClr>
                <a:schemeClr val="dk1"/>
              </a:buClr>
              <a:buSzPts val="1500"/>
              <a:buFont typeface="Arial"/>
              <a:buNone/>
            </a:pPr>
            <a:endParaRPr sz="1600"/>
          </a:p>
        </p:txBody>
      </p:sp>
      <p:sp>
        <p:nvSpPr>
          <p:cNvPr id="236" name="Google Shape;236;p7"/>
          <p:cNvSpPr txBox="1">
            <a:spLocks noGrp="1"/>
          </p:cNvSpPr>
          <p:nvPr>
            <p:ph type="body" idx="4294967295"/>
          </p:nvPr>
        </p:nvSpPr>
        <p:spPr>
          <a:xfrm>
            <a:off x="4495160" y="769938"/>
            <a:ext cx="4448815" cy="4049712"/>
          </a:xfrm>
          <a:prstGeom prst="rect">
            <a:avLst/>
          </a:prstGeom>
          <a:solidFill>
            <a:srgbClr val="11AA81"/>
          </a:solidFill>
          <a:ln w="38100" cap="flat" cmpd="sng">
            <a:solidFill>
              <a:srgbClr val="161249"/>
            </a:solidFill>
            <a:prstDash val="solid"/>
            <a:round/>
            <a:headEnd type="none" w="sm" len="sm"/>
            <a:tailEnd type="none" w="sm" len="sm"/>
          </a:ln>
        </p:spPr>
        <p:txBody>
          <a:bodyPr spcFirstLastPara="1" wrap="square" lIns="108000" tIns="36000" rIns="0" bIns="0" anchor="t" anchorCtr="0">
            <a:noAutofit/>
          </a:bodyPr>
          <a:lstStyle/>
          <a:p>
            <a:pPr marL="0" lvl="0" indent="0" algn="l" rtl="0">
              <a:lnSpc>
                <a:spcPct val="100000"/>
              </a:lnSpc>
              <a:spcBef>
                <a:spcPts val="600"/>
              </a:spcBef>
              <a:spcAft>
                <a:spcPts val="0"/>
              </a:spcAft>
              <a:buClr>
                <a:schemeClr val="dk1"/>
              </a:buClr>
              <a:buSzPts val="1500"/>
              <a:buNone/>
            </a:pPr>
            <a:r>
              <a:rPr lang="fi-FI" sz="1800" b="1">
                <a:solidFill>
                  <a:schemeClr val="lt1"/>
                </a:solidFill>
              </a:rPr>
              <a:t>EXAMPLE/ In-class activity:</a:t>
            </a:r>
            <a:endParaRPr sz="1600">
              <a:solidFill>
                <a:schemeClr val="lt1"/>
              </a:solidFill>
            </a:endParaRPr>
          </a:p>
          <a:p>
            <a:pPr marL="0" lvl="0" indent="0" algn="l" rtl="0">
              <a:lnSpc>
                <a:spcPct val="100000"/>
              </a:lnSpc>
              <a:spcBef>
                <a:spcPts val="600"/>
              </a:spcBef>
              <a:spcAft>
                <a:spcPts val="0"/>
              </a:spcAft>
              <a:buClr>
                <a:schemeClr val="dk1"/>
              </a:buClr>
              <a:buSzPts val="1500"/>
              <a:buNone/>
            </a:pPr>
            <a:r>
              <a:rPr lang="fi-FI" sz="1600">
                <a:solidFill>
                  <a:schemeClr val="lt1"/>
                </a:solidFill>
              </a:rPr>
              <a:t>A local garden company (sells plants, garden equipment, etc.) is expanding their services. </a:t>
            </a:r>
            <a:r>
              <a:rPr lang="fi-FI" sz="1600" b="1">
                <a:solidFill>
                  <a:schemeClr val="lt1"/>
                </a:solidFill>
              </a:rPr>
              <a:t>Next year’s focus is on a new service, garden planning. </a:t>
            </a:r>
            <a:br>
              <a:rPr lang="fi-FI" sz="1600" i="1">
                <a:solidFill>
                  <a:schemeClr val="lt1"/>
                </a:solidFill>
              </a:rPr>
            </a:br>
            <a:r>
              <a:rPr lang="fi-FI" sz="1600">
                <a:solidFill>
                  <a:schemeClr val="lt1"/>
                </a:solidFill>
              </a:rPr>
              <a:t>Which of the following is/are SMART objectives?</a:t>
            </a:r>
            <a:br>
              <a:rPr lang="fi-FI" sz="1600">
                <a:solidFill>
                  <a:schemeClr val="lt1"/>
                </a:solidFill>
              </a:rPr>
            </a:br>
            <a:endParaRPr sz="1600" i="1">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600">
                <a:solidFill>
                  <a:schemeClr val="lt1"/>
                </a:solidFill>
              </a:rPr>
              <a:t>Our objective is to grow our turnover by 20%.</a:t>
            </a:r>
            <a:endParaRPr sz="1600">
              <a:solidFill>
                <a:schemeClr val="lt1"/>
              </a:solidFill>
            </a:endParaRPr>
          </a:p>
          <a:p>
            <a:pPr marL="215900" lvl="0" indent="-209550" algn="l" rtl="0">
              <a:lnSpc>
                <a:spcPct val="100000"/>
              </a:lnSpc>
              <a:spcBef>
                <a:spcPts val="0"/>
              </a:spcBef>
              <a:spcAft>
                <a:spcPts val="0"/>
              </a:spcAft>
              <a:buClr>
                <a:schemeClr val="lt1"/>
              </a:buClr>
              <a:buSzPts val="1600"/>
              <a:buChar char="•"/>
            </a:pPr>
            <a:r>
              <a:rPr lang="fi-FI" sz="1600">
                <a:solidFill>
                  <a:schemeClr val="lt1"/>
                </a:solidFill>
              </a:rPr>
              <a:t>We want to offer a fantastic product sortment.</a:t>
            </a:r>
            <a:endParaRPr sz="160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600">
                <a:solidFill>
                  <a:schemeClr val="lt1"/>
                </a:solidFill>
              </a:rPr>
              <a:t>Our objective is to sell garden planning service worth 10 000 € in year 2025.</a:t>
            </a:r>
            <a:endParaRPr sz="1600">
              <a:solidFill>
                <a:schemeClr val="lt1"/>
              </a:solidFill>
            </a:endParaRPr>
          </a:p>
          <a:p>
            <a:pPr marL="215900" lvl="0" indent="-209550" algn="l" rtl="0">
              <a:lnSpc>
                <a:spcPct val="100000"/>
              </a:lnSpc>
              <a:spcBef>
                <a:spcPts val="0"/>
              </a:spcBef>
              <a:spcAft>
                <a:spcPts val="0"/>
              </a:spcAft>
              <a:buClr>
                <a:schemeClr val="lt1"/>
              </a:buClr>
              <a:buSzPts val="1600"/>
              <a:buFont typeface="Arial"/>
              <a:buChar char="•"/>
            </a:pPr>
            <a:r>
              <a:rPr lang="fi-FI" sz="1600">
                <a:solidFill>
                  <a:schemeClr val="lt1"/>
                </a:solidFill>
              </a:rPr>
              <a:t>Our objective is to be the biggest garden planning company in the region.</a:t>
            </a:r>
            <a:endParaRPr sz="1600">
              <a:solidFill>
                <a:schemeClr val="lt1"/>
              </a:solidFill>
            </a:endParaRPr>
          </a:p>
          <a:p>
            <a:pPr marL="215900" lvl="0" indent="-114300" algn="l" rtl="0">
              <a:lnSpc>
                <a:spcPct val="100000"/>
              </a:lnSpc>
              <a:spcBef>
                <a:spcPts val="0"/>
              </a:spcBef>
              <a:spcAft>
                <a:spcPts val="1200"/>
              </a:spcAft>
              <a:buClr>
                <a:schemeClr val="dk1"/>
              </a:buClr>
              <a:buSzPts val="1500"/>
              <a:buFont typeface="Arial"/>
              <a:buNone/>
            </a:pPr>
            <a:endParaRPr sz="1600">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g20e72ffa6ac_0_0"/>
          <p:cNvSpPr txBox="1">
            <a:spLocks noGrp="1"/>
          </p:cNvSpPr>
          <p:nvPr>
            <p:ph type="body" idx="1"/>
          </p:nvPr>
        </p:nvSpPr>
        <p:spPr>
          <a:xfrm>
            <a:off x="754858"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 In-class activity</a:t>
            </a:r>
            <a:endParaRPr/>
          </a:p>
        </p:txBody>
      </p:sp>
      <p:sp>
        <p:nvSpPr>
          <p:cNvPr id="242" name="Google Shape;242;g20e72ffa6ac_0_0"/>
          <p:cNvSpPr txBox="1">
            <a:spLocks noGrp="1"/>
          </p:cNvSpPr>
          <p:nvPr>
            <p:ph type="body" idx="2"/>
          </p:nvPr>
        </p:nvSpPr>
        <p:spPr>
          <a:xfrm>
            <a:off x="840574" y="798350"/>
            <a:ext cx="7192500" cy="2863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000" b="1">
                <a:solidFill>
                  <a:srgbClr val="11AA81"/>
                </a:solidFill>
              </a:rPr>
              <a:t>Practicing SMART</a:t>
            </a:r>
            <a:endParaRPr sz="1800">
              <a:solidFill>
                <a:schemeClr val="lt1"/>
              </a:solidFill>
            </a:endParaRPr>
          </a:p>
          <a:p>
            <a:pPr marL="0" lvl="0" indent="0" algn="l" rtl="0">
              <a:lnSpc>
                <a:spcPct val="100000"/>
              </a:lnSpc>
              <a:spcBef>
                <a:spcPts val="0"/>
              </a:spcBef>
              <a:spcAft>
                <a:spcPts val="0"/>
              </a:spcAft>
              <a:buClr>
                <a:schemeClr val="lt1"/>
              </a:buClr>
              <a:buSzPts val="1800"/>
              <a:buNone/>
            </a:pPr>
            <a:r>
              <a:rPr lang="fi-FI" sz="1800">
                <a:solidFill>
                  <a:schemeClr val="lt1"/>
                </a:solidFill>
              </a:rPr>
              <a:t>‘SMART’ can be applied in many fields, such as developing one´s personal health or physical fitness, or any personal or professional skill.  </a:t>
            </a:r>
            <a:endParaRPr sz="1800">
              <a:solidFill>
                <a:schemeClr val="lt1"/>
              </a:solidFill>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Choose a </a:t>
            </a:r>
            <a:r>
              <a:rPr lang="fi-FI" sz="1800"/>
              <a:t>goal</a:t>
            </a:r>
            <a:r>
              <a:rPr lang="fi-FI" sz="1800">
                <a:solidFill>
                  <a:schemeClr val="lt1"/>
                </a:solidFill>
              </a:rPr>
              <a:t> you want to develop </a:t>
            </a: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Create a statement for developing this (</a:t>
            </a:r>
            <a:r>
              <a:rPr lang="fi-FI" sz="1800"/>
              <a:t>first,</a:t>
            </a:r>
            <a:r>
              <a:rPr lang="fi-FI" sz="1800">
                <a:solidFill>
                  <a:schemeClr val="lt1"/>
                </a:solidFill>
              </a:rPr>
              <a:t> without applying SMART</a:t>
            </a: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Then, formulate the statement by applying SMART</a:t>
            </a:r>
            <a:endParaRPr sz="1800">
              <a:solidFill>
                <a:schemeClr val="lt1"/>
              </a:solidFill>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0" lvl="0" indent="0" algn="l" rtl="0">
              <a:lnSpc>
                <a:spcPct val="100000"/>
              </a:lnSpc>
              <a:spcBef>
                <a:spcPts val="0"/>
              </a:spcBef>
              <a:spcAft>
                <a:spcPts val="0"/>
              </a:spcAft>
              <a:buClr>
                <a:srgbClr val="11AA81"/>
              </a:buClr>
              <a:buSzPts val="1800"/>
              <a:buNone/>
            </a:pPr>
            <a:r>
              <a:rPr lang="fi-FI" sz="1800" b="1">
                <a:solidFill>
                  <a:srgbClr val="11AA81"/>
                </a:solidFill>
              </a:rPr>
              <a:t>Time needed: </a:t>
            </a:r>
            <a:r>
              <a:rPr lang="fi-FI" sz="1800">
                <a:solidFill>
                  <a:schemeClr val="lt1"/>
                </a:solidFill>
              </a:rPr>
              <a:t>15-20 minutes. Individual task.</a:t>
            </a:r>
            <a:endParaRPr sz="1800">
              <a:solidFill>
                <a:schemeClr val="lt1"/>
              </a:solidFill>
            </a:endParaRPr>
          </a:p>
          <a:p>
            <a:pPr marL="0" lvl="0" indent="0" algn="l" rtl="0">
              <a:lnSpc>
                <a:spcPct val="100000"/>
              </a:lnSpc>
              <a:spcBef>
                <a:spcPts val="0"/>
              </a:spcBef>
              <a:spcAft>
                <a:spcPts val="0"/>
              </a:spcAft>
              <a:buClr>
                <a:srgbClr val="11AA81"/>
              </a:buClr>
              <a:buSzPts val="1800"/>
              <a:buNone/>
            </a:pPr>
            <a:r>
              <a:rPr lang="fi-FI" sz="1800" b="1">
                <a:solidFill>
                  <a:srgbClr val="11AA81"/>
                </a:solidFill>
              </a:rPr>
              <a:t>Discussion: </a:t>
            </a:r>
            <a:r>
              <a:rPr lang="fi-FI" sz="1800">
                <a:solidFill>
                  <a:schemeClr val="lt1"/>
                </a:solidFill>
              </a:rPr>
              <a:t>What becomes different when using SMART? Advantages? Disadvantages?</a:t>
            </a:r>
            <a:endParaRPr sz="180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7" name="Google Shape;247;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276539" y="1167897"/>
            <a:ext cx="4203438" cy="3368829"/>
          </a:xfrm>
          <a:prstGeom prst="rect">
            <a:avLst/>
          </a:prstGeom>
          <a:noFill/>
          <a:ln>
            <a:noFill/>
          </a:ln>
          <a:effectLst>
            <a:outerShdw blurRad="63500" sx="102000" sy="102000" algn="ctr" rotWithShape="0">
              <a:srgbClr val="000000">
                <a:alpha val="40000"/>
              </a:srgbClr>
            </a:outerShdw>
          </a:effectLst>
        </p:spPr>
      </p:pic>
      <p:sp>
        <p:nvSpPr>
          <p:cNvPr id="248" name="Google Shape;248;p64"/>
          <p:cNvSpPr txBox="1"/>
          <p:nvPr/>
        </p:nvSpPr>
        <p:spPr>
          <a:xfrm>
            <a:off x="214950" y="57081"/>
            <a:ext cx="7508100"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500"/>
              <a:buFont typeface="Arial"/>
              <a:buNone/>
            </a:pPr>
            <a:r>
              <a:rPr lang="fi-FI" sz="2400" b="1" i="0" u="none" strike="noStrike" cap="none">
                <a:solidFill>
                  <a:srgbClr val="161249"/>
                </a:solidFill>
                <a:latin typeface="Arial"/>
                <a:ea typeface="Arial"/>
                <a:cs typeface="Arial"/>
                <a:sym typeface="Arial"/>
              </a:rPr>
              <a:t>The goals must match with the marketing funnel </a:t>
            </a:r>
            <a:endParaRPr sz="2400" b="1" i="0" u="none" strike="noStrike" cap="none">
              <a:solidFill>
                <a:srgbClr val="161249"/>
              </a:solidFill>
              <a:latin typeface="Arial"/>
              <a:ea typeface="Arial"/>
              <a:cs typeface="Arial"/>
              <a:sym typeface="Arial"/>
            </a:endParaRPr>
          </a:p>
        </p:txBody>
      </p:sp>
      <p:sp>
        <p:nvSpPr>
          <p:cNvPr id="249" name="Google Shape;249;p64"/>
          <p:cNvSpPr txBox="1"/>
          <p:nvPr/>
        </p:nvSpPr>
        <p:spPr>
          <a:xfrm>
            <a:off x="4276822" y="4546133"/>
            <a:ext cx="133304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Source:</a:t>
            </a:r>
            <a:r>
              <a:rPr lang="fi-FI" sz="1200" b="0" i="0" u="sng" strike="noStrike" cap="none">
                <a:solidFill>
                  <a:schemeClr val="hlink"/>
                </a:solidFill>
                <a:latin typeface="Arial"/>
                <a:ea typeface="Arial"/>
                <a:cs typeface="Arial"/>
                <a:sym typeface="Arial"/>
                <a:hlinkClick r:id="rId4"/>
              </a:rPr>
              <a:t>Skyword</a:t>
            </a:r>
            <a:endParaRPr sz="1200" b="0" i="0" u="none" strike="noStrike" cap="none">
              <a:solidFill>
                <a:srgbClr val="000000"/>
              </a:solidFill>
              <a:latin typeface="Arial"/>
              <a:ea typeface="Arial"/>
              <a:cs typeface="Arial"/>
              <a:sym typeface="Arial"/>
            </a:endParaRPr>
          </a:p>
        </p:txBody>
      </p:sp>
      <p:pic>
        <p:nvPicPr>
          <p:cNvPr id="250" name="Google Shape;250;p6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892315" y="693083"/>
            <a:ext cx="794095" cy="3853050"/>
          </a:xfrm>
          <a:prstGeom prst="rect">
            <a:avLst/>
          </a:prstGeom>
          <a:noFill/>
          <a:ln>
            <a:noFill/>
          </a:ln>
          <a:effectLst>
            <a:outerShdw blurRad="63500" sx="102000" sy="102000" algn="ctr" rotWithShape="0">
              <a:srgbClr val="000000">
                <a:alpha val="40000"/>
              </a:srgbClr>
            </a:outerShdw>
          </a:effectLst>
        </p:spPr>
      </p:pic>
      <p:pic>
        <p:nvPicPr>
          <p:cNvPr id="251" name="Google Shape;251;p6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6831187" y="675988"/>
            <a:ext cx="959301" cy="3853050"/>
          </a:xfrm>
          <a:prstGeom prst="rect">
            <a:avLst/>
          </a:prstGeom>
          <a:noFill/>
          <a:ln>
            <a:noFill/>
          </a:ln>
          <a:effectLst>
            <a:outerShdw blurRad="63500" sx="102000" sy="102000" algn="ctr" rotWithShape="0">
              <a:srgbClr val="000000">
                <a:alpha val="40000"/>
              </a:srgbClr>
            </a:outerShdw>
          </a:effectLst>
        </p:spPr>
      </p:pic>
      <p:sp>
        <p:nvSpPr>
          <p:cNvPr id="252" name="Google Shape;252;p64"/>
          <p:cNvSpPr txBox="1"/>
          <p:nvPr/>
        </p:nvSpPr>
        <p:spPr>
          <a:xfrm>
            <a:off x="5899417" y="4546133"/>
            <a:ext cx="2040472"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Modiefied from </a:t>
            </a:r>
            <a:r>
              <a:rPr lang="fi-FI" sz="1200" b="0" i="0" u="sng" strike="noStrike" cap="none">
                <a:solidFill>
                  <a:schemeClr val="hlink"/>
                </a:solidFill>
                <a:latin typeface="Arial"/>
                <a:ea typeface="Arial"/>
                <a:cs typeface="Arial"/>
                <a:sym typeface="Arial"/>
                <a:hlinkClick r:id="rId7"/>
              </a:rPr>
              <a:t>TCSuccess</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g2111f19fff4_0_29"/>
          <p:cNvSpPr txBox="1">
            <a:spLocks noGrp="1"/>
          </p:cNvSpPr>
          <p:nvPr>
            <p:ph type="title"/>
          </p:nvPr>
        </p:nvSpPr>
        <p:spPr>
          <a:xfrm>
            <a:off x="594000" y="130297"/>
            <a:ext cx="8203650" cy="814839"/>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a:t>Objectives and metrics related to the funnel</a:t>
            </a:r>
            <a:endParaRPr/>
          </a:p>
        </p:txBody>
      </p:sp>
      <p:sp>
        <p:nvSpPr>
          <p:cNvPr id="258" name="Google Shape;258;g2111f19fff4_0_29"/>
          <p:cNvSpPr txBox="1">
            <a:spLocks noGrp="1"/>
          </p:cNvSpPr>
          <p:nvPr>
            <p:ph type="body" idx="1"/>
          </p:nvPr>
        </p:nvSpPr>
        <p:spPr>
          <a:xfrm>
            <a:off x="628650" y="1138850"/>
            <a:ext cx="4781800" cy="3375999"/>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a:solidFill>
                  <a:srgbClr val="000000"/>
                </a:solidFill>
                <a:latin typeface="Arial"/>
                <a:ea typeface="Arial"/>
                <a:cs typeface="Arial"/>
                <a:sym typeface="Arial"/>
              </a:rPr>
              <a:t>How many impressions did the ad get?  (Awareness)</a:t>
            </a:r>
            <a:endParaRPr sz="1600"/>
          </a:p>
          <a:p>
            <a:pPr marL="285750" marR="0" lvl="0" indent="-285750" algn="l" rtl="0">
              <a:lnSpc>
                <a:spcPct val="100000"/>
              </a:lnSpc>
              <a:spcBef>
                <a:spcPts val="600"/>
              </a:spcBef>
              <a:spcAft>
                <a:spcPts val="0"/>
              </a:spcAft>
              <a:buClr>
                <a:srgbClr val="11AA81"/>
              </a:buClr>
              <a:buSzPts val="1400"/>
              <a:buFont typeface="Arial"/>
              <a:buChar char="●"/>
            </a:pPr>
            <a:r>
              <a:rPr lang="fi-FI" sz="1600"/>
              <a:t>How many clicked the ad? (Awareness, Interest)</a:t>
            </a:r>
            <a:endParaRPr sz="1600" b="0" i="0" u="none" strike="noStrike" cap="none">
              <a:solidFill>
                <a:srgbClr val="000000"/>
              </a:solidFill>
              <a:latin typeface="Arial"/>
              <a:ea typeface="Arial"/>
              <a:cs typeface="Arial"/>
              <a:sym typeface="Arial"/>
            </a:endParaRPr>
          </a:p>
          <a:p>
            <a:pPr marL="285750" lvl="0" indent="-285750" algn="l" rtl="0">
              <a:lnSpc>
                <a:spcPct val="100000"/>
              </a:lnSpc>
              <a:spcBef>
                <a:spcPts val="600"/>
              </a:spcBef>
              <a:spcAft>
                <a:spcPts val="0"/>
              </a:spcAft>
              <a:buClr>
                <a:srgbClr val="11AA81"/>
              </a:buClr>
              <a:buSzPts val="1400"/>
              <a:buFont typeface="Arial"/>
              <a:buChar char="●"/>
            </a:pPr>
            <a:r>
              <a:rPr lang="fi-FI" sz="1600"/>
              <a:t>Did we get new followers? (Awareness)</a:t>
            </a:r>
            <a:endParaRPr sz="1600"/>
          </a:p>
          <a:p>
            <a:pPr marL="285750" lvl="0" indent="-285750" algn="l" rtl="0">
              <a:lnSpc>
                <a:spcPct val="100000"/>
              </a:lnSpc>
              <a:spcBef>
                <a:spcPts val="600"/>
              </a:spcBef>
              <a:spcAft>
                <a:spcPts val="0"/>
              </a:spcAft>
              <a:buClr>
                <a:srgbClr val="11AA81"/>
              </a:buClr>
              <a:buSzPts val="1400"/>
              <a:buFont typeface="Arial"/>
              <a:buChar char="●"/>
            </a:pPr>
            <a:r>
              <a:rPr lang="fi-FI" sz="1600"/>
              <a:t>What kinds of reactions did the ad get? (Awareness, Interest)</a:t>
            </a:r>
            <a:endParaRPr sz="1600"/>
          </a:p>
          <a:p>
            <a:pPr marL="285750" marR="0" lvl="0" indent="-285750" algn="l" rtl="0">
              <a:lnSpc>
                <a:spcPct val="100000"/>
              </a:lnSpc>
              <a:spcBef>
                <a:spcPts val="600"/>
              </a:spcBef>
              <a:spcAft>
                <a:spcPts val="0"/>
              </a:spcAft>
              <a:buClr>
                <a:srgbClr val="11AA81"/>
              </a:buClr>
              <a:buSzPts val="1400"/>
              <a:buFont typeface="Arial"/>
              <a:buChar char="●"/>
            </a:pPr>
            <a:r>
              <a:rPr lang="fi-FI" sz="1600"/>
              <a:t>Do the visitors return on our site (Interest)</a:t>
            </a:r>
            <a:endParaRPr sz="1600"/>
          </a:p>
          <a:p>
            <a:pPr marL="285750" marR="0" lvl="0" indent="-285750" algn="l" rtl="0">
              <a:lnSpc>
                <a:spcPct val="100000"/>
              </a:lnSpc>
              <a:spcBef>
                <a:spcPts val="600"/>
              </a:spcBef>
              <a:spcAft>
                <a:spcPts val="0"/>
              </a:spcAft>
              <a:buClr>
                <a:srgbClr val="11AA81"/>
              </a:buClr>
              <a:buSzPts val="1400"/>
              <a:buFont typeface="Arial"/>
              <a:buChar char="●"/>
            </a:pPr>
            <a:r>
              <a:rPr lang="fi-FI" sz="1600"/>
              <a:t>Do they ask further questions? (Consideration)</a:t>
            </a:r>
            <a:endParaRPr sz="1600"/>
          </a:p>
          <a:p>
            <a:pPr marL="285750" marR="0" lvl="0" indent="-196850" algn="l" rtl="0">
              <a:lnSpc>
                <a:spcPct val="100000"/>
              </a:lnSpc>
              <a:spcBef>
                <a:spcPts val="600"/>
              </a:spcBef>
              <a:spcAft>
                <a:spcPts val="0"/>
              </a:spcAft>
              <a:buClr>
                <a:srgbClr val="11AA81"/>
              </a:buClr>
              <a:buSzPts val="1400"/>
              <a:buFont typeface="Arial"/>
              <a:buNone/>
            </a:pPr>
            <a:endParaRPr/>
          </a:p>
        </p:txBody>
      </p:sp>
      <p:pic>
        <p:nvPicPr>
          <p:cNvPr id="259" name="Google Shape;259;g2111f19fff4_0_2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410450" y="1138850"/>
            <a:ext cx="3466127" cy="2743951"/>
          </a:xfrm>
          <a:prstGeom prst="rect">
            <a:avLst/>
          </a:prstGeom>
          <a:noFill/>
          <a:ln>
            <a:noFill/>
          </a:ln>
        </p:spPr>
      </p:pic>
      <p:sp>
        <p:nvSpPr>
          <p:cNvPr id="260" name="Google Shape;260;g2111f19fff4_0_29"/>
          <p:cNvSpPr txBox="1"/>
          <p:nvPr/>
        </p:nvSpPr>
        <p:spPr>
          <a:xfrm>
            <a:off x="1828800" y="4004649"/>
            <a:ext cx="4633471" cy="402731"/>
          </a:xfrm>
          <a:prstGeom prst="rect">
            <a:avLst/>
          </a:prstGeom>
          <a:noFill/>
          <a:ln w="38100" cap="flat" cmpd="sng">
            <a:solidFill>
              <a:srgbClr val="11AA81"/>
            </a:solidFill>
            <a:prstDash val="solid"/>
            <a:round/>
            <a:headEnd type="none" w="sm" len="sm"/>
            <a:tailEnd type="none" w="sm" len="sm"/>
          </a:ln>
        </p:spPr>
        <p:txBody>
          <a:bodyPr spcFirstLastPara="1" wrap="square" lIns="91425" tIns="72000" rIns="91425" bIns="36000" anchor="ctr" anchorCtr="1">
            <a:noAutofit/>
          </a:bodyPr>
          <a:lstStyle/>
          <a:p>
            <a:pPr marL="0" marR="0" lvl="0" indent="0" algn="l" rtl="0">
              <a:lnSpc>
                <a:spcPct val="100000"/>
              </a:lnSpc>
              <a:spcBef>
                <a:spcPts val="0"/>
              </a:spcBef>
              <a:spcAft>
                <a:spcPts val="0"/>
              </a:spcAft>
              <a:buClr>
                <a:srgbClr val="0563C1"/>
              </a:buClr>
              <a:buSzPts val="2000"/>
              <a:buFont typeface="Calibri"/>
              <a:buNone/>
            </a:pPr>
            <a:r>
              <a:rPr lang="fi-FI" sz="1400" b="0" i="0" u="sng" strike="noStrike" cap="none">
                <a:solidFill>
                  <a:srgbClr val="0563C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How to create a digital advertising funnel? Video 13 minutes</a:t>
            </a:r>
            <a:endParaRPr sz="1400" b="0" i="0" u="none" strike="noStrike" cap="none">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g2111f19fff4_0_40"/>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Assignment</a:t>
            </a:r>
            <a:endParaRPr/>
          </a:p>
        </p:txBody>
      </p:sp>
      <p:sp>
        <p:nvSpPr>
          <p:cNvPr id="266" name="Google Shape;266;g2111f19fff4_0_4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a:solidFill>
                  <a:schemeClr val="lt1"/>
                </a:solidFill>
              </a:rPr>
              <a:t>See the video </a:t>
            </a:r>
            <a:r>
              <a:rPr lang="fi-FI" sz="1800" u="sng">
                <a:solidFill>
                  <a:srgbClr val="1386F9"/>
                </a:solidFill>
                <a:hlinkClick r:id="rId3">
                  <a:extLst>
                    <a:ext uri="{A12FA001-AC4F-418D-AE19-62706E023703}">
                      <ahyp:hlinkClr xmlns:ahyp="http://schemas.microsoft.com/office/drawing/2018/hyperlinkcolor" val="tx"/>
                    </a:ext>
                  </a:extLst>
                </a:hlinkClick>
              </a:rPr>
              <a:t>How to create a digital marketing funnel</a:t>
            </a:r>
            <a:r>
              <a:rPr lang="fi-FI" sz="1800">
                <a:solidFill>
                  <a:srgbClr val="DAF000"/>
                </a:solidFill>
              </a:rPr>
              <a:t>. </a:t>
            </a:r>
            <a:endParaRPr/>
          </a:p>
          <a:p>
            <a:pPr marL="0" lvl="0" indent="0" algn="l" rtl="0">
              <a:lnSpc>
                <a:spcPct val="100000"/>
              </a:lnSpc>
              <a:spcBef>
                <a:spcPts val="0"/>
              </a:spcBef>
              <a:spcAft>
                <a:spcPts val="0"/>
              </a:spcAft>
              <a:buClr>
                <a:schemeClr val="lt1"/>
              </a:buClr>
              <a:buSzPts val="1800"/>
              <a:buNone/>
            </a:pPr>
            <a:r>
              <a:rPr lang="fi-FI" sz="1800">
                <a:solidFill>
                  <a:schemeClr val="lt1"/>
                </a:solidFill>
              </a:rPr>
              <a:t>Use the search words also for finding additional sources.</a:t>
            </a:r>
            <a:endParaRPr/>
          </a:p>
          <a:p>
            <a:pPr marL="0" lvl="0" indent="0" algn="l" rtl="0">
              <a:lnSpc>
                <a:spcPct val="100000"/>
              </a:lnSpc>
              <a:spcBef>
                <a:spcPts val="0"/>
              </a:spcBef>
              <a:spcAft>
                <a:spcPts val="0"/>
              </a:spcAft>
              <a:buClr>
                <a:schemeClr val="lt1"/>
              </a:buClr>
              <a:buSzPts val="1800"/>
              <a:buNone/>
            </a:pPr>
            <a:endParaRPr sz="18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What is the difference between ‘strategies’ and ‘tactics’?</a:t>
            </a:r>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Explain the role and importance of the digital marketing funnel (what does it mean, what is different, why is it important)</a:t>
            </a:r>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The author names six steps - what are they (as you can  notice, they correspond to the funnel seen in our slide) ?</a:t>
            </a:r>
            <a:endParaRPr/>
          </a:p>
          <a:p>
            <a:pPr marL="457200" lvl="0" indent="-342900" algn="l" rtl="0">
              <a:lnSpc>
                <a:spcPct val="100000"/>
              </a:lnSpc>
              <a:spcBef>
                <a:spcPts val="0"/>
              </a:spcBef>
              <a:spcAft>
                <a:spcPts val="0"/>
              </a:spcAft>
              <a:buClr>
                <a:srgbClr val="11AA81"/>
              </a:buClr>
              <a:buSzPts val="1800"/>
              <a:buAutoNum type="arabicPeriod"/>
            </a:pPr>
            <a:r>
              <a:rPr lang="fi-FI" sz="1800">
                <a:solidFill>
                  <a:schemeClr val="lt1"/>
                </a:solidFill>
              </a:rPr>
              <a:t>What does ‘nurture’ mean in terms of marketing and advertising?</a:t>
            </a:r>
            <a:endParaRPr/>
          </a:p>
          <a:p>
            <a:pPr marL="0" lvl="0" indent="0" algn="l" rtl="0">
              <a:lnSpc>
                <a:spcPct val="100000"/>
              </a:lnSpc>
              <a:spcBef>
                <a:spcPts val="0"/>
              </a:spcBef>
              <a:spcAft>
                <a:spcPts val="0"/>
              </a:spcAft>
              <a:buClr>
                <a:schemeClr val="lt1"/>
              </a:buClr>
              <a:buSzPts val="1800"/>
              <a:buNone/>
            </a:pP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10"/>
          <p:cNvSpPr txBox="1">
            <a:spLocks noGrp="1"/>
          </p:cNvSpPr>
          <p:nvPr>
            <p:ph type="title" idx="4294967295"/>
          </p:nvPr>
        </p:nvSpPr>
        <p:spPr>
          <a:xfrm>
            <a:off x="311150" y="1922463"/>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a:t>Defining target audiences</a:t>
            </a:r>
            <a:endParaRPr sz="4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1"/>
          <p:cNvSpPr txBox="1">
            <a:spLocks noGrp="1"/>
          </p:cNvSpPr>
          <p:nvPr>
            <p:ph type="title"/>
          </p:nvPr>
        </p:nvSpPr>
        <p:spPr>
          <a:xfrm>
            <a:off x="453225" y="181180"/>
            <a:ext cx="42912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400"/>
              <a:buFont typeface="Arial"/>
              <a:buNone/>
            </a:pPr>
            <a:r>
              <a:rPr lang="fi-FI" sz="3200"/>
              <a:t>A target audience  </a:t>
            </a:r>
            <a:endParaRPr sz="3200"/>
          </a:p>
        </p:txBody>
      </p:sp>
      <p:sp>
        <p:nvSpPr>
          <p:cNvPr id="277" name="Google Shape;277;p11"/>
          <p:cNvSpPr txBox="1">
            <a:spLocks noGrp="1"/>
          </p:cNvSpPr>
          <p:nvPr>
            <p:ph type="body" idx="1"/>
          </p:nvPr>
        </p:nvSpPr>
        <p:spPr>
          <a:xfrm>
            <a:off x="342900" y="725125"/>
            <a:ext cx="4731900" cy="3942900"/>
          </a:xfrm>
          <a:prstGeom prst="rect">
            <a:avLst/>
          </a:prstGeom>
          <a:noFill/>
          <a:ln>
            <a:noFill/>
          </a:ln>
        </p:spPr>
        <p:txBody>
          <a:bodyPr spcFirstLastPara="1" wrap="square" lIns="0" tIns="0" rIns="0" bIns="0" anchor="t" anchorCtr="0">
            <a:noAutofit/>
          </a:bodyPr>
          <a:lstStyle/>
          <a:p>
            <a:pPr marL="342900" lvl="1" indent="-320675" algn="l" rtl="0">
              <a:lnSpc>
                <a:spcPct val="100000"/>
              </a:lnSpc>
              <a:spcBef>
                <a:spcPts val="0"/>
              </a:spcBef>
              <a:spcAft>
                <a:spcPts val="0"/>
              </a:spcAft>
              <a:buClr>
                <a:srgbClr val="11AA81"/>
              </a:buClr>
              <a:buSzPts val="1450"/>
              <a:buChar char="●"/>
            </a:pPr>
            <a:r>
              <a:rPr lang="fi-FI" sz="1500"/>
              <a:t>For a business, it is essential to know their customers and which stage of the marketing funnel they are in.</a:t>
            </a:r>
            <a:br>
              <a:rPr lang="fi-FI" sz="1500"/>
            </a:br>
            <a:endParaRPr sz="1500"/>
          </a:p>
          <a:p>
            <a:pPr marL="342900" lvl="1" indent="-320675" algn="l" rtl="0">
              <a:lnSpc>
                <a:spcPct val="100000"/>
              </a:lnSpc>
              <a:spcBef>
                <a:spcPts val="0"/>
              </a:spcBef>
              <a:spcAft>
                <a:spcPts val="0"/>
              </a:spcAft>
              <a:buClr>
                <a:srgbClr val="11AA81"/>
              </a:buClr>
              <a:buSzPts val="1450"/>
              <a:buChar char="●"/>
            </a:pPr>
            <a:r>
              <a:rPr lang="fi-FI" sz="1500"/>
              <a:t>Target audiences must be defined for two important reasons </a:t>
            </a:r>
            <a:endParaRPr sz="1500"/>
          </a:p>
          <a:p>
            <a:pPr marL="914400" lvl="1" indent="-320675" algn="l" rtl="0">
              <a:lnSpc>
                <a:spcPct val="100000"/>
              </a:lnSpc>
              <a:spcBef>
                <a:spcPts val="0"/>
              </a:spcBef>
              <a:spcAft>
                <a:spcPts val="0"/>
              </a:spcAft>
              <a:buClr>
                <a:srgbClr val="11AA81"/>
              </a:buClr>
              <a:buSzPts val="1400"/>
              <a:buChar char="●"/>
            </a:pPr>
            <a:r>
              <a:rPr lang="fi-FI" sz="1400"/>
              <a:t>To be able to appeal to them by message</a:t>
            </a:r>
            <a:endParaRPr sz="1400"/>
          </a:p>
          <a:p>
            <a:pPr marL="914400" lvl="1" indent="-320675" algn="l" rtl="0">
              <a:lnSpc>
                <a:spcPct val="100000"/>
              </a:lnSpc>
              <a:spcBef>
                <a:spcPts val="0"/>
              </a:spcBef>
              <a:spcAft>
                <a:spcPts val="0"/>
              </a:spcAft>
              <a:buClr>
                <a:srgbClr val="11AA81"/>
              </a:buClr>
              <a:buSzPts val="1400"/>
              <a:buChar char="●"/>
            </a:pPr>
            <a:r>
              <a:rPr lang="fi-FI" sz="1400"/>
              <a:t>To find them in the platforms and media they are likely to be in </a:t>
            </a:r>
            <a:br>
              <a:rPr lang="fi-FI" sz="1500"/>
            </a:br>
            <a:endParaRPr sz="1500"/>
          </a:p>
          <a:p>
            <a:pPr marL="342900" lvl="1" indent="-320675" algn="l" rtl="0">
              <a:lnSpc>
                <a:spcPct val="100000"/>
              </a:lnSpc>
              <a:spcBef>
                <a:spcPts val="0"/>
              </a:spcBef>
              <a:spcAft>
                <a:spcPts val="0"/>
              </a:spcAft>
              <a:buClr>
                <a:srgbClr val="11AA81"/>
              </a:buClr>
              <a:buSzPts val="1450"/>
              <a:buFont typeface="Arial"/>
              <a:buChar char="●"/>
            </a:pPr>
            <a:r>
              <a:rPr lang="fi-FI" sz="1500"/>
              <a:t>Criteria used when defining target audience </a:t>
            </a:r>
            <a:endParaRPr sz="1500"/>
          </a:p>
          <a:p>
            <a:pPr marL="977900" lvl="0" indent="-295275" algn="l" rtl="0">
              <a:lnSpc>
                <a:spcPct val="100000"/>
              </a:lnSpc>
              <a:spcBef>
                <a:spcPts val="0"/>
              </a:spcBef>
              <a:spcAft>
                <a:spcPts val="0"/>
              </a:spcAft>
              <a:buClr>
                <a:srgbClr val="11AA81"/>
              </a:buClr>
              <a:buSzPts val="1400"/>
              <a:buChar char="●"/>
            </a:pPr>
            <a:r>
              <a:rPr lang="fi-FI" sz="1400"/>
              <a:t>Age,income level, hobbies, location, budget (demographic)</a:t>
            </a:r>
            <a:endParaRPr sz="1400"/>
          </a:p>
          <a:p>
            <a:pPr marL="977900" lvl="0" indent="-295275" algn="l" rtl="0">
              <a:lnSpc>
                <a:spcPct val="100000"/>
              </a:lnSpc>
              <a:spcBef>
                <a:spcPts val="0"/>
              </a:spcBef>
              <a:spcAft>
                <a:spcPts val="0"/>
              </a:spcAft>
              <a:buClr>
                <a:srgbClr val="11AA81"/>
              </a:buClr>
              <a:buSzPts val="1400"/>
              <a:buChar char="●"/>
            </a:pPr>
            <a:r>
              <a:rPr lang="fi-FI" sz="1400"/>
              <a:t>Internet device used </a:t>
            </a:r>
            <a:endParaRPr/>
          </a:p>
          <a:p>
            <a:pPr marL="682625" lvl="0" indent="0" algn="l" rtl="0">
              <a:lnSpc>
                <a:spcPct val="100000"/>
              </a:lnSpc>
              <a:spcBef>
                <a:spcPts val="0"/>
              </a:spcBef>
              <a:spcAft>
                <a:spcPts val="0"/>
              </a:spcAft>
              <a:buClr>
                <a:srgbClr val="11AA81"/>
              </a:buClr>
              <a:buSzPts val="1400"/>
              <a:buNone/>
            </a:pPr>
            <a:br>
              <a:rPr lang="fi-FI" sz="1400"/>
            </a:br>
            <a:br>
              <a:rPr lang="fi-FI" sz="1400"/>
            </a:br>
            <a:br>
              <a:rPr lang="fi-FI" sz="1400"/>
            </a:br>
            <a:br>
              <a:rPr lang="fi-FI" sz="1400"/>
            </a:br>
            <a:br>
              <a:rPr lang="fi-FI" sz="1400"/>
            </a:br>
            <a:br>
              <a:rPr lang="fi-FI" sz="1400"/>
            </a:br>
            <a:br>
              <a:rPr lang="fi-FI" sz="1400"/>
            </a:br>
            <a:br>
              <a:rPr lang="fi-FI" sz="1400"/>
            </a:br>
            <a:br>
              <a:rPr lang="fi-FI" sz="1400"/>
            </a:br>
            <a:br>
              <a:rPr lang="fi-FI" sz="1400"/>
            </a:br>
            <a:endParaRPr sz="1400"/>
          </a:p>
          <a:p>
            <a:pPr marL="977900" lvl="0" indent="-295275" algn="l" rtl="0">
              <a:lnSpc>
                <a:spcPct val="100000"/>
              </a:lnSpc>
              <a:spcBef>
                <a:spcPts val="0"/>
              </a:spcBef>
              <a:spcAft>
                <a:spcPts val="0"/>
              </a:spcAft>
              <a:buClr>
                <a:srgbClr val="11AA81"/>
              </a:buClr>
              <a:buSzPts val="1400"/>
              <a:buChar char="●"/>
            </a:pPr>
            <a:r>
              <a:rPr lang="fi-FI" sz="1400"/>
              <a:t>Internet search history, prior purchases, prior encounters with</a:t>
            </a:r>
            <a:br>
              <a:rPr lang="fi-FI" sz="1400"/>
            </a:br>
            <a:r>
              <a:rPr lang="fi-FI" sz="1400"/>
              <a:t>your business (behaviour)</a:t>
            </a:r>
            <a:endParaRPr/>
          </a:p>
          <a:p>
            <a:pPr marL="977900" lvl="0" indent="-295275" algn="l" rtl="0">
              <a:lnSpc>
                <a:spcPct val="100000"/>
              </a:lnSpc>
              <a:spcBef>
                <a:spcPts val="0"/>
              </a:spcBef>
              <a:spcAft>
                <a:spcPts val="0"/>
              </a:spcAft>
              <a:buClr>
                <a:srgbClr val="11AA81"/>
              </a:buClr>
              <a:buSzPts val="1400"/>
              <a:buChar char="●"/>
            </a:pPr>
            <a:r>
              <a:rPr lang="fi-FI" sz="1400"/>
              <a:t>Their needs and questions they have (marketing funnel stage)</a:t>
            </a:r>
            <a:endParaRPr sz="1400"/>
          </a:p>
          <a:p>
            <a:pPr marL="977900" lvl="0" indent="-295275" algn="l" rtl="0">
              <a:lnSpc>
                <a:spcPct val="100000"/>
              </a:lnSpc>
              <a:spcBef>
                <a:spcPts val="0"/>
              </a:spcBef>
              <a:spcAft>
                <a:spcPts val="0"/>
              </a:spcAft>
              <a:buClr>
                <a:srgbClr val="11AA81"/>
              </a:buClr>
              <a:buSzPts val="1400"/>
              <a:buChar char="●"/>
            </a:pPr>
            <a:r>
              <a:rPr lang="fi-FI" sz="1400"/>
              <a:t>Their interests; their purchase intentions</a:t>
            </a:r>
            <a:endParaRPr/>
          </a:p>
          <a:p>
            <a:pPr marL="682625" lvl="0" indent="0" algn="l" rtl="0">
              <a:lnSpc>
                <a:spcPct val="100000"/>
              </a:lnSpc>
              <a:spcBef>
                <a:spcPts val="0"/>
              </a:spcBef>
              <a:spcAft>
                <a:spcPts val="0"/>
              </a:spcAft>
              <a:buClr>
                <a:srgbClr val="11AA81"/>
              </a:buClr>
              <a:buSzPts val="1200"/>
              <a:buNone/>
            </a:pPr>
            <a:endParaRPr sz="1200"/>
          </a:p>
        </p:txBody>
      </p:sp>
      <p:pic>
        <p:nvPicPr>
          <p:cNvPr id="278" name="Google Shape;278;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153025" y="665618"/>
            <a:ext cx="3648075" cy="1906132"/>
          </a:xfrm>
          <a:prstGeom prst="rect">
            <a:avLst/>
          </a:prstGeom>
          <a:noFill/>
          <a:ln>
            <a:noFill/>
          </a:ln>
        </p:spPr>
      </p:pic>
      <p:sp>
        <p:nvSpPr>
          <p:cNvPr id="279" name="Google Shape;279;p11"/>
          <p:cNvSpPr txBox="1"/>
          <p:nvPr/>
        </p:nvSpPr>
        <p:spPr>
          <a:xfrm>
            <a:off x="7219875" y="4643672"/>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000000"/>
                </a:solidFill>
                <a:latin typeface="Arial"/>
                <a:ea typeface="Arial"/>
                <a:cs typeface="Arial"/>
                <a:sym typeface="Arial"/>
              </a:rPr>
              <a:t>source: </a:t>
            </a:r>
            <a:r>
              <a:rPr lang="fi-FI" sz="1200" b="0" i="0" u="sng" strike="noStrike" cap="none">
                <a:solidFill>
                  <a:schemeClr val="hlink"/>
                </a:solidFill>
                <a:latin typeface="Arial"/>
                <a:ea typeface="Arial"/>
                <a:cs typeface="Arial"/>
                <a:sym typeface="Arial"/>
                <a:hlinkClick r:id="rId4"/>
              </a:rPr>
              <a:t>Digital Floats</a:t>
            </a:r>
            <a:endParaRPr sz="1200" b="0" i="0" u="none" strike="noStrike" cap="none">
              <a:solidFill>
                <a:srgbClr val="000000"/>
              </a:solidFill>
              <a:latin typeface="Arial"/>
              <a:ea typeface="Arial"/>
              <a:cs typeface="Arial"/>
              <a:sym typeface="Arial"/>
            </a:endParaRPr>
          </a:p>
        </p:txBody>
      </p:sp>
      <p:sp>
        <p:nvSpPr>
          <p:cNvPr id="280" name="Google Shape;280;p11"/>
          <p:cNvSpPr txBox="1"/>
          <p:nvPr/>
        </p:nvSpPr>
        <p:spPr>
          <a:xfrm>
            <a:off x="1582124" y="4144188"/>
            <a:ext cx="6027375" cy="369332"/>
          </a:xfrm>
          <a:prstGeom prst="rect">
            <a:avLst/>
          </a:prstGeom>
          <a:solidFill>
            <a:srgbClr val="11AA8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800"/>
              <a:buFont typeface="Arial"/>
              <a:buNone/>
            </a:pPr>
            <a:r>
              <a:rPr lang="fi-FI" sz="1800" b="1" i="0" u="none" strike="noStrike" cap="none">
                <a:solidFill>
                  <a:schemeClr val="lt1"/>
                </a:solidFill>
                <a:latin typeface="Arial"/>
                <a:ea typeface="Arial"/>
                <a:cs typeface="Arial"/>
                <a:sym typeface="Arial"/>
              </a:rPr>
              <a:t>The challenge: Where can this kind of data be found?</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2"/>
          <p:cNvSpPr txBox="1">
            <a:spLocks noGrp="1"/>
          </p:cNvSpPr>
          <p:nvPr>
            <p:ph type="title"/>
          </p:nvPr>
        </p:nvSpPr>
        <p:spPr>
          <a:xfrm>
            <a:off x="450849" y="190111"/>
            <a:ext cx="7321550" cy="54282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2800"/>
              <a:t> How to discover your target audiences?</a:t>
            </a:r>
            <a:endParaRPr sz="2800"/>
          </a:p>
        </p:txBody>
      </p:sp>
      <p:sp>
        <p:nvSpPr>
          <p:cNvPr id="286" name="Google Shape;286;p12"/>
          <p:cNvSpPr txBox="1">
            <a:spLocks noGrp="1"/>
          </p:cNvSpPr>
          <p:nvPr>
            <p:ph type="body" idx="1"/>
          </p:nvPr>
        </p:nvSpPr>
        <p:spPr>
          <a:xfrm>
            <a:off x="271933" y="723900"/>
            <a:ext cx="2736298" cy="1772730"/>
          </a:xfrm>
          <a:prstGeom prst="rect">
            <a:avLst/>
          </a:prstGeom>
          <a:solidFill>
            <a:srgbClr val="14A98E"/>
          </a:solidFill>
          <a:ln>
            <a:noFill/>
          </a:ln>
        </p:spPr>
        <p:txBody>
          <a:bodyPr spcFirstLastPara="1" wrap="square" lIns="36000" tIns="36000" rIns="0" bIns="0" anchor="t" anchorCtr="0">
            <a:noAutofit/>
          </a:bodyPr>
          <a:lstStyle/>
          <a:p>
            <a:pPr marL="133350" lvl="0" indent="0" algn="l" rtl="0">
              <a:lnSpc>
                <a:spcPct val="100000"/>
              </a:lnSpc>
              <a:spcBef>
                <a:spcPts val="0"/>
              </a:spcBef>
              <a:spcAft>
                <a:spcPts val="0"/>
              </a:spcAft>
              <a:buClr>
                <a:schemeClr val="lt1"/>
              </a:buClr>
              <a:buSzPts val="1500"/>
              <a:buNone/>
            </a:pPr>
            <a:r>
              <a:rPr lang="fi-FI" sz="1200" b="1">
                <a:solidFill>
                  <a:schemeClr val="lt1"/>
                </a:solidFill>
              </a:rPr>
              <a:t>1. Analyze your customer base </a:t>
            </a:r>
            <a:endParaRPr sz="1200">
              <a:solidFill>
                <a:schemeClr val="lt1"/>
              </a:solidFill>
            </a:endParaRPr>
          </a:p>
          <a:p>
            <a:pPr marL="171450" lvl="0" indent="-171450" algn="l" rtl="0">
              <a:lnSpc>
                <a:spcPct val="100000"/>
              </a:lnSpc>
              <a:spcBef>
                <a:spcPts val="600"/>
              </a:spcBef>
              <a:spcAft>
                <a:spcPts val="0"/>
              </a:spcAft>
              <a:buClr>
                <a:schemeClr val="lt1"/>
              </a:buClr>
              <a:buSzPts val="1050"/>
              <a:buFont typeface="Arial"/>
              <a:buChar char="●"/>
            </a:pPr>
            <a:r>
              <a:rPr lang="fi-FI" sz="1050">
                <a:solidFill>
                  <a:schemeClr val="lt1"/>
                </a:solidFill>
              </a:rPr>
              <a:t>Look at who already buys your product or service. How old are they, where do they live, what are their interests? </a:t>
            </a:r>
            <a:endParaRPr sz="1050">
              <a:solidFill>
                <a:schemeClr val="lt1"/>
              </a:solidFill>
            </a:endParaRPr>
          </a:p>
          <a:p>
            <a:pPr marL="171450" lvl="0" indent="-171450" algn="l" rtl="0">
              <a:lnSpc>
                <a:spcPct val="100000"/>
              </a:lnSpc>
              <a:spcBef>
                <a:spcPts val="0"/>
              </a:spcBef>
              <a:spcAft>
                <a:spcPts val="0"/>
              </a:spcAft>
              <a:buClr>
                <a:schemeClr val="lt1"/>
              </a:buClr>
              <a:buSzPts val="1050"/>
              <a:buFont typeface="Arial"/>
              <a:buChar char="●"/>
            </a:pPr>
            <a:r>
              <a:rPr lang="fi-FI" sz="1050">
                <a:solidFill>
                  <a:schemeClr val="lt1"/>
                </a:solidFill>
              </a:rPr>
              <a:t>This could be carried out e.g.  through engaging on social or distributing customer surveys.</a:t>
            </a:r>
            <a:endParaRPr sz="1050">
              <a:solidFill>
                <a:schemeClr val="lt1"/>
              </a:solidFill>
            </a:endParaRPr>
          </a:p>
          <a:p>
            <a:pPr marL="133350" lvl="0" indent="0" algn="l" rtl="0">
              <a:lnSpc>
                <a:spcPct val="100000"/>
              </a:lnSpc>
              <a:spcBef>
                <a:spcPts val="0"/>
              </a:spcBef>
              <a:spcAft>
                <a:spcPts val="0"/>
              </a:spcAft>
              <a:buClr>
                <a:srgbClr val="161249"/>
              </a:buClr>
              <a:buSzPts val="1500"/>
              <a:buNone/>
            </a:pPr>
            <a:endParaRPr sz="800">
              <a:solidFill>
                <a:schemeClr val="lt1"/>
              </a:solidFill>
            </a:endParaRPr>
          </a:p>
        </p:txBody>
      </p:sp>
      <p:sp>
        <p:nvSpPr>
          <p:cNvPr id="287" name="Google Shape;287;p12"/>
          <p:cNvSpPr txBox="1"/>
          <p:nvPr/>
        </p:nvSpPr>
        <p:spPr>
          <a:xfrm>
            <a:off x="3089137" y="723901"/>
            <a:ext cx="2736298" cy="1772730"/>
          </a:xfrm>
          <a:prstGeom prst="rect">
            <a:avLst/>
          </a:prstGeom>
          <a:solidFill>
            <a:srgbClr val="5072A9"/>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chemeClr val="lt1"/>
                </a:solidFill>
                <a:latin typeface="Arial"/>
                <a:ea typeface="Arial"/>
                <a:cs typeface="Arial"/>
                <a:sym typeface="Arial"/>
              </a:rPr>
              <a:t>2. Conduct market research and identify industry trends</a:t>
            </a:r>
            <a:endParaRPr sz="1200" b="1" i="0" u="none" strike="noStrike" cap="none">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Look at the </a:t>
            </a:r>
            <a:r>
              <a:rPr lang="fi-FI" sz="1050" b="0" i="0" u="sng" strike="noStrike" cap="none">
                <a:solidFill>
                  <a:schemeClr val="lt1"/>
                </a:solidFill>
                <a:latin typeface="Arial"/>
                <a:ea typeface="Arial"/>
                <a:cs typeface="Arial"/>
                <a:sym typeface="Arial"/>
                <a:hlinkClick r:id="rId3">
                  <a:extLst>
                    <a:ext uri="{A12FA001-AC4F-418D-AE19-62706E023703}">
                      <ahyp:hlinkClr xmlns:ahyp="http://schemas.microsoft.com/office/drawing/2018/hyperlinkcolor" val="tx"/>
                    </a:ext>
                  </a:extLst>
                </a:hlinkClick>
              </a:rPr>
              <a:t>market research for your industry </a:t>
            </a:r>
            <a:r>
              <a:rPr lang="fi-FI" sz="1050" b="0" i="0" u="none" strike="noStrike" cap="none">
                <a:solidFill>
                  <a:schemeClr val="lt1"/>
                </a:solidFill>
                <a:latin typeface="Arial"/>
                <a:ea typeface="Arial"/>
                <a:cs typeface="Arial"/>
                <a:sym typeface="Arial"/>
              </a:rPr>
              <a:t>to determine where there are holes in service that your product can fill. </a:t>
            </a:r>
            <a:endParaRPr sz="1050" b="0" i="0" u="none" strike="noStrike" cap="none">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Review trends for similar products (google trends, keyword research) to see where they are focusing efforts, then hone in further on your products unique value</a:t>
            </a:r>
            <a:endParaRPr sz="1050" b="0" i="0" u="none" strike="noStrike" cap="none">
              <a:solidFill>
                <a:schemeClr val="lt1"/>
              </a:solidFill>
              <a:latin typeface="Arial"/>
              <a:ea typeface="Arial"/>
              <a:cs typeface="Arial"/>
              <a:sym typeface="Arial"/>
            </a:endParaRPr>
          </a:p>
        </p:txBody>
      </p:sp>
      <p:sp>
        <p:nvSpPr>
          <p:cNvPr id="288" name="Google Shape;288;p12"/>
          <p:cNvSpPr txBox="1"/>
          <p:nvPr/>
        </p:nvSpPr>
        <p:spPr>
          <a:xfrm>
            <a:off x="7024893" y="4722689"/>
            <a:ext cx="27363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fi-FI" sz="900" b="0" i="0" u="none" strike="noStrike" cap="none">
                <a:solidFill>
                  <a:srgbClr val="000000"/>
                </a:solidFill>
                <a:latin typeface="Arial"/>
                <a:ea typeface="Arial"/>
                <a:cs typeface="Arial"/>
                <a:sym typeface="Arial"/>
              </a:rPr>
              <a:t>Modified from </a:t>
            </a:r>
            <a:r>
              <a:rPr lang="fi-FI" sz="900" b="0" i="0" u="sng" strike="noStrike" cap="none">
                <a:solidFill>
                  <a:srgbClr val="000000"/>
                </a:solidFill>
                <a:latin typeface="Arial"/>
                <a:ea typeface="Arial"/>
                <a:cs typeface="Arial"/>
                <a:sym typeface="Arial"/>
                <a:hlinkClick r:id="rId4">
                  <a:extLst>
                    <a:ext uri="{A12FA001-AC4F-418D-AE19-62706E023703}">
                      <ahyp:hlinkClr xmlns:ahyp="http://schemas.microsoft.com/office/drawing/2018/hyperlinkcolor" val="tx"/>
                    </a:ext>
                  </a:extLst>
                </a:hlinkClick>
              </a:rPr>
              <a:t>Marketingevolution</a:t>
            </a:r>
            <a:endParaRPr sz="900" b="0" i="0" u="none" strike="noStrike" cap="none">
              <a:solidFill>
                <a:srgbClr val="000000"/>
              </a:solidFill>
              <a:latin typeface="Arial"/>
              <a:ea typeface="Arial"/>
              <a:cs typeface="Arial"/>
              <a:sym typeface="Arial"/>
            </a:endParaRPr>
          </a:p>
        </p:txBody>
      </p:sp>
      <p:sp>
        <p:nvSpPr>
          <p:cNvPr id="289" name="Google Shape;289;p12"/>
          <p:cNvSpPr txBox="1"/>
          <p:nvPr/>
        </p:nvSpPr>
        <p:spPr>
          <a:xfrm>
            <a:off x="5903306" y="723902"/>
            <a:ext cx="2966143" cy="1772730"/>
          </a:xfrm>
          <a:prstGeom prst="rect">
            <a:avLst/>
          </a:prstGeom>
          <a:solidFill>
            <a:srgbClr val="9831A5"/>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chemeClr val="lt1"/>
                </a:solidFill>
                <a:latin typeface="Arial"/>
                <a:ea typeface="Arial"/>
                <a:cs typeface="Arial"/>
                <a:sym typeface="Arial"/>
              </a:rPr>
              <a:t>3. Analyze Competitors</a:t>
            </a:r>
            <a:endParaRPr sz="1200" b="1" i="0" u="none" strike="noStrike" cap="none">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Review their websites –what key words do they use? What can you learn from them? Who seem to be their target audiences? How does this show? </a:t>
            </a:r>
            <a:endParaRPr sz="1050" b="0" i="0" u="none" strike="noStrike" cap="none">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Marketers can learn a lot by looking at competitors to see who they are commonly selling to. Are they using online or offline channels? Are they focusing on the decision maker or the supporter?</a:t>
            </a:r>
            <a:endParaRPr sz="1050" b="0" i="0" u="none" strike="noStrike" cap="none">
              <a:solidFill>
                <a:schemeClr val="lt1"/>
              </a:solidFill>
              <a:latin typeface="Arial"/>
              <a:ea typeface="Arial"/>
              <a:cs typeface="Arial"/>
              <a:sym typeface="Arial"/>
            </a:endParaRPr>
          </a:p>
        </p:txBody>
      </p:sp>
      <p:sp>
        <p:nvSpPr>
          <p:cNvPr id="290" name="Google Shape;290;p12"/>
          <p:cNvSpPr txBox="1"/>
          <p:nvPr/>
        </p:nvSpPr>
        <p:spPr>
          <a:xfrm>
            <a:off x="271933" y="2559639"/>
            <a:ext cx="2736298" cy="1913805"/>
          </a:xfrm>
          <a:prstGeom prst="rect">
            <a:avLst/>
          </a:prstGeom>
          <a:solidFill>
            <a:srgbClr val="D0296C"/>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chemeClr val="lt1"/>
                </a:solidFill>
                <a:latin typeface="Arial"/>
                <a:ea typeface="Arial"/>
                <a:cs typeface="Arial"/>
                <a:sym typeface="Arial"/>
              </a:rPr>
              <a:t>4. Create ‘Personas’*</a:t>
            </a:r>
            <a:endParaRPr sz="1200" b="1" i="0" u="none" strike="noStrike" cap="none">
              <a:solidFill>
                <a:schemeClr val="lt1"/>
              </a:solidFill>
              <a:latin typeface="Arial"/>
              <a:ea typeface="Arial"/>
              <a:cs typeface="Arial"/>
              <a:sym typeface="Arial"/>
            </a:endParaRPr>
          </a:p>
          <a:p>
            <a:pPr marL="171450" marR="0" lvl="0" indent="-171450" algn="l" rtl="0">
              <a:lnSpc>
                <a:spcPct val="100000"/>
              </a:lnSpc>
              <a:spcBef>
                <a:spcPts val="60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Especially helpful if your business appeals to a wide range of consumers. </a:t>
            </a:r>
            <a:endParaRPr sz="1050" b="0" i="0" u="none" strike="noStrike" cap="none">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‘Personas’ allow you to determine the general demographics, personalities and needs of your target consumers.</a:t>
            </a:r>
            <a:endParaRPr sz="1050" b="0" i="0" u="none" strike="noStrike" cap="none">
              <a:solidFill>
                <a:schemeClr val="lt1"/>
              </a:solidFill>
              <a:latin typeface="Arial"/>
              <a:ea typeface="Arial"/>
              <a:cs typeface="Arial"/>
              <a:sym typeface="Arial"/>
            </a:endParaRPr>
          </a:p>
          <a:p>
            <a:pPr marL="171450" marR="0" lvl="0" indent="-171450" algn="l" rtl="0">
              <a:lnSpc>
                <a:spcPct val="100000"/>
              </a:lnSpc>
              <a:spcBef>
                <a:spcPts val="0"/>
              </a:spcBef>
              <a:spcAft>
                <a:spcPts val="0"/>
              </a:spcAft>
              <a:buClr>
                <a:schemeClr val="lt1"/>
              </a:buClr>
              <a:buSzPts val="1050"/>
              <a:buFont typeface="Arial"/>
              <a:buChar char="●"/>
            </a:pPr>
            <a:r>
              <a:rPr lang="fi-FI" sz="1050" b="0" i="0" u="none" strike="noStrike" cap="none">
                <a:solidFill>
                  <a:schemeClr val="lt1"/>
                </a:solidFill>
                <a:latin typeface="Arial"/>
                <a:ea typeface="Arial"/>
                <a:cs typeface="Arial"/>
                <a:sym typeface="Arial"/>
              </a:rPr>
              <a:t>Personas are created based on our customer knowledge and their needs, completed by other available data.</a:t>
            </a:r>
            <a:endParaRPr sz="1050" b="0" i="0" u="none" strike="noStrike" cap="none">
              <a:solidFill>
                <a:schemeClr val="lt1"/>
              </a:solidFill>
              <a:latin typeface="Arial"/>
              <a:ea typeface="Arial"/>
              <a:cs typeface="Arial"/>
              <a:sym typeface="Arial"/>
            </a:endParaRPr>
          </a:p>
        </p:txBody>
      </p:sp>
      <p:sp>
        <p:nvSpPr>
          <p:cNvPr id="291" name="Google Shape;291;p12"/>
          <p:cNvSpPr txBox="1"/>
          <p:nvPr/>
        </p:nvSpPr>
        <p:spPr>
          <a:xfrm>
            <a:off x="271932" y="4111823"/>
            <a:ext cx="2736298"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1400"/>
              <a:buFont typeface="Arial"/>
              <a:buNone/>
            </a:pPr>
            <a:r>
              <a:rPr lang="fi-FI" sz="1400" b="0" i="0" u="none" strike="noStrike" cap="none">
                <a:solidFill>
                  <a:schemeClr val="lt1"/>
                </a:solidFill>
                <a:latin typeface="Arial"/>
                <a:ea typeface="Arial"/>
                <a:cs typeface="Arial"/>
                <a:sym typeface="Arial"/>
              </a:rPr>
              <a:t>*</a:t>
            </a:r>
            <a:r>
              <a:rPr lang="fi-FI" sz="900" b="0" i="0" u="none" strike="noStrike" cap="none">
                <a:solidFill>
                  <a:schemeClr val="lt1"/>
                </a:solidFill>
                <a:latin typeface="Arial"/>
                <a:ea typeface="Arial"/>
                <a:cs typeface="Arial"/>
                <a:sym typeface="Arial"/>
              </a:rPr>
              <a:t>the topic was covered in the previous submodule</a:t>
            </a:r>
            <a:endParaRPr sz="1400" b="0" i="0" u="none" strike="noStrike" cap="none">
              <a:solidFill>
                <a:schemeClr val="lt1"/>
              </a:solidFill>
              <a:latin typeface="Arial"/>
              <a:ea typeface="Arial"/>
              <a:cs typeface="Arial"/>
              <a:sym typeface="Arial"/>
            </a:endParaRPr>
          </a:p>
        </p:txBody>
      </p:sp>
      <p:sp>
        <p:nvSpPr>
          <p:cNvPr id="292" name="Google Shape;292;p12"/>
          <p:cNvSpPr txBox="1"/>
          <p:nvPr/>
        </p:nvSpPr>
        <p:spPr>
          <a:xfrm>
            <a:off x="3087618" y="2562945"/>
            <a:ext cx="2736298" cy="1913805"/>
          </a:xfrm>
          <a:prstGeom prst="rect">
            <a:avLst/>
          </a:prstGeom>
          <a:solidFill>
            <a:srgbClr val="EA8007"/>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rgbClr val="161249"/>
                </a:solidFill>
                <a:latin typeface="Arial"/>
                <a:ea typeface="Arial"/>
                <a:cs typeface="Arial"/>
                <a:sym typeface="Arial"/>
              </a:rPr>
              <a:t>5. Exclusion: Define Who Your Target Audience Isn’t</a:t>
            </a:r>
            <a:endParaRPr sz="1200" b="1" i="0" u="none" strike="noStrike" cap="none">
              <a:solidFill>
                <a:srgbClr val="161249"/>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Try to be specific in determining who your audience is and who it isn’t. </a:t>
            </a:r>
            <a:endParaRPr sz="1050" b="0" i="0" u="none" strike="noStrike" cap="none">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Is your demographic women, or women between the ages of 20 and 40? </a:t>
            </a:r>
            <a:endParaRPr sz="1050" b="0" i="0" u="none" strike="noStrike" cap="none">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Knowing this will keep your teams from devoting ad dollars to segments that will not yield returns</a:t>
            </a:r>
            <a:endParaRPr sz="1050" b="0" i="0" u="none" strike="noStrike" cap="none">
              <a:solidFill>
                <a:srgbClr val="161249"/>
              </a:solidFill>
              <a:latin typeface="Arial"/>
              <a:ea typeface="Arial"/>
              <a:cs typeface="Arial"/>
              <a:sym typeface="Arial"/>
            </a:endParaRPr>
          </a:p>
        </p:txBody>
      </p:sp>
      <p:sp>
        <p:nvSpPr>
          <p:cNvPr id="293" name="Google Shape;293;p12"/>
          <p:cNvSpPr txBox="1"/>
          <p:nvPr/>
        </p:nvSpPr>
        <p:spPr>
          <a:xfrm>
            <a:off x="5903304" y="2559715"/>
            <a:ext cx="2966146" cy="2162973"/>
          </a:xfrm>
          <a:prstGeom prst="rect">
            <a:avLst/>
          </a:prstGeom>
          <a:solidFill>
            <a:srgbClr val="F1B300"/>
          </a:solidFill>
          <a:ln>
            <a:noFill/>
          </a:ln>
        </p:spPr>
        <p:txBody>
          <a:bodyPr spcFirstLastPara="1" wrap="square" lIns="36000" tIns="36000" rIns="0" bIns="0" anchor="t" anchorCtr="0">
            <a:noAutofit/>
          </a:bodyPr>
          <a:lstStyle/>
          <a:p>
            <a:pPr marL="133350" marR="0" lvl="0" indent="0" algn="l" rtl="0">
              <a:lnSpc>
                <a:spcPct val="100000"/>
              </a:lnSpc>
              <a:spcBef>
                <a:spcPts val="0"/>
              </a:spcBef>
              <a:spcAft>
                <a:spcPts val="0"/>
              </a:spcAft>
              <a:buClr>
                <a:schemeClr val="dk1"/>
              </a:buClr>
              <a:buSzPts val="1500"/>
              <a:buFont typeface="Arial"/>
              <a:buNone/>
            </a:pPr>
            <a:r>
              <a:rPr lang="fi-FI" sz="1200" b="1" i="0" u="none" strike="noStrike" cap="none">
                <a:solidFill>
                  <a:srgbClr val="161249"/>
                </a:solidFill>
                <a:latin typeface="Arial"/>
                <a:ea typeface="Arial"/>
                <a:cs typeface="Arial"/>
                <a:sym typeface="Arial"/>
              </a:rPr>
              <a:t>6. Make use of the existing data and targeting criteria of the platforms</a:t>
            </a:r>
            <a:endParaRPr sz="1200" b="1" i="0" u="none" strike="noStrike" cap="none">
              <a:solidFill>
                <a:srgbClr val="161249"/>
              </a:solidFill>
              <a:latin typeface="Arial"/>
              <a:ea typeface="Arial"/>
              <a:cs typeface="Arial"/>
              <a:sym typeface="Arial"/>
            </a:endParaRPr>
          </a:p>
          <a:p>
            <a:pPr marL="171450" marR="0" lvl="0" indent="-171450" algn="l" rtl="0">
              <a:lnSpc>
                <a:spcPct val="100000"/>
              </a:lnSpc>
              <a:spcBef>
                <a:spcPts val="60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Google Ads, Display, Meta and such ad platforms use extensive databases, utilizing artificial intelligence.</a:t>
            </a:r>
            <a:endParaRPr sz="1050" b="0" i="0" u="none" strike="noStrike" cap="none">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This data is organized to target audiences according to their profile, behaviour and interests</a:t>
            </a:r>
            <a:endParaRPr sz="1050" b="0" i="0" u="none" strike="noStrike" cap="none">
              <a:solidFill>
                <a:srgbClr val="161249"/>
              </a:solidFill>
              <a:latin typeface="Arial"/>
              <a:ea typeface="Arial"/>
              <a:cs typeface="Arial"/>
              <a:sym typeface="Arial"/>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When launching a campaign on these platforms, you get access to these audiences.</a:t>
            </a:r>
            <a:endParaRPr/>
          </a:p>
          <a:p>
            <a:pPr marL="171450" marR="0" lvl="0" indent="-171450" algn="l" rtl="0">
              <a:lnSpc>
                <a:spcPct val="100000"/>
              </a:lnSpc>
              <a:spcBef>
                <a:spcPts val="0"/>
              </a:spcBef>
              <a:spcAft>
                <a:spcPts val="0"/>
              </a:spcAft>
              <a:buClr>
                <a:srgbClr val="161249"/>
              </a:buClr>
              <a:buSzPts val="1050"/>
              <a:buFont typeface="Arial"/>
              <a:buChar char="●"/>
            </a:pPr>
            <a:r>
              <a:rPr lang="fi-FI" sz="1050" b="0" i="0" u="none" strike="noStrike" cap="none">
                <a:solidFill>
                  <a:srgbClr val="161249"/>
                </a:solidFill>
                <a:latin typeface="Arial"/>
                <a:ea typeface="Arial"/>
                <a:cs typeface="Arial"/>
                <a:sym typeface="Arial"/>
              </a:rPr>
              <a:t>These platforms also form advertising networks (such as GDN)</a:t>
            </a:r>
            <a:endParaRPr sz="1050" b="0"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g18945a69ccf_0_2"/>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In-class activity</a:t>
            </a:r>
            <a:endParaRPr/>
          </a:p>
        </p:txBody>
      </p:sp>
      <p:sp>
        <p:nvSpPr>
          <p:cNvPr id="299" name="Google Shape;299;g18945a69ccf_0_2"/>
          <p:cNvSpPr txBox="1">
            <a:spLocks noGrp="1"/>
          </p:cNvSpPr>
          <p:nvPr>
            <p:ph type="body" idx="2"/>
          </p:nvPr>
        </p:nvSpPr>
        <p:spPr>
          <a:xfrm>
            <a:off x="840583" y="782992"/>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000" b="1">
                <a:solidFill>
                  <a:srgbClr val="11AA81"/>
                </a:solidFill>
              </a:rPr>
              <a:t>Exploring target audiences by digital means.</a:t>
            </a:r>
            <a:endParaRPr/>
          </a:p>
          <a:p>
            <a:pPr marL="0" lvl="0" indent="0" algn="l" rtl="0">
              <a:lnSpc>
                <a:spcPct val="100000"/>
              </a:lnSpc>
              <a:spcBef>
                <a:spcPts val="600"/>
              </a:spcBef>
              <a:spcAft>
                <a:spcPts val="0"/>
              </a:spcAft>
              <a:buClr>
                <a:schemeClr val="lt1"/>
              </a:buClr>
              <a:buSzPts val="1600"/>
              <a:buNone/>
            </a:pPr>
            <a:r>
              <a:rPr lang="fi-FI" sz="1600">
                <a:solidFill>
                  <a:schemeClr val="lt1"/>
                </a:solidFill>
              </a:rPr>
              <a:t>The steps 2 (bullet 2 in special) and 3 can be conducted over internet for any business, following the guidance and links given in the previous slide.</a:t>
            </a:r>
            <a:endParaRPr/>
          </a:p>
          <a:p>
            <a:pPr marL="0" lvl="0" indent="0" algn="l" rtl="0">
              <a:lnSpc>
                <a:spcPct val="100000"/>
              </a:lnSpc>
              <a:spcBef>
                <a:spcPts val="0"/>
              </a:spcBef>
              <a:spcAft>
                <a:spcPts val="0"/>
              </a:spcAft>
              <a:buClr>
                <a:schemeClr val="lt1"/>
              </a:buClr>
              <a:buSzPts val="1600"/>
              <a:buNone/>
            </a:pPr>
            <a:endParaRPr sz="16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Choose a business. Define 5-8 essential key words that the ideal customers use. </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Conduct google trends searches with these words - you will get trends, alternative search words, requests and geographical  areas related to the search words)</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Conduct step 3 (define competitors and review their websites, key words used etc.)</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List all the of data you could retrieve by these (key words, potential users, high/low periods, geographical areas) on a PPT presentation.</a:t>
            </a:r>
            <a:endParaRPr/>
          </a:p>
          <a:p>
            <a:pPr marL="457200" lvl="0" indent="0" algn="l" rtl="0">
              <a:lnSpc>
                <a:spcPct val="101250"/>
              </a:lnSpc>
              <a:spcBef>
                <a:spcPts val="0"/>
              </a:spcBef>
              <a:spcAft>
                <a:spcPts val="0"/>
              </a:spcAft>
              <a:buClr>
                <a:schemeClr val="lt1"/>
              </a:buClr>
              <a:buSzPts val="1600"/>
              <a:buNone/>
            </a:pPr>
            <a:r>
              <a:rPr lang="fi-FI" sz="1600">
                <a:solidFill>
                  <a:schemeClr val="lt1"/>
                </a:solidFill>
              </a:rPr>
              <a:t> </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g20e72ffa6ac_0_212"/>
          <p:cNvSpPr txBox="1">
            <a:spLocks noGrp="1"/>
          </p:cNvSpPr>
          <p:nvPr>
            <p:ph type="title"/>
          </p:nvPr>
        </p:nvSpPr>
        <p:spPr>
          <a:xfrm>
            <a:off x="369093" y="235072"/>
            <a:ext cx="8429625" cy="994172"/>
          </a:xfrm>
          <a:prstGeom prst="rect">
            <a:avLst/>
          </a:prstGeom>
          <a:noFill/>
          <a:ln>
            <a:noFill/>
          </a:ln>
        </p:spPr>
        <p:txBody>
          <a:bodyPr spcFirstLastPara="1" wrap="square" lIns="0" tIns="0" rIns="0" bIns="0" anchor="t" anchorCtr="0">
            <a:noAutofit/>
          </a:bodyPr>
          <a:lstStyle/>
          <a:p>
            <a:pPr marL="0" lvl="0" indent="0" algn="ctr" rtl="0">
              <a:lnSpc>
                <a:spcPct val="90000"/>
              </a:lnSpc>
              <a:spcBef>
                <a:spcPts val="0"/>
              </a:spcBef>
              <a:spcAft>
                <a:spcPts val="0"/>
              </a:spcAft>
              <a:buClr>
                <a:srgbClr val="161249"/>
              </a:buClr>
              <a:buSzPts val="2800"/>
              <a:buFont typeface="Arial"/>
              <a:buNone/>
            </a:pPr>
            <a:r>
              <a:rPr lang="fi-FI" sz="2800"/>
              <a:t>Advertising networks – Google Display Network </a:t>
            </a:r>
            <a:r>
              <a:rPr lang="fi-FI" sz="2800">
                <a:solidFill>
                  <a:srgbClr val="11AA81"/>
                </a:solidFill>
              </a:rPr>
              <a:t>(GDN) </a:t>
            </a:r>
            <a:endParaRPr sz="2800">
              <a:solidFill>
                <a:srgbClr val="11AA81"/>
              </a:solidFill>
            </a:endParaRPr>
          </a:p>
        </p:txBody>
      </p:sp>
      <p:sp>
        <p:nvSpPr>
          <p:cNvPr id="305" name="Google Shape;305;g20e72ffa6ac_0_212"/>
          <p:cNvSpPr txBox="1">
            <a:spLocks noGrp="1"/>
          </p:cNvSpPr>
          <p:nvPr>
            <p:ph type="body" idx="1"/>
          </p:nvPr>
        </p:nvSpPr>
        <p:spPr>
          <a:xfrm>
            <a:off x="272056" y="1067838"/>
            <a:ext cx="8623698" cy="3476106"/>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400"/>
              <a:t>Advertisers and content producers (e.g. newspapers, media sites) have created networks with win-win for all partners</a:t>
            </a:r>
            <a:endParaRPr sz="1400"/>
          </a:p>
          <a:p>
            <a:pPr marL="457200" lvl="0" indent="-323850" algn="l" rtl="0">
              <a:lnSpc>
                <a:spcPct val="100000"/>
              </a:lnSpc>
              <a:spcBef>
                <a:spcPts val="0"/>
              </a:spcBef>
              <a:spcAft>
                <a:spcPts val="0"/>
              </a:spcAft>
              <a:buClr>
                <a:srgbClr val="11AA81"/>
              </a:buClr>
              <a:buSzPts val="1500"/>
              <a:buFont typeface="Arial"/>
              <a:buChar char="●"/>
            </a:pPr>
            <a:r>
              <a:rPr lang="fi-FI" sz="1400"/>
              <a:t>You have access to these networks when starting a campaign with adv.platforms that belong to the network</a:t>
            </a:r>
            <a:endParaRPr sz="1400"/>
          </a:p>
          <a:p>
            <a:pPr marL="457200" lvl="0" indent="-323850" algn="l" rtl="0">
              <a:lnSpc>
                <a:spcPct val="100000"/>
              </a:lnSpc>
              <a:spcBef>
                <a:spcPts val="0"/>
              </a:spcBef>
              <a:spcAft>
                <a:spcPts val="0"/>
              </a:spcAft>
              <a:buClr>
                <a:srgbClr val="11AA81"/>
              </a:buClr>
              <a:buSzPts val="1500"/>
              <a:buFont typeface="Arial"/>
              <a:buChar char="●"/>
            </a:pPr>
            <a:r>
              <a:rPr lang="fi-FI" sz="1400"/>
              <a:t>As an example, Google has a vast network of websites for publishing ads, from the New York Times down to the smallest blogs on the Web.</a:t>
            </a:r>
            <a:br>
              <a:rPr lang="fi-FI" sz="1400"/>
            </a:br>
            <a:endParaRPr sz="1400"/>
          </a:p>
          <a:p>
            <a:pPr marL="457200" lvl="0" indent="-323850" algn="l" rtl="0">
              <a:lnSpc>
                <a:spcPct val="100000"/>
              </a:lnSpc>
              <a:spcBef>
                <a:spcPts val="0"/>
              </a:spcBef>
              <a:spcAft>
                <a:spcPts val="0"/>
              </a:spcAft>
              <a:buClr>
                <a:srgbClr val="11AA81"/>
              </a:buClr>
              <a:buSzPts val="1500"/>
              <a:buFont typeface="Arial"/>
              <a:buChar char="●"/>
            </a:pPr>
            <a:r>
              <a:rPr lang="fi-FI" sz="1400"/>
              <a:t>These networks offer various targeting options for advertisers: </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Contextual Targeting </a:t>
            </a:r>
            <a:r>
              <a:rPr lang="fi-FI" sz="1400"/>
              <a:t>- based on the content that is consumed in the media</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Placement Targeting </a:t>
            </a:r>
            <a:r>
              <a:rPr lang="fi-FI" sz="1400"/>
              <a:t>- advertiser chooses the websites or websites the ad serves on</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Remarketing</a:t>
            </a:r>
            <a:r>
              <a:rPr lang="fi-FI" sz="1400"/>
              <a:t> - users who visit a website are then shown advertisements for that website as they browse other areas of the display network. </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Interest Categories </a:t>
            </a:r>
            <a:r>
              <a:rPr lang="fi-FI" sz="1400"/>
              <a:t>- based on interests revealed by web users</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Topic Targeting </a:t>
            </a:r>
            <a:r>
              <a:rPr lang="fi-FI" sz="1400"/>
              <a:t>- ads published according to a specific topic </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Geographic and Language </a:t>
            </a:r>
            <a:r>
              <a:rPr lang="fi-FI" sz="1400"/>
              <a:t>- within a specified region or language of audience.</a:t>
            </a:r>
            <a:endParaRPr sz="1400"/>
          </a:p>
          <a:p>
            <a:pPr marL="571500" lvl="0" indent="-311150" algn="l" rtl="0">
              <a:lnSpc>
                <a:spcPct val="100000"/>
              </a:lnSpc>
              <a:spcBef>
                <a:spcPts val="0"/>
              </a:spcBef>
              <a:spcAft>
                <a:spcPts val="0"/>
              </a:spcAft>
              <a:buClr>
                <a:srgbClr val="11AA81"/>
              </a:buClr>
              <a:buSzPts val="1400"/>
              <a:buFont typeface="Arial"/>
              <a:buChar char="●"/>
            </a:pPr>
            <a:r>
              <a:rPr lang="fi-FI" sz="1400" b="1">
                <a:solidFill>
                  <a:srgbClr val="11AA81"/>
                </a:solidFill>
              </a:rPr>
              <a:t>Demographic Targeting </a:t>
            </a:r>
            <a:r>
              <a:rPr lang="fi-FI" sz="1400"/>
              <a:t>- age, gender, etc.</a:t>
            </a:r>
            <a:br>
              <a:rPr lang="fi-FI" sz="1400"/>
            </a:br>
            <a:endParaRPr sz="1400"/>
          </a:p>
        </p:txBody>
      </p:sp>
      <p:sp>
        <p:nvSpPr>
          <p:cNvPr id="306" name="Google Shape;306;g20e72ffa6ac_0_212"/>
          <p:cNvSpPr txBox="1"/>
          <p:nvPr/>
        </p:nvSpPr>
        <p:spPr>
          <a:xfrm>
            <a:off x="4145494" y="4543944"/>
            <a:ext cx="3419475"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1AA81"/>
                </a:solidFill>
                <a:latin typeface="Arial"/>
                <a:ea typeface="Arial"/>
                <a:cs typeface="Arial"/>
                <a:sym typeface="Arial"/>
              </a:rPr>
              <a:t>Further reading: </a:t>
            </a:r>
            <a:r>
              <a:rPr lang="fi-FI" sz="1400" b="0" i="0" u="sng" strike="noStrike" cap="none">
                <a:solidFill>
                  <a:schemeClr val="hlink"/>
                </a:solidFill>
                <a:latin typeface="Arial"/>
                <a:ea typeface="Arial"/>
                <a:cs typeface="Arial"/>
                <a:sym typeface="Arial"/>
                <a:hlinkClick r:id="rId3"/>
              </a:rPr>
              <a:t>Bigcommerce</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3"/>
          <p:cNvSpPr txBox="1"/>
          <p:nvPr/>
        </p:nvSpPr>
        <p:spPr>
          <a:xfrm>
            <a:off x="250800" y="34500"/>
            <a:ext cx="8007600" cy="831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2400"/>
              <a:buFont typeface="Arial"/>
              <a:buNone/>
            </a:pPr>
            <a:r>
              <a:rPr lang="fi-FI" sz="2400" b="1" i="0" u="none" strike="noStrike" cap="none">
                <a:solidFill>
                  <a:srgbClr val="161249"/>
                </a:solidFill>
                <a:latin typeface="Arial"/>
                <a:ea typeface="Arial"/>
                <a:cs typeface="Arial"/>
                <a:sym typeface="Arial"/>
              </a:rPr>
              <a:t>Bases for user profilation  </a:t>
            </a:r>
            <a:br>
              <a:rPr lang="fi-FI" sz="2400" b="1" i="0" u="none" strike="noStrike" cap="none">
                <a:solidFill>
                  <a:srgbClr val="161249"/>
                </a:solidFill>
                <a:latin typeface="Arial"/>
                <a:ea typeface="Arial"/>
                <a:cs typeface="Arial"/>
                <a:sym typeface="Arial"/>
              </a:rPr>
            </a:br>
            <a:endParaRPr sz="2400" b="1" i="0" u="none" strike="noStrike" cap="none">
              <a:solidFill>
                <a:srgbClr val="161249"/>
              </a:solidFill>
              <a:latin typeface="Arial"/>
              <a:ea typeface="Arial"/>
              <a:cs typeface="Arial"/>
              <a:sym typeface="Arial"/>
            </a:endParaRPr>
          </a:p>
        </p:txBody>
      </p:sp>
      <p:sp>
        <p:nvSpPr>
          <p:cNvPr id="312" name="Google Shape;312;p13"/>
          <p:cNvSpPr txBox="1">
            <a:spLocks noGrp="1"/>
          </p:cNvSpPr>
          <p:nvPr>
            <p:ph type="body" idx="4294967295"/>
          </p:nvPr>
        </p:nvSpPr>
        <p:spPr>
          <a:xfrm>
            <a:off x="361238" y="1455405"/>
            <a:ext cx="3925888" cy="3026984"/>
          </a:xfrm>
          <a:prstGeom prst="rect">
            <a:avLst/>
          </a:prstGeom>
          <a:solidFill>
            <a:srgbClr val="FAB466"/>
          </a:solidFill>
          <a:ln>
            <a:noFill/>
          </a:ln>
        </p:spPr>
        <p:txBody>
          <a:bodyPr spcFirstLastPara="1" wrap="square" lIns="36000" tIns="0" rIns="0" bIns="0" anchor="t" anchorCtr="0">
            <a:noAutofit/>
          </a:bodyPr>
          <a:lstStyle/>
          <a:p>
            <a:pPr marL="133350" lvl="0" indent="0" algn="l" rtl="0">
              <a:lnSpc>
                <a:spcPct val="100000"/>
              </a:lnSpc>
              <a:spcBef>
                <a:spcPts val="0"/>
              </a:spcBef>
              <a:spcAft>
                <a:spcPts val="0"/>
              </a:spcAft>
              <a:buClr>
                <a:srgbClr val="161249"/>
              </a:buClr>
              <a:buSzPts val="1500"/>
              <a:buNone/>
            </a:pPr>
            <a:endParaRPr sz="110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a:solidFill>
                  <a:srgbClr val="1F1F1F"/>
                </a:solidFill>
                <a:latin typeface="Arial"/>
                <a:ea typeface="Arial"/>
                <a:cs typeface="Arial"/>
                <a:sym typeface="Arial"/>
              </a:rPr>
              <a:t>User demographic profile</a:t>
            </a:r>
            <a:endParaRPr sz="2400" b="1"/>
          </a:p>
          <a:p>
            <a:pPr marL="457200" lvl="0" indent="-323850" algn="l" rtl="0">
              <a:lnSpc>
                <a:spcPct val="100000"/>
              </a:lnSpc>
              <a:spcBef>
                <a:spcPts val="0"/>
              </a:spcBef>
              <a:spcAft>
                <a:spcPts val="0"/>
              </a:spcAft>
              <a:buClr>
                <a:schemeClr val="dk1"/>
              </a:buClr>
              <a:buSzPts val="1500"/>
              <a:buFont typeface="Arial"/>
              <a:buChar char="•"/>
            </a:pPr>
            <a:r>
              <a:rPr lang="fi-FI" sz="1100">
                <a:solidFill>
                  <a:srgbClr val="1F1F1F"/>
                </a:solidFill>
                <a:latin typeface="Arial"/>
                <a:ea typeface="Arial"/>
                <a:cs typeface="Arial"/>
                <a:sym typeface="Arial"/>
              </a:rPr>
              <a:t>Gender </a:t>
            </a:r>
            <a:endParaRPr sz="2400"/>
          </a:p>
          <a:p>
            <a:pPr marL="457200" lvl="0" indent="-323850" algn="l" rtl="0">
              <a:lnSpc>
                <a:spcPct val="100000"/>
              </a:lnSpc>
              <a:spcBef>
                <a:spcPts val="0"/>
              </a:spcBef>
              <a:spcAft>
                <a:spcPts val="0"/>
              </a:spcAft>
              <a:buClr>
                <a:schemeClr val="dk1"/>
              </a:buClr>
              <a:buSzPts val="1500"/>
              <a:buFont typeface="Arial"/>
              <a:buChar char="•"/>
            </a:pPr>
            <a:r>
              <a:rPr lang="fi-FI" sz="1100">
                <a:solidFill>
                  <a:srgbClr val="1F1F1F"/>
                </a:solidFill>
                <a:latin typeface="Arial"/>
                <a:ea typeface="Arial"/>
                <a:cs typeface="Arial"/>
                <a:sym typeface="Arial"/>
              </a:rPr>
              <a:t>Age</a:t>
            </a:r>
            <a:endParaRPr sz="2400"/>
          </a:p>
          <a:p>
            <a:pPr marL="457200" lvl="0" indent="-323850" algn="l" rtl="0">
              <a:lnSpc>
                <a:spcPct val="100000"/>
              </a:lnSpc>
              <a:spcBef>
                <a:spcPts val="0"/>
              </a:spcBef>
              <a:spcAft>
                <a:spcPts val="0"/>
              </a:spcAft>
              <a:buClr>
                <a:schemeClr val="dk1"/>
              </a:buClr>
              <a:buSzPts val="1500"/>
              <a:buFont typeface="Arial"/>
              <a:buChar char="•"/>
            </a:pPr>
            <a:r>
              <a:rPr lang="fi-FI" sz="1100">
                <a:solidFill>
                  <a:srgbClr val="1F1F1F"/>
                </a:solidFill>
                <a:latin typeface="Arial"/>
                <a:ea typeface="Arial"/>
                <a:cs typeface="Arial"/>
                <a:sym typeface="Arial"/>
              </a:rPr>
              <a:t>Location </a:t>
            </a:r>
            <a:endParaRPr sz="2400"/>
          </a:p>
          <a:p>
            <a:pPr marL="285750" lvl="0" indent="-190500" algn="l" rtl="0">
              <a:lnSpc>
                <a:spcPct val="100000"/>
              </a:lnSpc>
              <a:spcBef>
                <a:spcPts val="0"/>
              </a:spcBef>
              <a:spcAft>
                <a:spcPts val="0"/>
              </a:spcAft>
              <a:buClr>
                <a:srgbClr val="161249"/>
              </a:buClr>
              <a:buSzPts val="1500"/>
              <a:buFont typeface="Arial"/>
              <a:buNone/>
            </a:pPr>
            <a:endParaRPr sz="110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a:solidFill>
                  <a:srgbClr val="1F1F1F"/>
                </a:solidFill>
                <a:latin typeface="Arial"/>
                <a:ea typeface="Arial"/>
                <a:cs typeface="Arial"/>
                <a:sym typeface="Arial"/>
              </a:rPr>
              <a:t>The current search</a:t>
            </a:r>
            <a:endParaRPr sz="2400" b="1"/>
          </a:p>
          <a:p>
            <a:pPr marL="457200" lvl="0" indent="-323850" algn="l" rtl="0">
              <a:lnSpc>
                <a:spcPct val="100000"/>
              </a:lnSpc>
              <a:spcBef>
                <a:spcPts val="0"/>
              </a:spcBef>
              <a:spcAft>
                <a:spcPts val="0"/>
              </a:spcAft>
              <a:buClr>
                <a:srgbClr val="1F1F1F"/>
              </a:buClr>
              <a:buSzPts val="1500"/>
              <a:buFont typeface="Arial"/>
              <a:buChar char="•"/>
            </a:pPr>
            <a:r>
              <a:rPr lang="fi-FI" sz="1100">
                <a:solidFill>
                  <a:srgbClr val="1F1F1F"/>
                </a:solidFill>
                <a:latin typeface="Arial"/>
                <a:ea typeface="Arial"/>
                <a:cs typeface="Arial"/>
                <a:sym typeface="Arial"/>
              </a:rPr>
              <a:t>Key words</a:t>
            </a:r>
            <a:endParaRPr sz="2400"/>
          </a:p>
          <a:p>
            <a:pPr marL="457200" lvl="0" indent="-228600" algn="l" rtl="0">
              <a:lnSpc>
                <a:spcPct val="100000"/>
              </a:lnSpc>
              <a:spcBef>
                <a:spcPts val="0"/>
              </a:spcBef>
              <a:spcAft>
                <a:spcPts val="0"/>
              </a:spcAft>
              <a:buClr>
                <a:srgbClr val="161249"/>
              </a:buClr>
              <a:buSzPts val="1500"/>
              <a:buFont typeface="Arial"/>
              <a:buNone/>
            </a:pPr>
            <a:endParaRPr sz="1100" b="0" i="0">
              <a:solidFill>
                <a:srgbClr val="1F1F1F"/>
              </a:solidFill>
              <a:latin typeface="Arial"/>
              <a:ea typeface="Arial"/>
              <a:cs typeface="Arial"/>
              <a:sym typeface="Arial"/>
            </a:endParaRPr>
          </a:p>
          <a:p>
            <a:pPr marL="133350" lvl="0" indent="0" algn="l" rtl="0">
              <a:lnSpc>
                <a:spcPct val="100000"/>
              </a:lnSpc>
              <a:spcBef>
                <a:spcPts val="0"/>
              </a:spcBef>
              <a:spcAft>
                <a:spcPts val="0"/>
              </a:spcAft>
              <a:buClr>
                <a:srgbClr val="1F1F1F"/>
              </a:buClr>
              <a:buSzPts val="1500"/>
              <a:buNone/>
            </a:pPr>
            <a:r>
              <a:rPr lang="fi-FI" sz="1100" b="1" i="0">
                <a:solidFill>
                  <a:srgbClr val="1F1F1F"/>
                </a:solidFill>
                <a:latin typeface="Arial"/>
                <a:ea typeface="Arial"/>
                <a:cs typeface="Arial"/>
                <a:sym typeface="Arial"/>
              </a:rPr>
              <a:t>Your previous activity on Google sites and apps </a:t>
            </a:r>
            <a:endParaRPr sz="1100" b="1">
              <a:solidFill>
                <a:srgbClr val="1F1F1F"/>
              </a:solidFill>
              <a:latin typeface="Arial"/>
              <a:ea typeface="Arial"/>
              <a:cs typeface="Arial"/>
              <a:sym typeface="Arial"/>
            </a:endParaRPr>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Searches</a:t>
            </a:r>
            <a:endParaRPr sz="2400"/>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Your activities while inscribed in Google</a:t>
            </a:r>
            <a:endParaRPr sz="2400"/>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Your reactions to ads</a:t>
            </a:r>
            <a:endParaRPr sz="2400"/>
          </a:p>
          <a:p>
            <a:pPr marL="171450" lvl="0" indent="-171450" algn="l" rtl="0">
              <a:lnSpc>
                <a:spcPct val="100000"/>
              </a:lnSpc>
              <a:spcBef>
                <a:spcPts val="0"/>
              </a:spcBef>
              <a:spcAft>
                <a:spcPts val="0"/>
              </a:spcAft>
              <a:buClr>
                <a:srgbClr val="1F1F1F"/>
              </a:buClr>
              <a:buSzPts val="1500"/>
              <a:buChar char="•"/>
            </a:pPr>
            <a:r>
              <a:rPr lang="fi-FI" sz="1100">
                <a:solidFill>
                  <a:srgbClr val="1F1F1F"/>
                </a:solidFill>
                <a:latin typeface="Arial"/>
                <a:ea typeface="Arial"/>
                <a:cs typeface="Arial"/>
                <a:sym typeface="Arial"/>
              </a:rPr>
              <a:t>Your activity on other devices </a:t>
            </a:r>
            <a:endParaRPr sz="2400"/>
          </a:p>
          <a:p>
            <a:pPr marL="133350" lvl="0" indent="0" algn="l" rtl="0">
              <a:lnSpc>
                <a:spcPct val="100000"/>
              </a:lnSpc>
              <a:spcBef>
                <a:spcPts val="0"/>
              </a:spcBef>
              <a:spcAft>
                <a:spcPts val="0"/>
              </a:spcAft>
              <a:buClr>
                <a:srgbClr val="161249"/>
              </a:buClr>
              <a:buSzPts val="1500"/>
              <a:buNone/>
            </a:pPr>
            <a:endParaRPr/>
          </a:p>
          <a:p>
            <a:pPr marL="133350" lvl="0" indent="0" algn="l" rtl="0">
              <a:lnSpc>
                <a:spcPct val="100000"/>
              </a:lnSpc>
              <a:spcBef>
                <a:spcPts val="0"/>
              </a:spcBef>
              <a:spcAft>
                <a:spcPts val="0"/>
              </a:spcAft>
              <a:buClr>
                <a:srgbClr val="161249"/>
              </a:buClr>
              <a:buSzPts val="1500"/>
              <a:buNone/>
            </a:pPr>
            <a:endParaRPr sz="1100">
              <a:solidFill>
                <a:srgbClr val="1F1F1F"/>
              </a:solidFill>
              <a:latin typeface="Arial"/>
              <a:ea typeface="Arial"/>
              <a:cs typeface="Arial"/>
              <a:sym typeface="Arial"/>
            </a:endParaRPr>
          </a:p>
        </p:txBody>
      </p:sp>
      <p:sp>
        <p:nvSpPr>
          <p:cNvPr id="313" name="Google Shape;313;p13"/>
          <p:cNvSpPr txBox="1">
            <a:spLocks noGrp="1"/>
          </p:cNvSpPr>
          <p:nvPr>
            <p:ph type="body" idx="4294967295"/>
          </p:nvPr>
        </p:nvSpPr>
        <p:spPr>
          <a:xfrm>
            <a:off x="4622051" y="1543927"/>
            <a:ext cx="4154487" cy="2938462"/>
          </a:xfrm>
          <a:prstGeom prst="rect">
            <a:avLst/>
          </a:prstGeom>
          <a:solidFill>
            <a:srgbClr val="96B0DE"/>
          </a:solidFill>
          <a:ln>
            <a:noFill/>
          </a:ln>
        </p:spPr>
        <p:txBody>
          <a:bodyPr spcFirstLastPara="1" wrap="square" lIns="0" tIns="72000" rIns="0" bIns="0" anchor="t" anchorCtr="0">
            <a:noAutofit/>
          </a:bodyPr>
          <a:lstStyle/>
          <a:p>
            <a:pPr marL="133350" lvl="0" indent="0" algn="l" rtl="0">
              <a:lnSpc>
                <a:spcPct val="100000"/>
              </a:lnSpc>
              <a:spcBef>
                <a:spcPts val="0"/>
              </a:spcBef>
              <a:spcAft>
                <a:spcPts val="0"/>
              </a:spcAft>
              <a:buClr>
                <a:srgbClr val="161249"/>
              </a:buClr>
              <a:buSzPts val="1500"/>
              <a:buNone/>
            </a:pPr>
            <a:r>
              <a:rPr lang="fi-FI" sz="1200" b="1"/>
              <a:t>Contents created by user</a:t>
            </a:r>
            <a:endParaRPr sz="2800" b="1"/>
          </a:p>
          <a:p>
            <a:pPr marL="457200" lvl="0" indent="-323850" algn="l" rtl="0">
              <a:lnSpc>
                <a:spcPct val="100000"/>
              </a:lnSpc>
              <a:spcBef>
                <a:spcPts val="0"/>
              </a:spcBef>
              <a:spcAft>
                <a:spcPts val="0"/>
              </a:spcAft>
              <a:buClr>
                <a:srgbClr val="161249"/>
              </a:buClr>
              <a:buSzPts val="1500"/>
              <a:buFont typeface="Arial"/>
              <a:buChar char="•"/>
            </a:pPr>
            <a:r>
              <a:rPr lang="fi-FI" sz="1100"/>
              <a:t>Contents &amp; pics published</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Contents followed (from others)</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Purchases made</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Keywords used</a:t>
            </a:r>
            <a:endParaRPr sz="1100"/>
          </a:p>
          <a:p>
            <a:pPr marL="457200" lvl="0" indent="-323850" algn="l" rtl="0">
              <a:lnSpc>
                <a:spcPct val="100000"/>
              </a:lnSpc>
              <a:spcBef>
                <a:spcPts val="0"/>
              </a:spcBef>
              <a:spcAft>
                <a:spcPts val="0"/>
              </a:spcAft>
              <a:buClr>
                <a:srgbClr val="161249"/>
              </a:buClr>
              <a:buSzPts val="1500"/>
              <a:buFont typeface="Arial"/>
              <a:buChar char="•"/>
            </a:pPr>
            <a:r>
              <a:rPr lang="fi-FI" sz="1100"/>
              <a:t>Time spent in Meta platforms</a:t>
            </a:r>
            <a:endParaRPr sz="1100"/>
          </a:p>
          <a:p>
            <a:pPr marL="133350" lvl="0" indent="0" algn="l" rtl="0">
              <a:lnSpc>
                <a:spcPct val="100000"/>
              </a:lnSpc>
              <a:spcBef>
                <a:spcPts val="0"/>
              </a:spcBef>
              <a:spcAft>
                <a:spcPts val="0"/>
              </a:spcAft>
              <a:buClr>
                <a:srgbClr val="161249"/>
              </a:buClr>
              <a:buSzPts val="1500"/>
              <a:buNone/>
            </a:pPr>
            <a:r>
              <a:rPr lang="fi-FI" sz="1100" b="1"/>
              <a:t>Contacts and communication in Meta platforms</a:t>
            </a:r>
            <a:endParaRPr sz="1100" b="1"/>
          </a:p>
          <a:p>
            <a:pPr marL="457200" lvl="0" indent="-323850" algn="l" rtl="0">
              <a:lnSpc>
                <a:spcPct val="100000"/>
              </a:lnSpc>
              <a:spcBef>
                <a:spcPts val="0"/>
              </a:spcBef>
              <a:spcAft>
                <a:spcPts val="0"/>
              </a:spcAft>
              <a:buClr>
                <a:srgbClr val="161249"/>
              </a:buClr>
              <a:buSzPts val="1500"/>
              <a:buFont typeface="Arial"/>
              <a:buChar char="•"/>
            </a:pPr>
            <a:r>
              <a:rPr lang="fi-FI" sz="1100"/>
              <a:t>With whom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Type of communication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Frequency of communication </a:t>
            </a:r>
            <a:endParaRPr sz="2400"/>
          </a:p>
          <a:p>
            <a:pPr marL="133350" lvl="0" indent="0" algn="l" rtl="0">
              <a:lnSpc>
                <a:spcPct val="100000"/>
              </a:lnSpc>
              <a:spcBef>
                <a:spcPts val="0"/>
              </a:spcBef>
              <a:spcAft>
                <a:spcPts val="0"/>
              </a:spcAft>
              <a:buClr>
                <a:srgbClr val="161249"/>
              </a:buClr>
              <a:buSzPts val="1500"/>
              <a:buNone/>
            </a:pPr>
            <a:r>
              <a:rPr lang="fi-FI" sz="1100" b="1"/>
              <a:t>Devices used</a:t>
            </a:r>
            <a:endParaRPr sz="1100" b="1"/>
          </a:p>
          <a:p>
            <a:pPr marL="457200" lvl="0" indent="-323850" algn="l" rtl="0">
              <a:lnSpc>
                <a:spcPct val="100000"/>
              </a:lnSpc>
              <a:spcBef>
                <a:spcPts val="0"/>
              </a:spcBef>
              <a:spcAft>
                <a:spcPts val="0"/>
              </a:spcAft>
              <a:buClr>
                <a:srgbClr val="161249"/>
              </a:buClr>
              <a:buSzPts val="1500"/>
              <a:buFont typeface="Arial"/>
              <a:buChar char="•"/>
            </a:pPr>
            <a:r>
              <a:rPr lang="fi-FI" sz="1100"/>
              <a:t>mobile; laptop</a:t>
            </a:r>
            <a:endParaRPr sz="1100"/>
          </a:p>
          <a:p>
            <a:pPr marL="133350" lvl="0" indent="0" algn="l" rtl="0">
              <a:lnSpc>
                <a:spcPct val="100000"/>
              </a:lnSpc>
              <a:spcBef>
                <a:spcPts val="0"/>
              </a:spcBef>
              <a:spcAft>
                <a:spcPts val="0"/>
              </a:spcAft>
              <a:buClr>
                <a:srgbClr val="161249"/>
              </a:buClr>
              <a:buSzPts val="1500"/>
              <a:buNone/>
            </a:pPr>
            <a:r>
              <a:rPr lang="fi-FI" sz="1100" b="1"/>
              <a:t>Information gathered from third partners </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Types of sites followed (interests)</a:t>
            </a:r>
            <a:endParaRPr sz="2400"/>
          </a:p>
          <a:p>
            <a:pPr marL="457200" lvl="0" indent="-323850" algn="l" rtl="0">
              <a:lnSpc>
                <a:spcPct val="100000"/>
              </a:lnSpc>
              <a:spcBef>
                <a:spcPts val="0"/>
              </a:spcBef>
              <a:spcAft>
                <a:spcPts val="0"/>
              </a:spcAft>
              <a:buClr>
                <a:srgbClr val="161249"/>
              </a:buClr>
              <a:buSzPts val="1500"/>
              <a:buFont typeface="Arial"/>
              <a:buChar char="•"/>
            </a:pPr>
            <a:r>
              <a:rPr lang="fi-FI" sz="1100"/>
              <a:t>Purchases made </a:t>
            </a:r>
            <a:endParaRPr sz="2400"/>
          </a:p>
          <a:p>
            <a:pPr marL="457200" lvl="0" indent="-228600" algn="l" rtl="0">
              <a:lnSpc>
                <a:spcPct val="100000"/>
              </a:lnSpc>
              <a:spcBef>
                <a:spcPts val="0"/>
              </a:spcBef>
              <a:spcAft>
                <a:spcPts val="0"/>
              </a:spcAft>
              <a:buClr>
                <a:srgbClr val="161249"/>
              </a:buClr>
              <a:buSzPts val="1500"/>
              <a:buFont typeface="Arial"/>
              <a:buNone/>
            </a:pPr>
            <a:endParaRPr sz="1050"/>
          </a:p>
        </p:txBody>
      </p:sp>
      <p:sp>
        <p:nvSpPr>
          <p:cNvPr id="314" name="Google Shape;314;p13"/>
          <p:cNvSpPr txBox="1"/>
          <p:nvPr/>
        </p:nvSpPr>
        <p:spPr>
          <a:xfrm>
            <a:off x="364963" y="960803"/>
            <a:ext cx="3925800" cy="584735"/>
          </a:xfrm>
          <a:prstGeom prst="rect">
            <a:avLst/>
          </a:prstGeom>
          <a:solidFill>
            <a:srgbClr val="EA8007"/>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a:solidFill>
                  <a:schemeClr val="lt1"/>
                </a:solidFill>
                <a:latin typeface="Arial"/>
                <a:ea typeface="Arial"/>
                <a:cs typeface="Arial"/>
                <a:sym typeface="Arial"/>
              </a:rPr>
              <a:t>User data collected by Google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a:solidFill>
                  <a:schemeClr val="lt1"/>
                </a:solidFill>
                <a:latin typeface="Arial"/>
                <a:ea typeface="Arial"/>
                <a:cs typeface="Arial"/>
                <a:sym typeface="Arial"/>
              </a:rPr>
              <a:t>(Ads, Display ads)</a:t>
            </a:r>
            <a:endParaRPr sz="1600" b="1" i="0" u="none" strike="noStrike" cap="none">
              <a:solidFill>
                <a:schemeClr val="lt1"/>
              </a:solidFill>
              <a:latin typeface="Arial"/>
              <a:ea typeface="Arial"/>
              <a:cs typeface="Arial"/>
              <a:sym typeface="Arial"/>
            </a:endParaRPr>
          </a:p>
        </p:txBody>
      </p:sp>
      <p:sp>
        <p:nvSpPr>
          <p:cNvPr id="315" name="Google Shape;315;p13"/>
          <p:cNvSpPr txBox="1"/>
          <p:nvPr/>
        </p:nvSpPr>
        <p:spPr>
          <a:xfrm>
            <a:off x="4618414" y="960803"/>
            <a:ext cx="4153500" cy="584735"/>
          </a:xfrm>
          <a:prstGeom prst="rect">
            <a:avLst/>
          </a:prstGeom>
          <a:solidFill>
            <a:schemeClr val="accen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a:solidFill>
                  <a:schemeClr val="lt1"/>
                </a:solidFill>
                <a:latin typeface="Arial"/>
                <a:ea typeface="Arial"/>
                <a:cs typeface="Arial"/>
                <a:sym typeface="Arial"/>
              </a:rPr>
              <a:t>User data collected by Meta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600"/>
              <a:buFont typeface="Arial"/>
              <a:buNone/>
            </a:pPr>
            <a:r>
              <a:rPr lang="fi-FI" sz="1600" b="1" i="0" u="none" strike="noStrike" cap="none">
                <a:solidFill>
                  <a:schemeClr val="lt1"/>
                </a:solidFill>
                <a:latin typeface="Arial"/>
                <a:ea typeface="Arial"/>
                <a:cs typeface="Arial"/>
                <a:sym typeface="Arial"/>
              </a:rPr>
              <a:t>(Facebook, Instagram)</a:t>
            </a:r>
            <a:endParaRPr sz="1600" b="1" i="0" u="none" strike="noStrike" cap="none">
              <a:solidFill>
                <a:schemeClr val="lt1"/>
              </a:solidFill>
              <a:latin typeface="Arial"/>
              <a:ea typeface="Arial"/>
              <a:cs typeface="Arial"/>
              <a:sym typeface="Arial"/>
            </a:endParaRPr>
          </a:p>
        </p:txBody>
      </p:sp>
      <p:sp>
        <p:nvSpPr>
          <p:cNvPr id="316" name="Google Shape;316;p13"/>
          <p:cNvSpPr txBox="1"/>
          <p:nvPr/>
        </p:nvSpPr>
        <p:spPr>
          <a:xfrm>
            <a:off x="328790" y="4234005"/>
            <a:ext cx="3925799"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FI" sz="1200" b="0" i="0" u="none" strike="noStrike" cap="none">
                <a:solidFill>
                  <a:srgbClr val="000000"/>
                </a:solidFill>
                <a:latin typeface="Arial"/>
                <a:ea typeface="Arial"/>
                <a:cs typeface="Arial"/>
                <a:sym typeface="Arial"/>
              </a:rPr>
              <a:t>Source: </a:t>
            </a:r>
            <a:r>
              <a:rPr lang="fi-FI" sz="1200" b="0" i="0" u="sng" strike="noStrike" cap="none">
                <a:solidFill>
                  <a:schemeClr val="hlink"/>
                </a:solidFill>
                <a:latin typeface="Arial"/>
                <a:ea typeface="Arial"/>
                <a:cs typeface="Arial"/>
                <a:sym typeface="Arial"/>
                <a:hlinkClick r:id="rId3"/>
              </a:rPr>
              <a:t>Google support and My Ad center</a:t>
            </a:r>
            <a:endParaRPr sz="1200" b="0" i="0" u="sng" strike="noStrike" cap="none">
              <a:solidFill>
                <a:schemeClr val="hlink"/>
              </a:solidFill>
              <a:latin typeface="Arial"/>
              <a:ea typeface="Arial"/>
              <a:cs typeface="Arial"/>
              <a:sym typeface="Arial"/>
            </a:endParaRPr>
          </a:p>
        </p:txBody>
      </p:sp>
      <p:sp>
        <p:nvSpPr>
          <p:cNvPr id="317" name="Google Shape;317;p13"/>
          <p:cNvSpPr txBox="1"/>
          <p:nvPr/>
        </p:nvSpPr>
        <p:spPr>
          <a:xfrm>
            <a:off x="3467538" y="4760991"/>
            <a:ext cx="4653000" cy="276900"/>
          </a:xfrm>
          <a:prstGeom prst="rect">
            <a:avLst/>
          </a:prstGeom>
          <a:noFill/>
          <a:ln>
            <a:noFill/>
          </a:ln>
        </p:spPr>
        <p:txBody>
          <a:bodyPr spcFirstLastPara="1" wrap="square" lIns="91425" tIns="45700" rIns="91425" bIns="45700" anchor="t" anchorCtr="0">
            <a:spAutoFit/>
          </a:bodyPr>
          <a:lstStyle/>
          <a:p>
            <a:pPr marL="133350" marR="0" lvl="0" indent="0" algn="l" rtl="0">
              <a:lnSpc>
                <a:spcPct val="100000"/>
              </a:lnSpc>
              <a:spcBef>
                <a:spcPts val="0"/>
              </a:spcBef>
              <a:spcAft>
                <a:spcPts val="0"/>
              </a:spcAft>
              <a:buClr>
                <a:schemeClr val="dk1"/>
              </a:buClr>
              <a:buSzPts val="1500"/>
              <a:buFont typeface="Arial"/>
              <a:buNone/>
            </a:pPr>
            <a:r>
              <a:rPr lang="fi-FI" sz="1200" b="0" i="0" u="none" strike="noStrike" cap="none">
                <a:solidFill>
                  <a:schemeClr val="dk1"/>
                </a:solidFill>
                <a:latin typeface="Arial"/>
                <a:ea typeface="Arial"/>
                <a:cs typeface="Arial"/>
                <a:sym typeface="Arial"/>
              </a:rPr>
              <a:t>Source: </a:t>
            </a:r>
            <a:r>
              <a:rPr lang="fi-FI" sz="1200" b="0" i="0" u="sng" strike="noStrike" cap="none">
                <a:solidFill>
                  <a:schemeClr val="hlink"/>
                </a:solidFill>
                <a:latin typeface="Arial"/>
                <a:ea typeface="Arial"/>
                <a:cs typeface="Arial"/>
                <a:sym typeface="Arial"/>
                <a:hlinkClick r:id="rId4"/>
              </a:rPr>
              <a:t>Facebook privacy policy</a:t>
            </a:r>
            <a:endParaRPr sz="1200" b="0" i="0" u="none" strike="noStrike" cap="non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4"/>
          <p:cNvSpPr txBox="1">
            <a:spLocks noGrp="1"/>
          </p:cNvSpPr>
          <p:nvPr>
            <p:ph type="title" idx="4294967295"/>
          </p:nvPr>
        </p:nvSpPr>
        <p:spPr>
          <a:xfrm>
            <a:off x="1132049" y="2000250"/>
            <a:ext cx="6879900"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4444"/>
              <a:buFont typeface="Arial"/>
              <a:buNone/>
            </a:pPr>
            <a:r>
              <a:rPr lang="fi-FI" sz="4000"/>
              <a:t>Digital advertising formats </a:t>
            </a:r>
            <a:endParaRPr sz="4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g20e72ffa6ac_0_19"/>
          <p:cNvSpPr txBox="1">
            <a:spLocks noGrp="1"/>
          </p:cNvSpPr>
          <p:nvPr>
            <p:ph type="title"/>
          </p:nvPr>
        </p:nvSpPr>
        <p:spPr>
          <a:xfrm>
            <a:off x="628650" y="1976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rgbClr val="161249"/>
              </a:buClr>
              <a:buSzPts val="3300"/>
              <a:buFont typeface="Arial"/>
              <a:buNone/>
            </a:pPr>
            <a:r>
              <a:rPr lang="fi-FI"/>
              <a:t>Digital media</a:t>
            </a:r>
            <a:endParaRPr/>
          </a:p>
        </p:txBody>
      </p:sp>
      <p:sp>
        <p:nvSpPr>
          <p:cNvPr id="328" name="Google Shape;328;g20e72ffa6ac_0_19"/>
          <p:cNvSpPr txBox="1">
            <a:spLocks noGrp="1"/>
          </p:cNvSpPr>
          <p:nvPr>
            <p:ph type="body" idx="1"/>
          </p:nvPr>
        </p:nvSpPr>
        <p:spPr>
          <a:xfrm>
            <a:off x="628650" y="857249"/>
            <a:ext cx="7886700" cy="3686175"/>
          </a:xfrm>
          <a:prstGeom prst="rect">
            <a:avLst/>
          </a:prstGeom>
          <a:noFill/>
          <a:ln>
            <a:noFill/>
          </a:ln>
        </p:spPr>
        <p:txBody>
          <a:bodyPr spcFirstLastPara="1" wrap="square" lIns="91425" tIns="91425" rIns="91425" bIns="91425" anchor="t" anchorCtr="0">
            <a:normAutofit/>
          </a:bodyPr>
          <a:lstStyle/>
          <a:p>
            <a:pPr marL="457200" lvl="0" indent="-323850" algn="l" rtl="0">
              <a:lnSpc>
                <a:spcPct val="100000"/>
              </a:lnSpc>
              <a:spcBef>
                <a:spcPts val="0"/>
              </a:spcBef>
              <a:spcAft>
                <a:spcPts val="0"/>
              </a:spcAft>
              <a:buClr>
                <a:srgbClr val="14A98E"/>
              </a:buClr>
              <a:buSzPts val="1500"/>
              <a:buFont typeface="Arial"/>
              <a:buChar char="●"/>
            </a:pPr>
            <a:r>
              <a:rPr lang="fi-FI" sz="1500"/>
              <a:t>Basically equal to traditional newspaper ads but published on digital platforms</a:t>
            </a:r>
            <a:endParaRPr sz="1500"/>
          </a:p>
          <a:p>
            <a:pPr marL="742950" lvl="0" indent="-190500" algn="l" rtl="0">
              <a:lnSpc>
                <a:spcPct val="100000"/>
              </a:lnSpc>
              <a:spcBef>
                <a:spcPts val="0"/>
              </a:spcBef>
              <a:spcAft>
                <a:spcPts val="0"/>
              </a:spcAft>
              <a:buClr>
                <a:srgbClr val="14A98E"/>
              </a:buClr>
              <a:buSzPts val="1500"/>
              <a:buFont typeface="Arial"/>
              <a:buNone/>
            </a:pPr>
            <a:endParaRPr sz="1500"/>
          </a:p>
          <a:p>
            <a:pPr marL="457200" lvl="0" indent="-323850" algn="l" rtl="0">
              <a:lnSpc>
                <a:spcPct val="100000"/>
              </a:lnSpc>
              <a:spcBef>
                <a:spcPts val="0"/>
              </a:spcBef>
              <a:spcAft>
                <a:spcPts val="0"/>
              </a:spcAft>
              <a:buClr>
                <a:srgbClr val="14A98E"/>
              </a:buClr>
              <a:buSzPts val="1500"/>
              <a:buFont typeface="Arial"/>
              <a:buChar char="●"/>
            </a:pPr>
            <a:r>
              <a:rPr lang="fi-FI" sz="1500"/>
              <a:t>These cover a wide range of digital platforms with big visitor numbers: digital newspapers, magazines, other densely visited platforms, search engines, social media platforms, video publishing platforms, blogs, etc.</a:t>
            </a:r>
            <a:endParaRPr sz="1500"/>
          </a:p>
          <a:p>
            <a:pPr marL="742950" lvl="0" indent="-190500" algn="l" rtl="0">
              <a:lnSpc>
                <a:spcPct val="100000"/>
              </a:lnSpc>
              <a:spcBef>
                <a:spcPts val="0"/>
              </a:spcBef>
              <a:spcAft>
                <a:spcPts val="0"/>
              </a:spcAft>
              <a:buClr>
                <a:srgbClr val="14A98E"/>
              </a:buClr>
              <a:buSzPts val="1500"/>
              <a:buFont typeface="Arial"/>
              <a:buNone/>
            </a:pPr>
            <a:endParaRPr sz="1500"/>
          </a:p>
          <a:p>
            <a:pPr marL="457200" lvl="0" indent="-323850" algn="l" rtl="0">
              <a:lnSpc>
                <a:spcPct val="100000"/>
              </a:lnSpc>
              <a:spcBef>
                <a:spcPts val="0"/>
              </a:spcBef>
              <a:spcAft>
                <a:spcPts val="0"/>
              </a:spcAft>
              <a:buClr>
                <a:srgbClr val="14A98E"/>
              </a:buClr>
              <a:buSzPts val="1500"/>
              <a:buFont typeface="Arial"/>
              <a:buChar char="●"/>
            </a:pPr>
            <a:r>
              <a:rPr lang="fi-FI" sz="1500"/>
              <a:t>The media and advertising business is run by a big number of </a:t>
            </a:r>
            <a:r>
              <a:rPr lang="fi-FI" sz="1500" u="sng">
                <a:solidFill>
                  <a:schemeClr val="accent5"/>
                </a:solidFill>
                <a:hlinkClick r:id="rId3">
                  <a:extLst>
                    <a:ext uri="{A12FA001-AC4F-418D-AE19-62706E023703}">
                      <ahyp:hlinkClr xmlns:ahyp="http://schemas.microsoft.com/office/drawing/2018/hyperlinkcolor" val="tx"/>
                    </a:ext>
                  </a:extLst>
                </a:hlinkClick>
              </a:rPr>
              <a:t>media houses </a:t>
            </a:r>
            <a:r>
              <a:rPr lang="fi-FI" sz="1500"/>
              <a:t>and a few transnational giants such as </a:t>
            </a:r>
            <a:r>
              <a:rPr lang="fi-FI" sz="1500" u="sng">
                <a:solidFill>
                  <a:schemeClr val="accent5"/>
                </a:solidFill>
                <a:hlinkClick r:id="rId4">
                  <a:extLst>
                    <a:ext uri="{A12FA001-AC4F-418D-AE19-62706E023703}">
                      <ahyp:hlinkClr xmlns:ahyp="http://schemas.microsoft.com/office/drawing/2018/hyperlinkcolor" val="tx"/>
                    </a:ext>
                  </a:extLst>
                </a:hlinkClick>
              </a:rPr>
              <a:t>Alphabet </a:t>
            </a:r>
            <a:r>
              <a:rPr lang="fi-FI" sz="1500"/>
              <a:t>(Google, Youtube, etc.) and </a:t>
            </a:r>
            <a:r>
              <a:rPr lang="fi-FI" sz="1500" u="sng">
                <a:solidFill>
                  <a:schemeClr val="accent5"/>
                </a:solidFill>
                <a:hlinkClick r:id="rId5">
                  <a:extLst>
                    <a:ext uri="{A12FA001-AC4F-418D-AE19-62706E023703}">
                      <ahyp:hlinkClr xmlns:ahyp="http://schemas.microsoft.com/office/drawing/2018/hyperlinkcolor" val="tx"/>
                    </a:ext>
                  </a:extLst>
                </a:hlinkClick>
              </a:rPr>
              <a:t>Meta</a:t>
            </a:r>
            <a:r>
              <a:rPr lang="fi-FI" sz="1500"/>
              <a:t> (Facebook, Instagram, etc.)</a:t>
            </a:r>
            <a:endParaRPr sz="1500"/>
          </a:p>
          <a:p>
            <a:pPr marL="457200" lvl="0" indent="-228600" algn="l" rtl="0">
              <a:lnSpc>
                <a:spcPct val="100000"/>
              </a:lnSpc>
              <a:spcBef>
                <a:spcPts val="0"/>
              </a:spcBef>
              <a:spcAft>
                <a:spcPts val="0"/>
              </a:spcAft>
              <a:buClr>
                <a:srgbClr val="14A98E"/>
              </a:buClr>
              <a:buSzPts val="1500"/>
              <a:buFont typeface="Arial"/>
              <a:buNone/>
            </a:pPr>
            <a:endParaRPr sz="1500"/>
          </a:p>
          <a:p>
            <a:pPr marL="457200" lvl="0" indent="-323850" algn="l" rtl="0">
              <a:lnSpc>
                <a:spcPct val="100000"/>
              </a:lnSpc>
              <a:spcBef>
                <a:spcPts val="0"/>
              </a:spcBef>
              <a:spcAft>
                <a:spcPts val="0"/>
              </a:spcAft>
              <a:buClr>
                <a:srgbClr val="14A98E"/>
              </a:buClr>
              <a:buSzPts val="1500"/>
              <a:buFont typeface="Arial"/>
              <a:buChar char="●"/>
            </a:pPr>
            <a:r>
              <a:rPr lang="fi-FI" sz="1500"/>
              <a:t>Their business is to publish contents (news, entertainment, living, placement, special interests and hobbies, etc.), attractive to larger and smaller, general and specific audiences, and by means of this,</a:t>
            </a:r>
            <a:endParaRPr sz="1500"/>
          </a:p>
          <a:p>
            <a:pPr marL="457200" lvl="0" indent="-228600" algn="l" rtl="0">
              <a:lnSpc>
                <a:spcPct val="100000"/>
              </a:lnSpc>
              <a:spcBef>
                <a:spcPts val="0"/>
              </a:spcBef>
              <a:spcAft>
                <a:spcPts val="0"/>
              </a:spcAft>
              <a:buClr>
                <a:srgbClr val="14A98E"/>
              </a:buClr>
              <a:buSzPts val="1500"/>
              <a:buFont typeface="Arial"/>
              <a:buNone/>
            </a:pPr>
            <a:endParaRPr sz="1500"/>
          </a:p>
          <a:p>
            <a:pPr marL="457200" lvl="0" indent="-304800" algn="l" rtl="0">
              <a:lnSpc>
                <a:spcPct val="100000"/>
              </a:lnSpc>
              <a:spcBef>
                <a:spcPts val="0"/>
              </a:spcBef>
              <a:spcAft>
                <a:spcPts val="0"/>
              </a:spcAft>
              <a:buClr>
                <a:srgbClr val="14A98E"/>
              </a:buClr>
              <a:buSzPts val="1200"/>
              <a:buFont typeface="Arial"/>
              <a:buChar char="●"/>
            </a:pPr>
            <a:r>
              <a:rPr lang="fi-FI" sz="1500"/>
              <a:t>offer specific media for advertising purposes</a:t>
            </a:r>
            <a:endParaRPr sz="15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g20e72ffa6ac_0_24"/>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In-class activity</a:t>
            </a:r>
            <a:endParaRPr/>
          </a:p>
        </p:txBody>
      </p:sp>
      <p:sp>
        <p:nvSpPr>
          <p:cNvPr id="334" name="Google Shape;334;g20e72ffa6ac_0_24"/>
          <p:cNvSpPr txBox="1">
            <a:spLocks noGrp="1"/>
          </p:cNvSpPr>
          <p:nvPr>
            <p:ph type="body" idx="2"/>
          </p:nvPr>
        </p:nvSpPr>
        <p:spPr>
          <a:xfrm>
            <a:off x="840583" y="887767"/>
            <a:ext cx="6614054" cy="337943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1800"/>
              <a:buNone/>
            </a:pPr>
            <a:r>
              <a:rPr lang="fi-FI" sz="1800" b="1">
                <a:solidFill>
                  <a:srgbClr val="11AA81"/>
                </a:solidFill>
              </a:rPr>
              <a:t>Explore the range of your national media houses </a:t>
            </a:r>
            <a:endParaRPr/>
          </a:p>
          <a:p>
            <a:pPr marL="0" lvl="0" indent="0" algn="l" rtl="0">
              <a:lnSpc>
                <a:spcPct val="100000"/>
              </a:lnSpc>
              <a:spcBef>
                <a:spcPts val="0"/>
              </a:spcBef>
              <a:spcAft>
                <a:spcPts val="0"/>
              </a:spcAft>
              <a:buClr>
                <a:schemeClr val="lt1"/>
              </a:buClr>
              <a:buSzPts val="1600"/>
              <a:buNone/>
            </a:pPr>
            <a:endParaRPr sz="1600">
              <a:solidFill>
                <a:schemeClr val="lt1"/>
              </a:solidFill>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They can be detected in internet by searching for instance ‘media houses’ or ‘buying digital advertising’</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In most European countries there are 3-5 </a:t>
            </a:r>
            <a:r>
              <a:rPr lang="fi-FI" sz="1600"/>
              <a:t>prominent</a:t>
            </a:r>
            <a:r>
              <a:rPr lang="fi-FI" sz="1600">
                <a:solidFill>
                  <a:schemeClr val="lt1"/>
                </a:solidFill>
              </a:rPr>
              <a:t> media houses and a few smaller ones</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List </a:t>
            </a:r>
            <a:r>
              <a:rPr lang="fi-FI" sz="1600"/>
              <a:t>five most important</a:t>
            </a:r>
            <a:r>
              <a:rPr lang="fi-FI" sz="1600">
                <a:solidFill>
                  <a:schemeClr val="lt1"/>
                </a:solidFill>
              </a:rPr>
              <a:t> national media houses</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Explore their websites and list particular media (newspapers, magazines, special media, other platforms) owned by them</a:t>
            </a:r>
            <a:r>
              <a:rPr lang="fi-FI" sz="1600"/>
              <a:t>.  See also their ’media chart’.</a:t>
            </a:r>
            <a:endParaRPr/>
          </a:p>
          <a:p>
            <a:pPr marL="457200" lvl="0" indent="-342900" algn="l" rtl="0">
              <a:lnSpc>
                <a:spcPct val="100000"/>
              </a:lnSpc>
              <a:spcBef>
                <a:spcPts val="0"/>
              </a:spcBef>
              <a:spcAft>
                <a:spcPts val="0"/>
              </a:spcAft>
              <a:buClr>
                <a:srgbClr val="11AA81"/>
              </a:buClr>
              <a:buSzPts val="1800"/>
              <a:buAutoNum type="arabicPeriod"/>
            </a:pPr>
            <a:r>
              <a:rPr lang="fi-FI" sz="1600">
                <a:solidFill>
                  <a:schemeClr val="lt1"/>
                </a:solidFill>
              </a:rPr>
              <a:t>Choose 2-3 of the particular media. List which kinds of target groups you could reach via them.</a:t>
            </a:r>
            <a:endParaRPr/>
          </a:p>
          <a:p>
            <a:pPr marL="457200" lvl="0" indent="-228600" algn="l" rtl="0">
              <a:lnSpc>
                <a:spcPct val="100000"/>
              </a:lnSpc>
              <a:spcBef>
                <a:spcPts val="0"/>
              </a:spcBef>
              <a:spcAft>
                <a:spcPts val="0"/>
              </a:spcAft>
              <a:buClr>
                <a:srgbClr val="11AA81"/>
              </a:buClr>
              <a:buSzPts val="1800"/>
              <a:buNone/>
            </a:pPr>
            <a:endParaRPr sz="1600">
              <a:solidFill>
                <a:schemeClr val="lt1"/>
              </a:solidFill>
            </a:endParaRPr>
          </a:p>
          <a:p>
            <a:pPr marL="0" lvl="0" indent="0" algn="l" rtl="0">
              <a:lnSpc>
                <a:spcPct val="100000"/>
              </a:lnSpc>
              <a:spcBef>
                <a:spcPts val="0"/>
              </a:spcBef>
              <a:spcAft>
                <a:spcPts val="0"/>
              </a:spcAft>
              <a:buClr>
                <a:srgbClr val="11AA81"/>
              </a:buClr>
              <a:buSzPts val="1600"/>
              <a:buNone/>
            </a:pPr>
            <a:r>
              <a:rPr lang="fi-FI" sz="1600" b="1">
                <a:solidFill>
                  <a:srgbClr val="11AA81"/>
                </a:solidFill>
              </a:rPr>
              <a:t>Time needed: 30-45 minutes. </a:t>
            </a:r>
            <a:endParaRPr/>
          </a:p>
          <a:p>
            <a:pPr marL="0" lvl="0" indent="0" algn="l" rtl="0">
              <a:lnSpc>
                <a:spcPct val="108000"/>
              </a:lnSpc>
              <a:spcBef>
                <a:spcPts val="0"/>
              </a:spcBef>
              <a:spcAft>
                <a:spcPts val="0"/>
              </a:spcAft>
              <a:buClr>
                <a:schemeClr val="lt1"/>
              </a:buClr>
              <a:buSzPts val="1500"/>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0e72ffa6ac_0_13"/>
          <p:cNvSpPr txBox="1">
            <a:spLocks noGrp="1"/>
          </p:cNvSpPr>
          <p:nvPr>
            <p:ph type="title" idx="4294967295"/>
          </p:nvPr>
        </p:nvSpPr>
        <p:spPr>
          <a:xfrm>
            <a:off x="535001" y="247650"/>
            <a:ext cx="7097400" cy="6414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Pros and cons of digital advertising </a:t>
            </a:r>
            <a:endParaRPr/>
          </a:p>
        </p:txBody>
      </p:sp>
      <p:sp>
        <p:nvSpPr>
          <p:cNvPr id="340" name="Google Shape;340;g20e72ffa6ac_0_13"/>
          <p:cNvSpPr txBox="1">
            <a:spLocks noGrp="1"/>
          </p:cNvSpPr>
          <p:nvPr>
            <p:ph type="body" idx="4294967295"/>
          </p:nvPr>
        </p:nvSpPr>
        <p:spPr>
          <a:xfrm>
            <a:off x="534988" y="928687"/>
            <a:ext cx="3925888" cy="3149699"/>
          </a:xfrm>
          <a:prstGeom prst="rect">
            <a:avLst/>
          </a:prstGeom>
          <a:noFill/>
          <a:ln w="38100" cap="flat" cmpd="sng">
            <a:solidFill>
              <a:srgbClr val="11AA81"/>
            </a:solidFill>
            <a:prstDash val="solid"/>
            <a:round/>
            <a:headEnd type="none" w="sm" len="sm"/>
            <a:tailEnd type="none" w="sm" len="sm"/>
          </a:ln>
        </p:spPr>
        <p:txBody>
          <a:bodyPr spcFirstLastPara="1" wrap="square" lIns="91425" tIns="91425" rIns="91425" bIns="91425" anchor="t" anchorCtr="0">
            <a:noAutofit/>
          </a:bodyPr>
          <a:lstStyle/>
          <a:p>
            <a:pPr marL="107950" lvl="0" indent="0" algn="ctr" rtl="0">
              <a:lnSpc>
                <a:spcPct val="100000"/>
              </a:lnSpc>
              <a:spcBef>
                <a:spcPts val="0"/>
              </a:spcBef>
              <a:spcAft>
                <a:spcPts val="0"/>
              </a:spcAft>
              <a:buClr>
                <a:srgbClr val="11AA81"/>
              </a:buClr>
              <a:buSzPts val="1900"/>
              <a:buNone/>
            </a:pPr>
            <a:r>
              <a:rPr lang="fi-FI" sz="2800" b="1">
                <a:solidFill>
                  <a:srgbClr val="11AA81"/>
                </a:solidFill>
              </a:rPr>
              <a:t>PROS</a:t>
            </a:r>
            <a:br>
              <a:rPr lang="fi-FI" sz="2800" b="1">
                <a:solidFill>
                  <a:srgbClr val="11AA81"/>
                </a:solidFill>
              </a:rPr>
            </a:br>
            <a:endParaRPr sz="1400"/>
          </a:p>
          <a:p>
            <a:pPr marL="476250" lvl="0" indent="-342900" algn="l" rtl="0">
              <a:lnSpc>
                <a:spcPct val="100000"/>
              </a:lnSpc>
              <a:spcBef>
                <a:spcPts val="0"/>
              </a:spcBef>
              <a:spcAft>
                <a:spcPts val="0"/>
              </a:spcAft>
              <a:buClr>
                <a:srgbClr val="11AA81"/>
              </a:buClr>
              <a:buSzPts val="1500"/>
              <a:buFont typeface="Arial"/>
              <a:buChar char="●"/>
            </a:pPr>
            <a:r>
              <a:rPr lang="fi-FI" sz="1400"/>
              <a:t>Offers superior possibilities for any size of business to increase awareness and drive traffic to website</a:t>
            </a:r>
            <a:br>
              <a:rPr lang="fi-FI" sz="1400"/>
            </a:br>
            <a:endParaRPr sz="1400"/>
          </a:p>
          <a:p>
            <a:pPr marL="476250" lvl="0" indent="-342900" algn="l" rtl="0">
              <a:lnSpc>
                <a:spcPct val="100000"/>
              </a:lnSpc>
              <a:spcBef>
                <a:spcPts val="0"/>
              </a:spcBef>
              <a:spcAft>
                <a:spcPts val="0"/>
              </a:spcAft>
              <a:buClr>
                <a:srgbClr val="11AA81"/>
              </a:buClr>
              <a:buSzPts val="1500"/>
              <a:buFont typeface="Arial"/>
              <a:buChar char="●"/>
            </a:pPr>
            <a:r>
              <a:rPr lang="fi-FI" sz="1400"/>
              <a:t>Flexibility - easy to start and change</a:t>
            </a:r>
            <a:br>
              <a:rPr lang="fi-FI" sz="1400"/>
            </a:br>
            <a:endParaRPr sz="1400"/>
          </a:p>
          <a:p>
            <a:pPr marL="476250" lvl="0" indent="-342900" algn="l" rtl="0">
              <a:lnSpc>
                <a:spcPct val="100000"/>
              </a:lnSpc>
              <a:spcBef>
                <a:spcPts val="0"/>
              </a:spcBef>
              <a:spcAft>
                <a:spcPts val="0"/>
              </a:spcAft>
              <a:buClr>
                <a:srgbClr val="11AA81"/>
              </a:buClr>
              <a:buSzPts val="1500"/>
              <a:buFont typeface="Arial"/>
              <a:buChar char="●"/>
            </a:pPr>
            <a:r>
              <a:rPr lang="fi-FI" sz="1400"/>
              <a:t>Advanced options to define target audiences</a:t>
            </a:r>
            <a:br>
              <a:rPr lang="fi-FI" sz="1400"/>
            </a:br>
            <a:endParaRPr sz="1400"/>
          </a:p>
          <a:p>
            <a:pPr marL="457200" lvl="0" indent="-342900" algn="l" rtl="0">
              <a:lnSpc>
                <a:spcPct val="100000"/>
              </a:lnSpc>
              <a:spcBef>
                <a:spcPts val="0"/>
              </a:spcBef>
              <a:spcAft>
                <a:spcPts val="0"/>
              </a:spcAft>
              <a:buClr>
                <a:srgbClr val="11AA81"/>
              </a:buClr>
              <a:buSzPts val="1800"/>
              <a:buFont typeface="Arial"/>
              <a:buChar char="●"/>
            </a:pPr>
            <a:r>
              <a:rPr lang="fi-FI" sz="1400"/>
              <a:t>Low-cost (specially when run in-house)</a:t>
            </a:r>
            <a:endParaRPr sz="1400"/>
          </a:p>
          <a:p>
            <a:pPr marL="0" lvl="0" indent="0" algn="l" rtl="0">
              <a:lnSpc>
                <a:spcPct val="100000"/>
              </a:lnSpc>
              <a:spcBef>
                <a:spcPts val="0"/>
              </a:spcBef>
              <a:spcAft>
                <a:spcPts val="0"/>
              </a:spcAft>
              <a:buClr>
                <a:srgbClr val="161249"/>
              </a:buClr>
              <a:buSzPts val="1500"/>
              <a:buNone/>
            </a:pPr>
            <a:endParaRPr sz="1500"/>
          </a:p>
          <a:p>
            <a:pPr marL="0" lvl="0" indent="0" algn="l" rtl="0">
              <a:lnSpc>
                <a:spcPct val="100000"/>
              </a:lnSpc>
              <a:spcBef>
                <a:spcPts val="0"/>
              </a:spcBef>
              <a:spcAft>
                <a:spcPts val="0"/>
              </a:spcAft>
              <a:buClr>
                <a:srgbClr val="161249"/>
              </a:buClr>
              <a:buSzPts val="1500"/>
              <a:buNone/>
            </a:pPr>
            <a:endParaRPr sz="1500"/>
          </a:p>
        </p:txBody>
      </p:sp>
      <p:sp>
        <p:nvSpPr>
          <p:cNvPr id="341" name="Google Shape;341;g20e72ffa6ac_0_13"/>
          <p:cNvSpPr txBox="1">
            <a:spLocks noGrp="1"/>
          </p:cNvSpPr>
          <p:nvPr>
            <p:ph type="body" idx="4294967295"/>
          </p:nvPr>
        </p:nvSpPr>
        <p:spPr>
          <a:xfrm>
            <a:off x="4683126" y="928687"/>
            <a:ext cx="3908425" cy="3149699"/>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D12477"/>
              </a:buClr>
              <a:buSzPts val="2800"/>
              <a:buNone/>
            </a:pPr>
            <a:r>
              <a:rPr lang="fi-FI" sz="2800" b="1">
                <a:solidFill>
                  <a:srgbClr val="D12477"/>
                </a:solidFill>
              </a:rPr>
              <a:t>CONS</a:t>
            </a:r>
            <a:br>
              <a:rPr lang="fi-FI" sz="2800" b="1">
                <a:solidFill>
                  <a:srgbClr val="D12477"/>
                </a:solidFill>
              </a:rPr>
            </a:br>
            <a:endParaRPr sz="1400"/>
          </a:p>
          <a:p>
            <a:pPr marL="457200" lvl="0" indent="-342900" algn="l" rtl="0">
              <a:lnSpc>
                <a:spcPct val="100000"/>
              </a:lnSpc>
              <a:spcBef>
                <a:spcPts val="0"/>
              </a:spcBef>
              <a:spcAft>
                <a:spcPts val="0"/>
              </a:spcAft>
              <a:buClr>
                <a:srgbClr val="D12477"/>
              </a:buClr>
              <a:buSzPts val="1800"/>
              <a:buFont typeface="Arial"/>
              <a:buChar char="●"/>
            </a:pPr>
            <a:r>
              <a:rPr lang="fi-FI" sz="1400"/>
              <a:t>Click-through-rates and conversion remain quite low </a:t>
            </a:r>
            <a:br>
              <a:rPr lang="fi-FI" sz="1400"/>
            </a:br>
            <a:r>
              <a:rPr lang="fi-FI" sz="1400"/>
              <a:t>-&gt; large volume usually needed </a:t>
            </a:r>
            <a:br>
              <a:rPr lang="fi-FI" sz="1400"/>
            </a:br>
            <a:endParaRPr sz="1400"/>
          </a:p>
          <a:p>
            <a:pPr marL="457200" lvl="0" indent="-342900" algn="l" rtl="0">
              <a:lnSpc>
                <a:spcPct val="100000"/>
              </a:lnSpc>
              <a:spcBef>
                <a:spcPts val="0"/>
              </a:spcBef>
              <a:spcAft>
                <a:spcPts val="0"/>
              </a:spcAft>
              <a:buClr>
                <a:srgbClr val="D12477"/>
              </a:buClr>
              <a:buSzPts val="1800"/>
              <a:buFont typeface="Arial"/>
              <a:buChar char="●"/>
            </a:pPr>
            <a:r>
              <a:rPr lang="fi-FI" sz="1400"/>
              <a:t>Competition may be fierce (depends on business field)</a:t>
            </a:r>
            <a:br>
              <a:rPr lang="fi-FI" sz="1400"/>
            </a:br>
            <a:endParaRPr sz="1400"/>
          </a:p>
          <a:p>
            <a:pPr marL="457200" lvl="0" indent="-342900" algn="l" rtl="0">
              <a:lnSpc>
                <a:spcPct val="100000"/>
              </a:lnSpc>
              <a:spcBef>
                <a:spcPts val="0"/>
              </a:spcBef>
              <a:spcAft>
                <a:spcPts val="0"/>
              </a:spcAft>
              <a:buClr>
                <a:srgbClr val="D12477"/>
              </a:buClr>
              <a:buSzPts val="1800"/>
              <a:buFont typeface="Arial"/>
              <a:buChar char="●"/>
            </a:pPr>
            <a:r>
              <a:rPr lang="fi-FI" sz="1400"/>
              <a:t>This may lead to high CPC pricing</a:t>
            </a:r>
            <a:br>
              <a:rPr lang="fi-FI" sz="1400"/>
            </a:br>
            <a:endParaRPr sz="1400"/>
          </a:p>
          <a:p>
            <a:pPr marL="457200" lvl="0" indent="-342900" algn="l" rtl="0">
              <a:lnSpc>
                <a:spcPct val="100000"/>
              </a:lnSpc>
              <a:spcBef>
                <a:spcPts val="0"/>
              </a:spcBef>
              <a:spcAft>
                <a:spcPts val="0"/>
              </a:spcAft>
              <a:buClr>
                <a:srgbClr val="D12477"/>
              </a:buClr>
              <a:buSzPts val="1800"/>
              <a:buFont typeface="Arial"/>
              <a:buChar char="●"/>
            </a:pPr>
            <a:r>
              <a:rPr lang="fi-FI" sz="1400"/>
              <a:t>Web users may feel overwhelmed by ads</a:t>
            </a:r>
            <a:endParaRPr sz="1400"/>
          </a:p>
          <a:p>
            <a:pPr marL="457200" lvl="0" indent="0" algn="l" rtl="0">
              <a:lnSpc>
                <a:spcPct val="90000"/>
              </a:lnSpc>
              <a:spcBef>
                <a:spcPts val="0"/>
              </a:spcBef>
              <a:spcAft>
                <a:spcPts val="0"/>
              </a:spcAft>
              <a:buClr>
                <a:srgbClr val="161249"/>
              </a:buClr>
              <a:buSzPts val="2100"/>
              <a:buNone/>
            </a:pPr>
            <a:endParaRPr/>
          </a:p>
        </p:txBody>
      </p:sp>
      <p:sp>
        <p:nvSpPr>
          <p:cNvPr id="342" name="Google Shape;342;g20e72ffa6ac_0_13"/>
          <p:cNvSpPr txBox="1"/>
          <p:nvPr/>
        </p:nvSpPr>
        <p:spPr>
          <a:xfrm>
            <a:off x="1711536" y="4214813"/>
            <a:ext cx="57209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1800" b="0" i="0" u="none" strike="noStrike" cap="none">
                <a:solidFill>
                  <a:srgbClr val="161249"/>
                </a:solidFill>
                <a:latin typeface="Arial"/>
                <a:ea typeface="Arial"/>
                <a:cs typeface="Arial"/>
                <a:sym typeface="Arial"/>
              </a:rPr>
              <a:t>Further reading: </a:t>
            </a:r>
            <a:r>
              <a:rPr lang="fi-FI" sz="1800" b="0" i="0" u="sng" strike="noStrike" cap="none">
                <a:solidFill>
                  <a:schemeClr val="hlink"/>
                </a:solidFill>
                <a:latin typeface="Arial"/>
                <a:ea typeface="Arial"/>
                <a:cs typeface="Arial"/>
                <a:sym typeface="Arial"/>
                <a:hlinkClick r:id="rId3"/>
              </a:rPr>
              <a:t>https://www.wordstream.com/ppc</a:t>
            </a:r>
            <a:r>
              <a:rPr lang="fi-FI" sz="18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16"/>
          <p:cNvSpPr txBox="1">
            <a:spLocks noGrp="1"/>
          </p:cNvSpPr>
          <p:nvPr>
            <p:ph type="title"/>
          </p:nvPr>
        </p:nvSpPr>
        <p:spPr>
          <a:xfrm>
            <a:off x="628650" y="201016"/>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sz="3200"/>
              <a:t>Advantages of digital advertising</a:t>
            </a:r>
            <a:endParaRPr sz="3200"/>
          </a:p>
        </p:txBody>
      </p:sp>
      <p:sp>
        <p:nvSpPr>
          <p:cNvPr id="348" name="Google Shape;348;p16"/>
          <p:cNvSpPr txBox="1">
            <a:spLocks noGrp="1"/>
          </p:cNvSpPr>
          <p:nvPr>
            <p:ph type="body" idx="1"/>
          </p:nvPr>
        </p:nvSpPr>
        <p:spPr>
          <a:xfrm>
            <a:off x="628650" y="776397"/>
            <a:ext cx="7886700" cy="355284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300"/>
              </a:spcBef>
              <a:spcAft>
                <a:spcPts val="0"/>
              </a:spcAft>
              <a:buClr>
                <a:srgbClr val="11AA81"/>
              </a:buClr>
              <a:buSzPts val="1500"/>
              <a:buFont typeface="Arial"/>
              <a:buChar char="●"/>
            </a:pPr>
            <a:r>
              <a:rPr lang="fi-FI" sz="1400" b="1"/>
              <a:t>Quickness</a:t>
            </a:r>
            <a:r>
              <a:rPr lang="fi-FI" sz="1400"/>
              <a:t> - adverts go public immediately and start creating traffic</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a:t> </a:t>
            </a:r>
            <a:r>
              <a:rPr lang="fi-FI" sz="1400" b="1"/>
              <a:t>Reach and targeting: </a:t>
            </a:r>
            <a:endParaRPr sz="1400" b="1"/>
          </a:p>
          <a:p>
            <a:pPr marL="914400" lvl="1" indent="-323850" algn="l" rtl="0">
              <a:lnSpc>
                <a:spcPct val="100000"/>
              </a:lnSpc>
              <a:spcBef>
                <a:spcPts val="300"/>
              </a:spcBef>
              <a:spcAft>
                <a:spcPts val="0"/>
              </a:spcAft>
              <a:buClr>
                <a:srgbClr val="11AA81"/>
              </a:buClr>
              <a:buSzPts val="1500"/>
              <a:buFont typeface="Arial"/>
              <a:buChar char="●"/>
            </a:pPr>
            <a:r>
              <a:rPr lang="fi-FI" sz="1400"/>
              <a:t>you reach big numbers of new, unknown audiences</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targeting options allow you to focus on quality audiences</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a:t>  </a:t>
            </a:r>
            <a:r>
              <a:rPr lang="fi-FI" sz="1400" b="1"/>
              <a:t>Flexibility</a:t>
            </a:r>
            <a:endParaRPr sz="1400" b="1"/>
          </a:p>
          <a:p>
            <a:pPr marL="914400" lvl="1" indent="-323850" algn="l" rtl="0">
              <a:lnSpc>
                <a:spcPct val="100000"/>
              </a:lnSpc>
              <a:spcBef>
                <a:spcPts val="300"/>
              </a:spcBef>
              <a:spcAft>
                <a:spcPts val="0"/>
              </a:spcAft>
              <a:buClr>
                <a:srgbClr val="11AA81"/>
              </a:buClr>
              <a:buSzPts val="1500"/>
              <a:buFont typeface="Arial"/>
              <a:buChar char="●"/>
            </a:pPr>
            <a:r>
              <a:rPr lang="fi-FI" sz="1400"/>
              <a:t>The elements of an ad (e.g. text, target audience, budget) can be </a:t>
            </a:r>
            <a:br>
              <a:rPr lang="fi-FI" sz="1400"/>
            </a:br>
            <a:r>
              <a:rPr lang="fi-FI" sz="1400"/>
              <a:t>changed/adjusted at once</a:t>
            </a:r>
            <a:endParaRPr sz="1400"/>
          </a:p>
          <a:p>
            <a:pPr marL="457200" lvl="0" indent="-323850" algn="l" rtl="0">
              <a:lnSpc>
                <a:spcPct val="100000"/>
              </a:lnSpc>
              <a:spcBef>
                <a:spcPts val="300"/>
              </a:spcBef>
              <a:spcAft>
                <a:spcPts val="0"/>
              </a:spcAft>
              <a:buClr>
                <a:srgbClr val="11AA81"/>
              </a:buClr>
              <a:buSzPts val="1500"/>
              <a:buFont typeface="Arial"/>
              <a:buChar char="●"/>
            </a:pPr>
            <a:r>
              <a:rPr lang="fi-FI" sz="1400" b="1"/>
              <a:t>Measurability</a:t>
            </a:r>
            <a:r>
              <a:rPr lang="fi-FI" sz="1400"/>
              <a:t> </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All ad platforms offer analytics</a:t>
            </a:r>
            <a:endParaRPr sz="1400"/>
          </a:p>
          <a:p>
            <a:pPr marL="914400" lvl="1" indent="-323850" algn="l" rtl="0">
              <a:lnSpc>
                <a:spcPct val="100000"/>
              </a:lnSpc>
              <a:spcBef>
                <a:spcPts val="300"/>
              </a:spcBef>
              <a:spcAft>
                <a:spcPts val="0"/>
              </a:spcAft>
              <a:buClr>
                <a:srgbClr val="11AA81"/>
              </a:buClr>
              <a:buSzPts val="1500"/>
              <a:buFont typeface="Arial"/>
              <a:buChar char="●"/>
            </a:pPr>
            <a:r>
              <a:rPr lang="fi-FI" sz="1400"/>
              <a:t>The impact can be seen easily</a:t>
            </a:r>
            <a:endParaRPr sz="1400"/>
          </a:p>
          <a:p>
            <a:pPr marL="457200" lvl="0" indent="-330200" algn="l" rtl="0">
              <a:lnSpc>
                <a:spcPct val="100000"/>
              </a:lnSpc>
              <a:spcBef>
                <a:spcPts val="300"/>
              </a:spcBef>
              <a:spcAft>
                <a:spcPts val="0"/>
              </a:spcAft>
              <a:buClr>
                <a:srgbClr val="11AA81"/>
              </a:buClr>
              <a:buSzPts val="1600"/>
              <a:buFont typeface="Arial"/>
              <a:buChar char="●"/>
            </a:pPr>
            <a:r>
              <a:rPr lang="fi-FI" sz="1400" b="1"/>
              <a:t>Easy to set-up</a:t>
            </a:r>
            <a:br>
              <a:rPr lang="fi-FI" sz="1400"/>
            </a:br>
            <a:endParaRPr sz="1400"/>
          </a:p>
          <a:p>
            <a:pPr marL="0" lvl="1" indent="0" algn="l" rtl="0">
              <a:lnSpc>
                <a:spcPct val="100000"/>
              </a:lnSpc>
              <a:spcBef>
                <a:spcPts val="300"/>
              </a:spcBef>
              <a:spcAft>
                <a:spcPts val="0"/>
              </a:spcAft>
              <a:buClr>
                <a:srgbClr val="161249"/>
              </a:buClr>
              <a:buSzPts val="1500"/>
              <a:buNone/>
            </a:pPr>
            <a:r>
              <a:rPr lang="fi-FI" sz="1400" b="1"/>
              <a:t>Further reading: </a:t>
            </a:r>
            <a:r>
              <a:rPr lang="fi-FI" sz="1400" u="sng">
                <a:solidFill>
                  <a:schemeClr val="hlink"/>
                </a:solidFill>
                <a:hlinkClick r:id="rId3"/>
              </a:rPr>
              <a:t>https://metricswatch.com/advantages-and-disadvantages-of-pay-per-click</a:t>
            </a:r>
            <a:endParaRPr sz="1400"/>
          </a:p>
          <a:p>
            <a:pPr marL="0" lvl="1" indent="0" algn="l" rtl="0">
              <a:lnSpc>
                <a:spcPct val="100000"/>
              </a:lnSpc>
              <a:spcBef>
                <a:spcPts val="300"/>
              </a:spcBef>
              <a:spcAft>
                <a:spcPts val="0"/>
              </a:spcAft>
              <a:buClr>
                <a:srgbClr val="161249"/>
              </a:buClr>
              <a:buSzPts val="1500"/>
              <a:buNone/>
            </a:pPr>
            <a:r>
              <a:rPr lang="fi-FI" sz="1400" b="1"/>
              <a:t>Introductory video (5.26): </a:t>
            </a:r>
            <a:r>
              <a:rPr lang="fi-FI" sz="1400" u="sng">
                <a:solidFill>
                  <a:schemeClr val="hlink"/>
                </a:solidFill>
                <a:hlinkClick r:id="rId4"/>
              </a:rPr>
              <a:t>https://www.youtube.com/watch?v=A37YIpTU9Z0</a:t>
            </a:r>
            <a:r>
              <a:rPr lang="fi-FI" sz="1400"/>
              <a:t> </a:t>
            </a:r>
            <a:endParaRPr sz="1400"/>
          </a:p>
          <a:p>
            <a:pPr marL="914400" lvl="1" indent="-228600" algn="l" rtl="0">
              <a:lnSpc>
                <a:spcPct val="100000"/>
              </a:lnSpc>
              <a:spcBef>
                <a:spcPts val="0"/>
              </a:spcBef>
              <a:spcAft>
                <a:spcPts val="0"/>
              </a:spcAft>
              <a:buClr>
                <a:srgbClr val="161249"/>
              </a:buClr>
              <a:buSzPts val="1500"/>
              <a:buNone/>
            </a:pPr>
            <a:endParaRPr sz="1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g20e72ffa6ac_0_31"/>
          <p:cNvSpPr txBox="1">
            <a:spLocks noGrp="1"/>
          </p:cNvSpPr>
          <p:nvPr>
            <p:ph type="title" idx="4294967295"/>
          </p:nvPr>
        </p:nvSpPr>
        <p:spPr>
          <a:xfrm>
            <a:off x="310589" y="102551"/>
            <a:ext cx="8521700" cy="573088"/>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FI"/>
              <a:t>Examples of digital ads</a:t>
            </a:r>
            <a:endParaRPr/>
          </a:p>
        </p:txBody>
      </p:sp>
      <p:pic>
        <p:nvPicPr>
          <p:cNvPr id="354" name="Google Shape;354;g20e72ffa6ac_0_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74905" y="668474"/>
            <a:ext cx="5901284" cy="3820975"/>
          </a:xfrm>
          <a:prstGeom prst="rect">
            <a:avLst/>
          </a:prstGeom>
          <a:noFill/>
          <a:ln>
            <a:noFill/>
          </a:ln>
        </p:spPr>
      </p:pic>
      <p:sp>
        <p:nvSpPr>
          <p:cNvPr id="355" name="Google Shape;355;g20e72ffa6ac_0_31"/>
          <p:cNvSpPr txBox="1"/>
          <p:nvPr/>
        </p:nvSpPr>
        <p:spPr>
          <a:xfrm>
            <a:off x="7158376" y="4482277"/>
            <a:ext cx="213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200"/>
              <a:buFont typeface="Arial"/>
              <a:buNone/>
            </a:pPr>
            <a:r>
              <a:rPr lang="fi-FI" sz="1200" b="0" i="0" u="none" strike="noStrike" cap="none">
                <a:solidFill>
                  <a:schemeClr val="dk1"/>
                </a:solidFill>
                <a:latin typeface="Arial"/>
                <a:ea typeface="Arial"/>
                <a:cs typeface="Arial"/>
                <a:sym typeface="Arial"/>
              </a:rPr>
              <a:t>Source</a:t>
            </a:r>
            <a:r>
              <a:rPr lang="fi-FI" sz="1200">
                <a:solidFill>
                  <a:schemeClr val="dk1"/>
                </a:solidFill>
              </a:rPr>
              <a:t> </a:t>
            </a:r>
            <a:r>
              <a:rPr lang="fi-FI" sz="1200" u="sng">
                <a:solidFill>
                  <a:schemeClr val="hlink"/>
                </a:solidFill>
                <a:hlinkClick r:id="rId4"/>
              </a:rPr>
              <a:t>Wordstream</a:t>
            </a:r>
            <a:endParaRPr sz="1600" b="0" i="0" u="none" strike="noStrike" cap="none">
              <a:solidFill>
                <a:schemeClr val="dk1"/>
              </a:solidFill>
              <a:latin typeface="Calibri"/>
              <a:ea typeface="Calibri"/>
              <a:cs typeface="Calibri"/>
              <a:sym typeface="Calibri"/>
            </a:endParaRPr>
          </a:p>
        </p:txBody>
      </p:sp>
      <p:pic>
        <p:nvPicPr>
          <p:cNvPr id="356" name="Google Shape;356;g20e72ffa6ac_0_3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276189" y="1572875"/>
            <a:ext cx="2556100" cy="2012174"/>
          </a:xfrm>
          <a:prstGeom prst="rect">
            <a:avLst/>
          </a:prstGeom>
          <a:noFill/>
          <a:ln w="38100" cap="rnd" cmpd="sng">
            <a:solidFill>
              <a:srgbClr val="161249"/>
            </a:solidFill>
            <a:prstDash val="solid"/>
            <a:round/>
            <a:headEnd type="none" w="sm" len="sm"/>
            <a:tailEnd type="none" w="sm" len="sm"/>
          </a:ln>
        </p:spPr>
      </p:pic>
      <p:sp>
        <p:nvSpPr>
          <p:cNvPr id="357" name="Google Shape;357;g20e72ffa6ac_0_31"/>
          <p:cNvSpPr txBox="1"/>
          <p:nvPr/>
        </p:nvSpPr>
        <p:spPr>
          <a:xfrm>
            <a:off x="7068725" y="1454775"/>
            <a:ext cx="632100" cy="272758"/>
          </a:xfrm>
          <a:prstGeom prst="rect">
            <a:avLst/>
          </a:prstGeom>
          <a:solidFill>
            <a:srgbClr val="019AFF"/>
          </a:solidFill>
          <a:ln>
            <a:noFill/>
          </a:ln>
        </p:spPr>
        <p:txBody>
          <a:bodyPr spcFirstLastPara="1" wrap="square" lIns="36000" tIns="36000" rIns="36000" bIns="36000" anchor="t" anchorCtr="0">
            <a:spAutoFit/>
          </a:bodyPr>
          <a:lstStyle/>
          <a:p>
            <a:pPr marL="0" marR="0" lvl="0" indent="0" algn="ctr" rtl="0">
              <a:lnSpc>
                <a:spcPct val="100000"/>
              </a:lnSpc>
              <a:spcBef>
                <a:spcPts val="0"/>
              </a:spcBef>
              <a:spcAft>
                <a:spcPts val="0"/>
              </a:spcAft>
              <a:buClr>
                <a:schemeClr val="lt1"/>
              </a:buClr>
              <a:buSzPts val="1300"/>
              <a:buFont typeface="Calibri"/>
              <a:buNone/>
            </a:pPr>
            <a:r>
              <a:rPr lang="fi-FI" sz="1300" b="1" i="0" u="none" strike="noStrike" cap="none">
                <a:solidFill>
                  <a:schemeClr val="lt1"/>
                </a:solidFill>
                <a:latin typeface="Calibri"/>
                <a:ea typeface="Calibri"/>
                <a:cs typeface="Calibri"/>
                <a:sym typeface="Calibri"/>
              </a:rPr>
              <a:t>Local</a:t>
            </a:r>
            <a:endParaRPr sz="1300" b="1" i="0" u="none" strike="noStrike" cap="none">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grpSp>
        <p:nvGrpSpPr>
          <p:cNvPr id="362" name="Google Shape;362;p15"/>
          <p:cNvGrpSpPr/>
          <p:nvPr/>
        </p:nvGrpSpPr>
        <p:grpSpPr>
          <a:xfrm>
            <a:off x="3156856" y="1804907"/>
            <a:ext cx="2244008" cy="2073194"/>
            <a:chOff x="4447194" y="1815766"/>
            <a:chExt cx="2440200" cy="2440200"/>
          </a:xfrm>
        </p:grpSpPr>
        <p:sp>
          <p:nvSpPr>
            <p:cNvPr id="363" name="Google Shape;363;p15"/>
            <p:cNvSpPr/>
            <p:nvPr/>
          </p:nvSpPr>
          <p:spPr>
            <a:xfrm>
              <a:off x="4447194" y="1815766"/>
              <a:ext cx="2440200" cy="2440200"/>
            </a:xfrm>
            <a:prstGeom prst="ellipse">
              <a:avLst/>
            </a:prstGeom>
            <a:solidFill>
              <a:srgbClr val="F1B300"/>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p15"/>
            <p:cNvSpPr txBox="1"/>
            <p:nvPr/>
          </p:nvSpPr>
          <p:spPr>
            <a:xfrm>
              <a:off x="4735950" y="2504275"/>
              <a:ext cx="1862700" cy="1163400"/>
            </a:xfrm>
            <a:prstGeom prst="rect">
              <a:avLst/>
            </a:prstGeom>
            <a:solidFill>
              <a:srgbClr val="F1B3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sz="1500" b="1" i="0" u="none" strike="noStrike" cap="none">
                  <a:solidFill>
                    <a:schemeClr val="lt1"/>
                  </a:solidFill>
                  <a:latin typeface="Arial"/>
                  <a:ea typeface="Arial"/>
                  <a:cs typeface="Arial"/>
                  <a:sym typeface="Arial"/>
                </a:rPr>
                <a:t>WEBSITE</a:t>
              </a:r>
              <a:endParaRPr sz="1500" b="1" i="0" u="none" strike="noStrike" cap="none">
                <a:solidFill>
                  <a:schemeClr val="lt1"/>
                </a:solidFill>
                <a:latin typeface="Arial"/>
                <a:ea typeface="Arial"/>
                <a:cs typeface="Arial"/>
                <a:sym typeface="Arial"/>
              </a:endParaRPr>
            </a:p>
          </p:txBody>
        </p:sp>
      </p:grpSp>
      <p:grpSp>
        <p:nvGrpSpPr>
          <p:cNvPr id="365" name="Google Shape;365;p15"/>
          <p:cNvGrpSpPr/>
          <p:nvPr/>
        </p:nvGrpSpPr>
        <p:grpSpPr>
          <a:xfrm>
            <a:off x="1166843" y="711064"/>
            <a:ext cx="2917224" cy="1539037"/>
            <a:chOff x="3490737" y="1374053"/>
            <a:chExt cx="1423800" cy="1423800"/>
          </a:xfrm>
        </p:grpSpPr>
        <p:sp>
          <p:nvSpPr>
            <p:cNvPr id="366" name="Google Shape;366;p15"/>
            <p:cNvSpPr/>
            <p:nvPr/>
          </p:nvSpPr>
          <p:spPr>
            <a:xfrm>
              <a:off x="3490737" y="1374053"/>
              <a:ext cx="1423800" cy="1423800"/>
            </a:xfrm>
            <a:prstGeom prst="ellipse">
              <a:avLst/>
            </a:prstGeom>
            <a:solidFill>
              <a:srgbClr val="11AA81"/>
            </a:solidFill>
            <a:ln>
              <a:noFill/>
            </a:ln>
            <a:effectLst>
              <a:outerShdw blurRad="228600" dist="50800" dir="5400000" algn="tl" rotWithShape="0">
                <a:srgbClr val="000000">
                  <a:alpha val="53725"/>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15"/>
            <p:cNvSpPr txBox="1"/>
            <p:nvPr/>
          </p:nvSpPr>
          <p:spPr>
            <a:xfrm>
              <a:off x="3758908" y="1613603"/>
              <a:ext cx="967800" cy="944700"/>
            </a:xfrm>
            <a:prstGeom prst="rect">
              <a:avLst/>
            </a:prstGeom>
            <a:solidFill>
              <a:srgbClr val="11AA8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fi-FI" sz="1500" b="1" i="0" u="none" strike="noStrike" cap="none">
                  <a:solidFill>
                    <a:schemeClr val="lt1"/>
                  </a:solidFill>
                  <a:latin typeface="Arial"/>
                  <a:ea typeface="Arial"/>
                  <a:cs typeface="Arial"/>
                  <a:sym typeface="Arial"/>
                </a:rPr>
                <a:t>SEARCH ENGINE ADVERTISING </a:t>
              </a:r>
              <a:endParaRPr sz="15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r>
                <a:rPr lang="fi-FI" sz="1400" b="1" i="0" u="none" strike="noStrike" cap="none">
                  <a:solidFill>
                    <a:schemeClr val="lt1"/>
                  </a:solidFill>
                  <a:latin typeface="Arial"/>
                  <a:ea typeface="Arial"/>
                  <a:cs typeface="Arial"/>
                  <a:sym typeface="Arial"/>
                </a:rPr>
                <a:t>Google ; Bing, DuckDuckGo, etc</a:t>
              </a:r>
              <a:r>
                <a:rPr lang="fi-FI" sz="1500" b="1" i="0" u="none" strike="noStrike" cap="none">
                  <a:solidFill>
                    <a:schemeClr val="lt1"/>
                  </a:solidFill>
                  <a:latin typeface="Arial"/>
                  <a:ea typeface="Arial"/>
                  <a:cs typeface="Arial"/>
                  <a:sym typeface="Arial"/>
                </a:rPr>
                <a:t>.</a:t>
              </a:r>
              <a:endParaRPr sz="1500" b="1" i="0" u="none" strike="noStrike" cap="none">
                <a:solidFill>
                  <a:schemeClr val="lt1"/>
                </a:solidFill>
                <a:latin typeface="Arial"/>
                <a:ea typeface="Arial"/>
                <a:cs typeface="Arial"/>
                <a:sym typeface="Arial"/>
              </a:endParaRPr>
            </a:p>
          </p:txBody>
        </p:sp>
      </p:grpSp>
      <p:grpSp>
        <p:nvGrpSpPr>
          <p:cNvPr id="368" name="Google Shape;368;p15"/>
          <p:cNvGrpSpPr/>
          <p:nvPr/>
        </p:nvGrpSpPr>
        <p:grpSpPr>
          <a:xfrm>
            <a:off x="813863" y="1149044"/>
            <a:ext cx="7373750" cy="2937877"/>
            <a:chOff x="2327550" y="1161889"/>
            <a:chExt cx="7373750" cy="2937877"/>
          </a:xfrm>
        </p:grpSpPr>
        <p:sp>
          <p:nvSpPr>
            <p:cNvPr id="369" name="Google Shape;369;p15"/>
            <p:cNvSpPr/>
            <p:nvPr/>
          </p:nvSpPr>
          <p:spPr>
            <a:xfrm>
              <a:off x="2327550" y="2560730"/>
              <a:ext cx="2517600" cy="1539036"/>
            </a:xfrm>
            <a:prstGeom prst="ellipse">
              <a:avLst/>
            </a:prstGeom>
            <a:solidFill>
              <a:srgbClr val="873EAB"/>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FI" sz="1500" b="1" i="0" u="none" strike="noStrike" cap="none">
                  <a:solidFill>
                    <a:schemeClr val="lt1"/>
                  </a:solidFill>
                  <a:latin typeface="Arial"/>
                  <a:ea typeface="Arial"/>
                  <a:cs typeface="Arial"/>
                  <a:sym typeface="Arial"/>
                </a:rPr>
                <a:t>DISPLAY ADVERTISING</a:t>
              </a:r>
              <a:endParaRPr sz="1500" b="1" i="0" u="none" strike="noStrike" cap="none">
                <a:solidFill>
                  <a:schemeClr val="lt1"/>
                </a:solidFill>
                <a:latin typeface="Arial"/>
                <a:ea typeface="Arial"/>
                <a:cs typeface="Arial"/>
                <a:sym typeface="Arial"/>
              </a:endParaRPr>
            </a:p>
          </p:txBody>
        </p:sp>
        <p:sp>
          <p:nvSpPr>
            <p:cNvPr id="370" name="Google Shape;370;p15"/>
            <p:cNvSpPr/>
            <p:nvPr/>
          </p:nvSpPr>
          <p:spPr>
            <a:xfrm>
              <a:off x="6558769" y="1161889"/>
              <a:ext cx="3142531" cy="2073300"/>
            </a:xfrm>
            <a:prstGeom prst="ellipse">
              <a:avLst/>
            </a:prstGeom>
            <a:solidFill>
              <a:srgbClr val="FF9900"/>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FI" sz="1500" b="1" i="0" u="none" strike="noStrike" cap="none">
                  <a:solidFill>
                    <a:schemeClr val="lt1"/>
                  </a:solidFill>
                  <a:latin typeface="Arial"/>
                  <a:ea typeface="Arial"/>
                  <a:cs typeface="Arial"/>
                  <a:sym typeface="Arial"/>
                </a:rPr>
                <a:t>SOCIAL MEDIA ADVERTISING </a:t>
              </a:r>
              <a:endParaRPr sz="1500" b="1" i="0" u="none" strike="noStrike" cap="none">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sz="1400" b="1" i="0" u="none" strike="noStrike" cap="none">
                  <a:solidFill>
                    <a:schemeClr val="lt1"/>
                  </a:solidFill>
                  <a:latin typeface="Arial"/>
                  <a:ea typeface="Arial"/>
                  <a:cs typeface="Arial"/>
                  <a:sym typeface="Arial"/>
                </a:rPr>
                <a:t>Facebook, Instagram (Meta)</a:t>
              </a:r>
              <a:endParaRPr sz="1400" b="1" i="0" u="none" strike="noStrike" cap="none">
                <a:solidFill>
                  <a:schemeClr val="lt1"/>
                </a:solidFill>
                <a:latin typeface="Arial"/>
                <a:ea typeface="Arial"/>
                <a:cs typeface="Arial"/>
                <a:sym typeface="Arial"/>
              </a:endParaRPr>
            </a:p>
            <a:p>
              <a:pPr marL="457200" marR="0" lvl="0" indent="-317500" algn="l" rtl="0">
                <a:lnSpc>
                  <a:spcPct val="100000"/>
                </a:lnSpc>
                <a:spcBef>
                  <a:spcPts val="0"/>
                </a:spcBef>
                <a:spcAft>
                  <a:spcPts val="0"/>
                </a:spcAft>
                <a:buClr>
                  <a:schemeClr val="lt1"/>
                </a:buClr>
                <a:buSzPts val="1400"/>
                <a:buFont typeface="Arial"/>
                <a:buChar char="●"/>
              </a:pPr>
              <a:r>
                <a:rPr lang="fi-FI" sz="1400" b="1" i="0" u="none" strike="noStrike" cap="none">
                  <a:solidFill>
                    <a:schemeClr val="lt1"/>
                  </a:solidFill>
                  <a:latin typeface="Arial"/>
                  <a:ea typeface="Arial"/>
                  <a:cs typeface="Arial"/>
                  <a:sym typeface="Arial"/>
                </a:rPr>
                <a:t>Youtube, LinkedIn, blogs, TikTok etc.</a:t>
              </a:r>
              <a:endParaRPr sz="1400" b="1" i="0" u="none" strike="noStrike" cap="none">
                <a:solidFill>
                  <a:schemeClr val="lt1"/>
                </a:solidFill>
                <a:latin typeface="Arial"/>
                <a:ea typeface="Arial"/>
                <a:cs typeface="Arial"/>
                <a:sym typeface="Arial"/>
              </a:endParaRPr>
            </a:p>
          </p:txBody>
        </p:sp>
      </p:grpSp>
      <p:sp>
        <p:nvSpPr>
          <p:cNvPr id="371" name="Google Shape;371;p15"/>
          <p:cNvSpPr/>
          <p:nvPr/>
        </p:nvSpPr>
        <p:spPr>
          <a:xfrm rot="-2122206">
            <a:off x="3692575" y="1791247"/>
            <a:ext cx="299135" cy="414528"/>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2" name="Google Shape;372;p15"/>
          <p:cNvSpPr/>
          <p:nvPr/>
        </p:nvSpPr>
        <p:spPr>
          <a:xfrm rot="-5961244">
            <a:off x="3290210" y="3016509"/>
            <a:ext cx="307611" cy="404669"/>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3" name="Google Shape;373;p15"/>
          <p:cNvSpPr/>
          <p:nvPr/>
        </p:nvSpPr>
        <p:spPr>
          <a:xfrm rot="3812425">
            <a:off x="4986162" y="2473628"/>
            <a:ext cx="291539" cy="455756"/>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15"/>
          <p:cNvSpPr txBox="1"/>
          <p:nvPr/>
        </p:nvSpPr>
        <p:spPr>
          <a:xfrm>
            <a:off x="-536974" y="533826"/>
            <a:ext cx="2917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15"/>
          <p:cNvSpPr txBox="1"/>
          <p:nvPr/>
        </p:nvSpPr>
        <p:spPr>
          <a:xfrm>
            <a:off x="526936" y="122652"/>
            <a:ext cx="647405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200" b="1" i="0" u="none" strike="noStrike" cap="none">
                <a:solidFill>
                  <a:srgbClr val="000000"/>
                </a:solidFill>
                <a:latin typeface="Arial"/>
                <a:ea typeface="Arial"/>
                <a:cs typeface="Arial"/>
                <a:sym typeface="Arial"/>
              </a:rPr>
              <a:t>Platforms for digital advertising </a:t>
            </a:r>
            <a:endParaRPr sz="3200" b="1" i="0" u="none" strike="noStrike" cap="none">
              <a:solidFill>
                <a:srgbClr val="000000"/>
              </a:solidFill>
              <a:latin typeface="Arial"/>
              <a:ea typeface="Arial"/>
              <a:cs typeface="Arial"/>
              <a:sym typeface="Arial"/>
            </a:endParaRPr>
          </a:p>
        </p:txBody>
      </p:sp>
      <p:sp>
        <p:nvSpPr>
          <p:cNvPr id="376" name="Google Shape;376;p15"/>
          <p:cNvSpPr txBox="1"/>
          <p:nvPr/>
        </p:nvSpPr>
        <p:spPr>
          <a:xfrm>
            <a:off x="2088375" y="4221075"/>
            <a:ext cx="65991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Further readings: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600" b="0" i="0" u="sng" strike="noStrike" cap="none">
                <a:solidFill>
                  <a:schemeClr val="hlink"/>
                </a:solidFill>
                <a:latin typeface="Arial"/>
                <a:ea typeface="Arial"/>
                <a:cs typeface="Arial"/>
                <a:sym typeface="Arial"/>
              </a:rPr>
              <a:t>T</a:t>
            </a:r>
            <a:r>
              <a:rPr lang="fi-FI" sz="1600" b="0" i="0" u="sng" strike="noStrike" cap="none">
                <a:solidFill>
                  <a:schemeClr val="hlink"/>
                </a:solidFill>
                <a:latin typeface="Arial"/>
                <a:ea typeface="Arial"/>
                <a:cs typeface="Arial"/>
                <a:sym typeface="Arial"/>
                <a:hlinkClick r:id="rId3"/>
              </a:rPr>
              <a:t>he 1</a:t>
            </a:r>
            <a:r>
              <a:rPr lang="fi-FI" sz="1600" u="sng">
                <a:solidFill>
                  <a:schemeClr val="hlink"/>
                </a:solidFill>
                <a:hlinkClick r:id="rId3"/>
              </a:rPr>
              <a:t>4</a:t>
            </a:r>
            <a:r>
              <a:rPr lang="fi-FI" sz="1600" b="0" i="0" u="sng" strike="noStrike" cap="none">
                <a:solidFill>
                  <a:schemeClr val="hlink"/>
                </a:solidFill>
                <a:latin typeface="Arial"/>
                <a:ea typeface="Arial"/>
                <a:cs typeface="Arial"/>
                <a:sym typeface="Arial"/>
                <a:hlinkClick r:id="rId3"/>
              </a:rPr>
              <a:t> best ad platforms </a:t>
            </a:r>
            <a:r>
              <a:rPr lang="fi-FI" sz="1600" b="0" i="0" u="none" strike="noStrike" cap="none">
                <a:solidFill>
                  <a:srgbClr val="161249"/>
                </a:solidFill>
                <a:latin typeface="Arial"/>
                <a:ea typeface="Arial"/>
                <a:cs typeface="Arial"/>
                <a:sym typeface="Arial"/>
              </a:rPr>
              <a:t>(2023)</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600" b="0" i="0" u="sng" strike="noStrike" cap="none">
                <a:solidFill>
                  <a:schemeClr val="hlink"/>
                </a:solidFill>
                <a:latin typeface="Arial"/>
                <a:ea typeface="Arial"/>
                <a:cs typeface="Arial"/>
                <a:sym typeface="Arial"/>
                <a:hlinkClick r:id="rId4"/>
              </a:rPr>
              <a:t>More extensive introduction </a:t>
            </a:r>
            <a:endParaRPr sz="1400" b="0" i="0" u="none" strike="noStrike" cap="none">
              <a:solidFill>
                <a:srgbClr val="161249"/>
              </a:solidFill>
              <a:latin typeface="Arial"/>
              <a:ea typeface="Arial"/>
              <a:cs typeface="Arial"/>
              <a:sym typeface="Arial"/>
            </a:endParaRPr>
          </a:p>
        </p:txBody>
      </p:sp>
      <p:sp>
        <p:nvSpPr>
          <p:cNvPr id="377" name="Google Shape;377;p15"/>
          <p:cNvSpPr/>
          <p:nvPr/>
        </p:nvSpPr>
        <p:spPr>
          <a:xfrm>
            <a:off x="5081663" y="3347469"/>
            <a:ext cx="2101165" cy="873616"/>
          </a:xfrm>
          <a:prstGeom prst="ellipse">
            <a:avLst/>
          </a:prstGeom>
          <a:solidFill>
            <a:srgbClr val="D12477"/>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lt1"/>
              </a:buClr>
              <a:buSzPts val="1500"/>
              <a:buFont typeface="Arial"/>
              <a:buNone/>
            </a:pPr>
            <a:r>
              <a:rPr lang="fi-FI" sz="1500" b="1" i="0" u="none" strike="noStrike" cap="none">
                <a:solidFill>
                  <a:schemeClr val="lt1"/>
                </a:solidFill>
                <a:latin typeface="Arial"/>
                <a:ea typeface="Arial"/>
                <a:cs typeface="Arial"/>
                <a:sym typeface="Arial"/>
              </a:rPr>
              <a:t>NATIVE ADVERTISING</a:t>
            </a:r>
            <a:endParaRPr sz="1500" b="1" i="0" u="none" strike="noStrike" cap="none">
              <a:solidFill>
                <a:schemeClr val="lt1"/>
              </a:solidFill>
              <a:latin typeface="Arial"/>
              <a:ea typeface="Arial"/>
              <a:cs typeface="Arial"/>
              <a:sym typeface="Arial"/>
            </a:endParaRPr>
          </a:p>
        </p:txBody>
      </p:sp>
      <p:sp>
        <p:nvSpPr>
          <p:cNvPr id="378" name="Google Shape;378;p15"/>
          <p:cNvSpPr/>
          <p:nvPr/>
        </p:nvSpPr>
        <p:spPr>
          <a:xfrm rot="7788334">
            <a:off x="4955770" y="3272053"/>
            <a:ext cx="292016" cy="404507"/>
          </a:xfrm>
          <a:prstGeom prst="downArrow">
            <a:avLst>
              <a:gd name="adj1" fmla="val 50000"/>
              <a:gd name="adj2" fmla="val 50000"/>
            </a:avLst>
          </a:prstGeom>
          <a:solidFill>
            <a:schemeClr val="lt1"/>
          </a:solidFill>
          <a:ln>
            <a:noFill/>
          </a:ln>
          <a:effectLst>
            <a:outerShdw blurRad="63500" sx="102000" sy="102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g20e72ffa6ac_0_38"/>
          <p:cNvSpPr txBox="1">
            <a:spLocks noGrp="1"/>
          </p:cNvSpPr>
          <p:nvPr>
            <p:ph type="title" idx="4294967295"/>
          </p:nvPr>
        </p:nvSpPr>
        <p:spPr>
          <a:xfrm>
            <a:off x="585250" y="124400"/>
            <a:ext cx="7175400" cy="573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2800"/>
              <a:buFont typeface="Arial"/>
              <a:buNone/>
            </a:pPr>
            <a:r>
              <a:rPr lang="fi-FI" sz="3200"/>
              <a:t>How to get started?</a:t>
            </a:r>
            <a:endParaRPr sz="3200"/>
          </a:p>
        </p:txBody>
      </p:sp>
      <p:sp>
        <p:nvSpPr>
          <p:cNvPr id="384" name="Google Shape;384;g20e72ffa6ac_0_38"/>
          <p:cNvSpPr/>
          <p:nvPr/>
        </p:nvSpPr>
        <p:spPr>
          <a:xfrm>
            <a:off x="6355408" y="1367062"/>
            <a:ext cx="2380767" cy="2727636"/>
          </a:xfrm>
          <a:prstGeom prst="roundRect">
            <a:avLst>
              <a:gd name="adj" fmla="val 10000"/>
            </a:avLst>
          </a:prstGeom>
          <a:solidFill>
            <a:srgbClr val="D12477"/>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Follow the impact via analytics from the platform</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Apply A/B testing </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Adjust and tune your adverts to get better results</a:t>
            </a:r>
            <a:endParaRPr sz="1600" b="0" i="0" u="none" strike="noStrike" cap="none">
              <a:solidFill>
                <a:schemeClr val="lt1"/>
              </a:solidFill>
              <a:latin typeface="Arial"/>
              <a:ea typeface="Arial"/>
              <a:cs typeface="Arial"/>
              <a:sym typeface="Arial"/>
            </a:endParaRPr>
          </a:p>
        </p:txBody>
      </p:sp>
      <p:grpSp>
        <p:nvGrpSpPr>
          <p:cNvPr id="385" name="Google Shape;385;g20e72ffa6ac_0_38"/>
          <p:cNvGrpSpPr/>
          <p:nvPr/>
        </p:nvGrpSpPr>
        <p:grpSpPr>
          <a:xfrm>
            <a:off x="214475" y="1367062"/>
            <a:ext cx="5461808" cy="2727636"/>
            <a:chOff x="2206733" y="817978"/>
            <a:chExt cx="4839024" cy="1899600"/>
          </a:xfrm>
        </p:grpSpPr>
        <p:sp>
          <p:nvSpPr>
            <p:cNvPr id="386" name="Google Shape;386;g20e72ffa6ac_0_38"/>
            <p:cNvSpPr txBox="1"/>
            <p:nvPr/>
          </p:nvSpPr>
          <p:spPr>
            <a:xfrm>
              <a:off x="3563185" y="1347176"/>
              <a:ext cx="312900" cy="313800"/>
            </a:xfrm>
            <a:prstGeom prst="rect">
              <a:avLst/>
            </a:prstGeom>
            <a:noFill/>
            <a:ln>
              <a:noFill/>
            </a:ln>
          </p:spPr>
          <p:txBody>
            <a:bodyPr spcFirstLastPara="1" wrap="square" lIns="0" tIns="0" rIns="0" bIns="0" anchor="ctr" anchorCtr="1">
              <a:noAutofit/>
            </a:bodyPr>
            <a:lstStyle/>
            <a:p>
              <a:pPr marL="0" marR="0" lvl="0" indent="0" algn="l" rtl="0">
                <a:lnSpc>
                  <a:spcPct val="100000"/>
                </a:lnSpc>
                <a:spcBef>
                  <a:spcPts val="600"/>
                </a:spcBef>
                <a:spcAft>
                  <a:spcPts val="0"/>
                </a:spcAft>
                <a:buClr>
                  <a:srgbClr val="000000"/>
                </a:buClr>
                <a:buSzPts val="1400"/>
                <a:buFont typeface="Arial"/>
                <a:buNone/>
              </a:pPr>
              <a:endParaRPr sz="1600" b="0" i="0" u="none" strike="noStrike" cap="none">
                <a:solidFill>
                  <a:schemeClr val="lt1"/>
                </a:solidFill>
                <a:latin typeface="Arial"/>
                <a:ea typeface="Arial"/>
                <a:cs typeface="Arial"/>
                <a:sym typeface="Arial"/>
              </a:endParaRPr>
            </a:p>
          </p:txBody>
        </p:sp>
        <p:sp>
          <p:nvSpPr>
            <p:cNvPr id="387" name="Google Shape;387;g20e72ffa6ac_0_38"/>
            <p:cNvSpPr/>
            <p:nvPr/>
          </p:nvSpPr>
          <p:spPr>
            <a:xfrm>
              <a:off x="2206733" y="817978"/>
              <a:ext cx="2109300" cy="1899600"/>
            </a:xfrm>
            <a:prstGeom prst="roundRect">
              <a:avLst>
                <a:gd name="adj" fmla="val 10000"/>
              </a:avLst>
            </a:prstGeom>
            <a:solidFill>
              <a:srgbClr val="11AA81"/>
            </a:solidFill>
            <a:ln w="25400" cap="flat" cmpd="sng">
              <a:solidFill>
                <a:schemeClr val="lt1"/>
              </a:solidFill>
              <a:prstDash val="solid"/>
              <a:round/>
              <a:headEnd type="none" w="sm" len="sm"/>
              <a:tailEnd type="none" w="sm" len="sm"/>
            </a:ln>
          </p:spPr>
          <p:txBody>
            <a:bodyPr spcFirstLastPara="1" wrap="square" lIns="91425" tIns="91425" rIns="91425" bIns="91425" anchor="ctr" anchorCtr="1">
              <a:noAutofit/>
            </a:bodyPr>
            <a:lstStyle/>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Define your target audience</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Identify stage of their buying process </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Select the digital platform* where you can meet them </a:t>
              </a:r>
              <a:endParaRPr sz="1600" b="0" i="0" u="none" strike="noStrike" cap="none">
                <a:solidFill>
                  <a:schemeClr val="lt1"/>
                </a:solidFill>
                <a:latin typeface="Arial"/>
                <a:ea typeface="Arial"/>
                <a:cs typeface="Arial"/>
                <a:sym typeface="Arial"/>
              </a:endParaRPr>
            </a:p>
            <a:p>
              <a:pPr marL="0" marR="0" lvl="0" indent="0" algn="l" rtl="0">
                <a:lnSpc>
                  <a:spcPct val="100000"/>
                </a:lnSpc>
                <a:spcBef>
                  <a:spcPts val="600"/>
                </a:spcBef>
                <a:spcAft>
                  <a:spcPts val="0"/>
                </a:spcAft>
                <a:buClr>
                  <a:schemeClr val="dk1"/>
                </a:buClr>
                <a:buSzPts val="1600"/>
                <a:buFont typeface="Calibri"/>
                <a:buNone/>
              </a:pPr>
              <a:endParaRPr sz="1600" b="0" i="0" u="none" strike="noStrike" cap="none">
                <a:solidFill>
                  <a:schemeClr val="dk1"/>
                </a:solidFill>
                <a:latin typeface="Arial"/>
                <a:ea typeface="Arial"/>
                <a:cs typeface="Arial"/>
                <a:sym typeface="Arial"/>
              </a:endParaRPr>
            </a:p>
          </p:txBody>
        </p:sp>
        <p:sp>
          <p:nvSpPr>
            <p:cNvPr id="388" name="Google Shape;388;g20e72ffa6ac_0_38"/>
            <p:cNvSpPr/>
            <p:nvPr/>
          </p:nvSpPr>
          <p:spPr>
            <a:xfrm>
              <a:off x="4917720" y="817978"/>
              <a:ext cx="2128037" cy="1899600"/>
            </a:xfrm>
            <a:prstGeom prst="roundRect">
              <a:avLst>
                <a:gd name="adj" fmla="val 10000"/>
              </a:avLst>
            </a:prstGeom>
            <a:solidFill>
              <a:srgbClr val="873EAB"/>
            </a:solidFill>
            <a:ln w="25400" cap="flat" cmpd="sng">
              <a:solidFill>
                <a:schemeClr val="lt1"/>
              </a:solidFill>
              <a:prstDash val="solid"/>
              <a:round/>
              <a:headEnd type="none" w="sm" len="sm"/>
              <a:tailEnd type="none" w="sm" len="sm"/>
            </a:ln>
          </p:spPr>
          <p:txBody>
            <a:bodyPr spcFirstLastPara="1" wrap="square" lIns="91425" tIns="0" rIns="91425" bIns="91425" anchor="t" anchorCtr="0">
              <a:noAutofit/>
            </a:bodyPr>
            <a:lstStyle/>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Define your goals and KPIs </a:t>
              </a:r>
              <a:endParaRPr/>
            </a:p>
            <a:p>
              <a:pPr marL="457200" marR="0" lvl="0" indent="-228600" algn="l" rtl="0">
                <a:lnSpc>
                  <a:spcPct val="100000"/>
                </a:lnSpc>
                <a:spcBef>
                  <a:spcPts val="600"/>
                </a:spcBef>
                <a:spcAft>
                  <a:spcPts val="0"/>
                </a:spcAft>
                <a:buClr>
                  <a:schemeClr val="lt1"/>
                </a:buClr>
                <a:buSzPts val="1500"/>
                <a:buFont typeface="Arial"/>
                <a:buNone/>
              </a:pP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Create the ad </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Define the budget</a:t>
              </a:r>
              <a:endParaRPr sz="1600" b="0" i="0" u="none" strike="noStrike" cap="none">
                <a:solidFill>
                  <a:schemeClr val="lt1"/>
                </a:solidFill>
                <a:latin typeface="Arial"/>
                <a:ea typeface="Arial"/>
                <a:cs typeface="Arial"/>
                <a:sym typeface="Arial"/>
              </a:endParaRPr>
            </a:p>
            <a:p>
              <a:pPr marL="457200" marR="0" lvl="0" indent="-323850" algn="l" rtl="0">
                <a:lnSpc>
                  <a:spcPct val="100000"/>
                </a:lnSpc>
                <a:spcBef>
                  <a:spcPts val="600"/>
                </a:spcBef>
                <a:spcAft>
                  <a:spcPts val="0"/>
                </a:spcAft>
                <a:buClr>
                  <a:schemeClr val="lt1"/>
                </a:buClr>
                <a:buSzPts val="1500"/>
                <a:buFont typeface="Arial"/>
                <a:buChar char="➢"/>
              </a:pPr>
              <a:r>
                <a:rPr lang="fi-FI" sz="1600" b="0" i="0" u="none" strike="noStrike" cap="none">
                  <a:solidFill>
                    <a:schemeClr val="lt1"/>
                  </a:solidFill>
                  <a:latin typeface="Arial"/>
                  <a:ea typeface="Arial"/>
                  <a:cs typeface="Arial"/>
                  <a:sym typeface="Arial"/>
                </a:rPr>
                <a:t>Publish the ad</a:t>
              </a:r>
              <a:endParaRPr sz="1600" b="0" i="0" u="none" strike="noStrike" cap="none">
                <a:solidFill>
                  <a:schemeClr val="lt1"/>
                </a:solidFill>
                <a:latin typeface="Arial"/>
                <a:ea typeface="Arial"/>
                <a:cs typeface="Arial"/>
                <a:sym typeface="Arial"/>
              </a:endParaRPr>
            </a:p>
          </p:txBody>
        </p:sp>
      </p:grpSp>
      <p:sp>
        <p:nvSpPr>
          <p:cNvPr id="389" name="Google Shape;389;g20e72ffa6ac_0_38"/>
          <p:cNvSpPr/>
          <p:nvPr/>
        </p:nvSpPr>
        <p:spPr>
          <a:xfrm>
            <a:off x="5733095" y="2458126"/>
            <a:ext cx="565500" cy="737100"/>
          </a:xfrm>
          <a:prstGeom prst="rightArrow">
            <a:avLst>
              <a:gd name="adj1" fmla="val 50000"/>
              <a:gd name="adj2" fmla="val 50000"/>
            </a:avLst>
          </a:prstGeom>
          <a:gradFill>
            <a:gsLst>
              <a:gs pos="0">
                <a:srgbClr val="873EAB"/>
              </a:gs>
              <a:gs pos="62000">
                <a:srgbClr val="D12477"/>
              </a:gs>
              <a:gs pos="97000">
                <a:srgbClr val="D12477"/>
              </a:gs>
              <a:gs pos="100000">
                <a:srgbClr val="D12477"/>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90" name="Google Shape;390;g20e72ffa6ac_0_38"/>
          <p:cNvSpPr/>
          <p:nvPr/>
        </p:nvSpPr>
        <p:spPr>
          <a:xfrm>
            <a:off x="2652055" y="2426770"/>
            <a:ext cx="565500" cy="737100"/>
          </a:xfrm>
          <a:prstGeom prst="rightArrow">
            <a:avLst>
              <a:gd name="adj1" fmla="val 50000"/>
              <a:gd name="adj2" fmla="val 50000"/>
            </a:avLst>
          </a:prstGeom>
          <a:gradFill>
            <a:gsLst>
              <a:gs pos="0">
                <a:srgbClr val="11AA81"/>
              </a:gs>
              <a:gs pos="71000">
                <a:srgbClr val="873EAB"/>
              </a:gs>
              <a:gs pos="97000">
                <a:srgbClr val="873EAB"/>
              </a:gs>
              <a:gs pos="100000">
                <a:srgbClr val="873EAB"/>
              </a:gs>
            </a:gsLst>
            <a:lin ang="0" scaled="0"/>
          </a:gra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91" name="Google Shape;391;g20e72ffa6ac_0_38"/>
          <p:cNvSpPr txBox="1"/>
          <p:nvPr/>
        </p:nvSpPr>
        <p:spPr>
          <a:xfrm>
            <a:off x="399570" y="945136"/>
            <a:ext cx="87598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Step 1</a:t>
            </a:r>
            <a:endParaRPr sz="1400" b="0" i="0" u="none" strike="noStrike" cap="none">
              <a:solidFill>
                <a:srgbClr val="000000"/>
              </a:solidFill>
              <a:latin typeface="Arial"/>
              <a:ea typeface="Arial"/>
              <a:cs typeface="Arial"/>
              <a:sym typeface="Arial"/>
            </a:endParaRPr>
          </a:p>
        </p:txBody>
      </p:sp>
      <p:sp>
        <p:nvSpPr>
          <p:cNvPr id="392" name="Google Shape;392;g20e72ffa6ac_0_38"/>
          <p:cNvSpPr txBox="1"/>
          <p:nvPr/>
        </p:nvSpPr>
        <p:spPr>
          <a:xfrm>
            <a:off x="3285397" y="962038"/>
            <a:ext cx="9638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Step 2</a:t>
            </a:r>
            <a:endParaRPr sz="1400" b="0" i="0" u="none" strike="noStrike" cap="none">
              <a:solidFill>
                <a:srgbClr val="000000"/>
              </a:solidFill>
              <a:latin typeface="Arial"/>
              <a:ea typeface="Arial"/>
              <a:cs typeface="Arial"/>
              <a:sym typeface="Arial"/>
            </a:endParaRPr>
          </a:p>
        </p:txBody>
      </p:sp>
      <p:sp>
        <p:nvSpPr>
          <p:cNvPr id="393" name="Google Shape;393;g20e72ffa6ac_0_38"/>
          <p:cNvSpPr txBox="1"/>
          <p:nvPr/>
        </p:nvSpPr>
        <p:spPr>
          <a:xfrm>
            <a:off x="6381484" y="937659"/>
            <a:ext cx="963874"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fi-FI" sz="1400" b="0" i="0" u="none" strike="noStrike" cap="none">
                <a:solidFill>
                  <a:srgbClr val="000000"/>
                </a:solidFill>
                <a:latin typeface="Arial"/>
                <a:ea typeface="Arial"/>
                <a:cs typeface="Arial"/>
                <a:sym typeface="Arial"/>
              </a:rPr>
              <a:t>Step 3</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g2111f19fff4_0_46"/>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Assignment</a:t>
            </a:r>
            <a:endParaRPr/>
          </a:p>
        </p:txBody>
      </p:sp>
      <p:sp>
        <p:nvSpPr>
          <p:cNvPr id="399" name="Google Shape;399;g2111f19fff4_0_46"/>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FI" sz="1600" b="1"/>
              <a:t>Read three sources related to digital advertising and respond: </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What are the platforms where you can run</a:t>
            </a:r>
            <a:r>
              <a:rPr lang="fi-FI" sz="1600"/>
              <a:t> your ad</a:t>
            </a:r>
            <a:r>
              <a:rPr lang="fi-FI" sz="1600">
                <a:solidFill>
                  <a:schemeClr val="lt1"/>
                </a:solidFill>
              </a:rPr>
              <a:t>?</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Analyze by objective and audience, things make differences between them?</a:t>
            </a:r>
            <a:br>
              <a:rPr lang="fi-FI" sz="1600">
                <a:solidFill>
                  <a:schemeClr val="lt1"/>
                </a:solidFill>
              </a:rPr>
            </a:br>
            <a:endParaRPr sz="1600">
              <a:solidFill>
                <a:schemeClr val="lt1"/>
              </a:solidFill>
            </a:endParaRPr>
          </a:p>
          <a:p>
            <a:pPr marL="457200" lvl="0" indent="-342900" algn="l" rtl="0">
              <a:lnSpc>
                <a:spcPct val="100000"/>
              </a:lnSpc>
              <a:spcBef>
                <a:spcPts val="0"/>
              </a:spcBef>
              <a:spcAft>
                <a:spcPts val="0"/>
              </a:spcAft>
              <a:buClr>
                <a:srgbClr val="11AA81"/>
              </a:buClr>
              <a:buSzPts val="1600"/>
              <a:buFont typeface="Arial"/>
              <a:buChar char="●"/>
            </a:pPr>
            <a:r>
              <a:rPr lang="fi-FI" sz="1600">
                <a:solidFill>
                  <a:schemeClr val="lt1"/>
                </a:solidFill>
              </a:rPr>
              <a:t>Name steps to be taken when starting PPC campaigns </a:t>
            </a:r>
            <a:br>
              <a:rPr lang="fi-FI" sz="1600">
                <a:solidFill>
                  <a:schemeClr val="lt1"/>
                </a:solidFill>
              </a:rPr>
            </a:br>
            <a:endParaRPr sz="1600">
              <a:solidFill>
                <a:schemeClr val="lt1"/>
              </a:solidFill>
            </a:endParaRPr>
          </a:p>
          <a:p>
            <a:pPr marL="0" lvl="0" indent="0" algn="l" rtl="0">
              <a:lnSpc>
                <a:spcPct val="100000"/>
              </a:lnSpc>
              <a:spcBef>
                <a:spcPts val="0"/>
              </a:spcBef>
              <a:spcAft>
                <a:spcPts val="0"/>
              </a:spcAft>
              <a:buClr>
                <a:srgbClr val="11AA81"/>
              </a:buClr>
              <a:buSzPts val="1600"/>
              <a:buNone/>
            </a:pPr>
            <a:r>
              <a:rPr lang="fi-FI" sz="1600" b="1">
                <a:solidFill>
                  <a:srgbClr val="11AA81"/>
                </a:solidFill>
              </a:rPr>
              <a:t>Identify the different types of digital ads and find out how they work. Make a list.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g2111f19fff4_0_3"/>
          <p:cNvSpPr txBox="1">
            <a:spLocks noGrp="1"/>
          </p:cNvSpPr>
          <p:nvPr>
            <p:ph type="title"/>
          </p:nvPr>
        </p:nvSpPr>
        <p:spPr>
          <a:xfrm>
            <a:off x="391704" y="129127"/>
            <a:ext cx="4701473" cy="994172"/>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FI"/>
              <a:t>Goal-setting in PPC campaigns </a:t>
            </a:r>
            <a:endParaRPr/>
          </a:p>
        </p:txBody>
      </p:sp>
      <p:sp>
        <p:nvSpPr>
          <p:cNvPr id="405" name="Google Shape;405;g2111f19fff4_0_3"/>
          <p:cNvSpPr txBox="1">
            <a:spLocks noGrp="1"/>
          </p:cNvSpPr>
          <p:nvPr>
            <p:ph type="body" idx="1"/>
          </p:nvPr>
        </p:nvSpPr>
        <p:spPr>
          <a:xfrm>
            <a:off x="315589" y="1035781"/>
            <a:ext cx="4853704" cy="3560495"/>
          </a:xfrm>
          <a:prstGeom prst="rect">
            <a:avLst/>
          </a:prstGeom>
          <a:noFill/>
          <a:ln>
            <a:noFill/>
          </a:ln>
        </p:spPr>
        <p:txBody>
          <a:bodyPr spcFirstLastPara="1" wrap="square" lIns="91425" tIns="91425" rIns="91425" bIns="91425" anchor="t" anchorCtr="0">
            <a:normAutofit fontScale="92500" lnSpcReduction="10000"/>
          </a:bodyPr>
          <a:lstStyle/>
          <a:p>
            <a:pPr marL="457200" lvl="0" indent="-323850" algn="l" rtl="0">
              <a:lnSpc>
                <a:spcPct val="100000"/>
              </a:lnSpc>
              <a:spcBef>
                <a:spcPts val="600"/>
              </a:spcBef>
              <a:spcAft>
                <a:spcPts val="0"/>
              </a:spcAft>
              <a:buClr>
                <a:srgbClr val="11AA81"/>
              </a:buClr>
              <a:buSzPct val="110294"/>
              <a:buChar char="●"/>
            </a:pPr>
            <a:r>
              <a:rPr lang="fi-FI" sz="1600"/>
              <a:t>The advertising platforms (Google Ads, Youtube, Facebook, Instagram) help to align your campaign to your main objectives by suggesting campaign-specific goals </a:t>
            </a:r>
            <a:endParaRPr sz="1600"/>
          </a:p>
          <a:p>
            <a:pPr marL="457200" lvl="0" indent="-323850" algn="l" rtl="0">
              <a:lnSpc>
                <a:spcPct val="100000"/>
              </a:lnSpc>
              <a:spcBef>
                <a:spcPts val="600"/>
              </a:spcBef>
              <a:spcAft>
                <a:spcPts val="0"/>
              </a:spcAft>
              <a:buClr>
                <a:srgbClr val="11AA81"/>
              </a:buClr>
              <a:buSzPct val="110294"/>
              <a:buChar char="●"/>
            </a:pPr>
            <a:r>
              <a:rPr lang="fi-FI" sz="1600"/>
              <a:t>The conduct of your ad will be tuned according to the chosen goal</a:t>
            </a:r>
            <a:endParaRPr sz="1600"/>
          </a:p>
          <a:p>
            <a:pPr marL="457200" lvl="0" indent="-323850" algn="l" rtl="0">
              <a:lnSpc>
                <a:spcPct val="100000"/>
              </a:lnSpc>
              <a:spcBef>
                <a:spcPts val="600"/>
              </a:spcBef>
              <a:spcAft>
                <a:spcPts val="0"/>
              </a:spcAft>
              <a:buClr>
                <a:srgbClr val="11AA81"/>
              </a:buClr>
              <a:buSzPct val="110294"/>
              <a:buChar char="●"/>
            </a:pPr>
            <a:r>
              <a:rPr lang="fi-FI" sz="1600"/>
              <a:t>To the right you see goals suggested by Facebook (Jan 2023)</a:t>
            </a:r>
            <a:endParaRPr sz="1600"/>
          </a:p>
          <a:p>
            <a:pPr marL="457200" lvl="0" indent="-323850" algn="l" rtl="0">
              <a:lnSpc>
                <a:spcPct val="100000"/>
              </a:lnSpc>
              <a:spcBef>
                <a:spcPts val="600"/>
              </a:spcBef>
              <a:spcAft>
                <a:spcPts val="0"/>
              </a:spcAft>
              <a:buClr>
                <a:srgbClr val="11AA81"/>
              </a:buClr>
              <a:buSzPct val="110294"/>
              <a:buChar char="●"/>
            </a:pPr>
            <a:r>
              <a:rPr lang="fi-FI" sz="1600"/>
              <a:t>Other platforms suggest similar types of goals</a:t>
            </a:r>
            <a:endParaRPr sz="1600"/>
          </a:p>
          <a:p>
            <a:pPr marL="457200" lvl="0" indent="-323850" algn="l" rtl="0">
              <a:lnSpc>
                <a:spcPct val="100000"/>
              </a:lnSpc>
              <a:spcBef>
                <a:spcPts val="600"/>
              </a:spcBef>
              <a:spcAft>
                <a:spcPts val="0"/>
              </a:spcAft>
              <a:buClr>
                <a:srgbClr val="11AA81"/>
              </a:buClr>
              <a:buSzPct val="110294"/>
              <a:buChar char="●"/>
            </a:pPr>
            <a:r>
              <a:rPr lang="fi-FI" sz="1600"/>
              <a:t>Further reading: </a:t>
            </a:r>
            <a:endParaRPr sz="1600"/>
          </a:p>
          <a:p>
            <a:pPr marL="495300" lvl="1" indent="0" algn="l" rtl="0">
              <a:lnSpc>
                <a:spcPct val="110000"/>
              </a:lnSpc>
              <a:spcBef>
                <a:spcPts val="600"/>
              </a:spcBef>
              <a:spcAft>
                <a:spcPts val="0"/>
              </a:spcAft>
              <a:buClr>
                <a:srgbClr val="161249"/>
              </a:buClr>
              <a:buSzPct val="94117"/>
              <a:buNone/>
            </a:pPr>
            <a:r>
              <a:rPr lang="fi-FI" sz="1300"/>
              <a:t>Instructions provided by these platforms themselves will be easily found on local languages by google search (Facebook/Instagram advertising, Google ad advertising, Youtube advertising, etc.) </a:t>
            </a:r>
            <a:endParaRPr sz="1300"/>
          </a:p>
        </p:txBody>
      </p:sp>
      <p:pic>
        <p:nvPicPr>
          <p:cNvPr id="406" name="Google Shape;406;g2111f19fff4_0_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481008" y="145311"/>
            <a:ext cx="3522296" cy="4685288"/>
          </a:xfrm>
          <a:prstGeom prst="rect">
            <a:avLst/>
          </a:prstGeom>
          <a:noFill/>
          <a:ln w="38100" cap="flat" cmpd="sng">
            <a:solidFill>
              <a:srgbClr val="11AA81"/>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g20e72ffa6ac_0_186"/>
          <p:cNvSpPr txBox="1">
            <a:spLocks noGrp="1"/>
          </p:cNvSpPr>
          <p:nvPr>
            <p:ph type="title"/>
          </p:nvPr>
        </p:nvSpPr>
        <p:spPr>
          <a:xfrm>
            <a:off x="628650" y="85127"/>
            <a:ext cx="7886700" cy="530429"/>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990"/>
              <a:buFont typeface="Arial"/>
              <a:buNone/>
            </a:pPr>
            <a:r>
              <a:rPr lang="fi-FI" sz="3220"/>
              <a:t>A/B </a:t>
            </a:r>
            <a:r>
              <a:rPr lang="fi-FI" sz="3200"/>
              <a:t>testing</a:t>
            </a:r>
            <a:r>
              <a:rPr lang="fi-FI" sz="3220"/>
              <a:t> of ads</a:t>
            </a:r>
            <a:endParaRPr sz="3220"/>
          </a:p>
        </p:txBody>
      </p:sp>
      <p:sp>
        <p:nvSpPr>
          <p:cNvPr id="412" name="Google Shape;412;g20e72ffa6ac_0_186"/>
          <p:cNvSpPr txBox="1">
            <a:spLocks noGrp="1"/>
          </p:cNvSpPr>
          <p:nvPr>
            <p:ph type="body" idx="1"/>
          </p:nvPr>
        </p:nvSpPr>
        <p:spPr>
          <a:xfrm>
            <a:off x="487427" y="615556"/>
            <a:ext cx="4845224" cy="3729161"/>
          </a:xfrm>
          <a:prstGeom prst="rect">
            <a:avLst/>
          </a:prstGeom>
          <a:noFill/>
          <a:ln>
            <a:noFill/>
          </a:ln>
        </p:spPr>
        <p:txBody>
          <a:bodyPr spcFirstLastPara="1" wrap="square" lIns="91425" tIns="91425" rIns="91425" bIns="91425" anchor="t" anchorCtr="0">
            <a:noAutofit/>
          </a:bodyPr>
          <a:lstStyle/>
          <a:p>
            <a:pPr marL="457200" lvl="0" indent="-316706" algn="l" rtl="0">
              <a:lnSpc>
                <a:spcPct val="90000"/>
              </a:lnSpc>
              <a:spcBef>
                <a:spcPts val="0"/>
              </a:spcBef>
              <a:spcAft>
                <a:spcPts val="0"/>
              </a:spcAft>
              <a:buClr>
                <a:srgbClr val="11AA81"/>
              </a:buClr>
              <a:buSzPts val="1600"/>
              <a:buFont typeface="Arial"/>
              <a:buChar char="●"/>
            </a:pPr>
            <a:r>
              <a:rPr lang="fi-FI" sz="1600" b="1">
                <a:solidFill>
                  <a:srgbClr val="11AA81"/>
                </a:solidFill>
              </a:rPr>
              <a:t>Purpose:</a:t>
            </a:r>
            <a:r>
              <a:rPr lang="fi-FI" sz="1600">
                <a:solidFill>
                  <a:srgbClr val="11AA81"/>
                </a:solidFill>
              </a:rPr>
              <a:t> </a:t>
            </a:r>
            <a:r>
              <a:rPr lang="fi-FI" sz="1400"/>
              <a:t>to define the best ad, to improve ads</a:t>
            </a:r>
            <a:endParaRPr sz="1400"/>
          </a:p>
          <a:p>
            <a:pPr marL="742950" lvl="0" indent="-196850" algn="l" rtl="0">
              <a:lnSpc>
                <a:spcPct val="90000"/>
              </a:lnSpc>
              <a:spcBef>
                <a:spcPts val="0"/>
              </a:spcBef>
              <a:spcAft>
                <a:spcPts val="0"/>
              </a:spcAft>
              <a:buClr>
                <a:srgbClr val="11AA81"/>
              </a:buClr>
              <a:buSzPts val="1400"/>
              <a:buFont typeface="Arial"/>
              <a:buNone/>
            </a:pPr>
            <a:endParaRPr sz="1400"/>
          </a:p>
          <a:p>
            <a:pPr marL="457200" lvl="0" indent="-316706" algn="l" rtl="0">
              <a:lnSpc>
                <a:spcPct val="90000"/>
              </a:lnSpc>
              <a:spcBef>
                <a:spcPts val="0"/>
              </a:spcBef>
              <a:spcAft>
                <a:spcPts val="0"/>
              </a:spcAft>
              <a:buClr>
                <a:srgbClr val="11AA81"/>
              </a:buClr>
              <a:buSzPts val="1600"/>
              <a:buFont typeface="Arial"/>
              <a:buChar char="●"/>
            </a:pPr>
            <a:r>
              <a:rPr lang="fi-FI" sz="1600" b="1">
                <a:solidFill>
                  <a:srgbClr val="11AA81"/>
                </a:solidFill>
              </a:rPr>
              <a:t>How:</a:t>
            </a:r>
            <a:r>
              <a:rPr lang="fi-FI" sz="1600">
                <a:solidFill>
                  <a:srgbClr val="11AA81"/>
                </a:solidFill>
              </a:rPr>
              <a:t> </a:t>
            </a:r>
            <a:endParaRPr sz="1600">
              <a:solidFill>
                <a:srgbClr val="11AA81"/>
              </a:solidFill>
            </a:endParaRPr>
          </a:p>
          <a:p>
            <a:pPr marL="457200" lvl="0" indent="-316706" algn="l" rtl="0">
              <a:lnSpc>
                <a:spcPct val="90000"/>
              </a:lnSpc>
              <a:spcBef>
                <a:spcPts val="0"/>
              </a:spcBef>
              <a:spcAft>
                <a:spcPts val="0"/>
              </a:spcAft>
              <a:buClr>
                <a:srgbClr val="11AA81"/>
              </a:buClr>
              <a:buSzPts val="1400"/>
              <a:buFont typeface="Arial"/>
              <a:buChar char="●"/>
            </a:pPr>
            <a:r>
              <a:rPr lang="fi-FI" sz="1400"/>
              <a:t>Two or more versions of an ad are shown to visitors at the same time to determine which version is clicked most and/or leads to highest conversion (picture)</a:t>
            </a:r>
            <a:endParaRPr sz="1400"/>
          </a:p>
          <a:p>
            <a:pPr marL="457200" lvl="0" indent="-316706" algn="l" rtl="0">
              <a:lnSpc>
                <a:spcPct val="90000"/>
              </a:lnSpc>
              <a:spcBef>
                <a:spcPts val="0"/>
              </a:spcBef>
              <a:spcAft>
                <a:spcPts val="0"/>
              </a:spcAft>
              <a:buClr>
                <a:srgbClr val="11AA81"/>
              </a:buClr>
              <a:buSzPts val="1400"/>
              <a:buFont typeface="Arial"/>
              <a:buChar char="●"/>
            </a:pPr>
            <a:r>
              <a:rPr lang="fi-FI" sz="1400"/>
              <a:t>‘A’ refers to ‘control’/original variable, ‘B’ refers to ‘variation’ or a new version</a:t>
            </a:r>
            <a:endParaRPr sz="1400"/>
          </a:p>
          <a:p>
            <a:pPr marL="457200" lvl="0" indent="-316706" algn="l" rtl="0">
              <a:lnSpc>
                <a:spcPct val="90000"/>
              </a:lnSpc>
              <a:spcBef>
                <a:spcPts val="0"/>
              </a:spcBef>
              <a:spcAft>
                <a:spcPts val="0"/>
              </a:spcAft>
              <a:buClr>
                <a:srgbClr val="11AA81"/>
              </a:buClr>
              <a:buSzPts val="1400"/>
              <a:buFont typeface="Arial"/>
              <a:buChar char="●"/>
            </a:pPr>
            <a:r>
              <a:rPr lang="fi-FI" sz="1400"/>
              <a:t>Can be varied: pictures/colours/headlines/body text (one or several variables)</a:t>
            </a:r>
            <a:endParaRPr sz="1400"/>
          </a:p>
          <a:p>
            <a:pPr marL="457200" lvl="0" indent="-227806" algn="l" rtl="0">
              <a:lnSpc>
                <a:spcPct val="90000"/>
              </a:lnSpc>
              <a:spcBef>
                <a:spcPts val="0"/>
              </a:spcBef>
              <a:spcAft>
                <a:spcPts val="0"/>
              </a:spcAft>
              <a:buClr>
                <a:srgbClr val="11AA81"/>
              </a:buClr>
              <a:buSzPts val="1400"/>
              <a:buFont typeface="Arial"/>
              <a:buNone/>
            </a:pPr>
            <a:endParaRPr sz="1400"/>
          </a:p>
          <a:p>
            <a:pPr marL="457200" lvl="0" indent="-316706" algn="l" rtl="0">
              <a:lnSpc>
                <a:spcPct val="90000"/>
              </a:lnSpc>
              <a:spcBef>
                <a:spcPts val="0"/>
              </a:spcBef>
              <a:spcAft>
                <a:spcPts val="0"/>
              </a:spcAft>
              <a:buClr>
                <a:srgbClr val="11AA81"/>
              </a:buClr>
              <a:buSzPts val="1600"/>
              <a:buFont typeface="Arial"/>
              <a:buChar char="●"/>
            </a:pPr>
            <a:r>
              <a:rPr lang="fi-FI" sz="1600" b="1">
                <a:solidFill>
                  <a:srgbClr val="11AA81"/>
                </a:solidFill>
              </a:rPr>
              <a:t>Advantages:</a:t>
            </a:r>
            <a:endParaRPr sz="1600">
              <a:solidFill>
                <a:srgbClr val="11AA81"/>
              </a:solidFill>
            </a:endParaRPr>
          </a:p>
          <a:p>
            <a:pPr marL="457200" lvl="0" indent="-316706" algn="l" rtl="0">
              <a:lnSpc>
                <a:spcPct val="90000"/>
              </a:lnSpc>
              <a:spcBef>
                <a:spcPts val="0"/>
              </a:spcBef>
              <a:spcAft>
                <a:spcPts val="0"/>
              </a:spcAft>
              <a:buClr>
                <a:srgbClr val="11AA81"/>
              </a:buClr>
              <a:buSzPts val="1400"/>
              <a:buFont typeface="Arial"/>
              <a:buChar char="●"/>
            </a:pPr>
            <a:r>
              <a:rPr lang="fi-FI" sz="1400"/>
              <a:t>Gives quick and reliable indication on which ad is best</a:t>
            </a:r>
            <a:endParaRPr sz="1400"/>
          </a:p>
          <a:p>
            <a:pPr marL="457200" lvl="0" indent="-316706" algn="l" rtl="0">
              <a:lnSpc>
                <a:spcPct val="90000"/>
              </a:lnSpc>
              <a:spcBef>
                <a:spcPts val="0"/>
              </a:spcBef>
              <a:spcAft>
                <a:spcPts val="0"/>
              </a:spcAft>
              <a:buClr>
                <a:srgbClr val="11AA81"/>
              </a:buClr>
              <a:buSzPts val="1400"/>
              <a:buFont typeface="Arial"/>
              <a:buChar char="●"/>
            </a:pPr>
            <a:r>
              <a:rPr lang="fi-FI" sz="1400"/>
              <a:t>Allows the advertiser to detect elements that will usually work</a:t>
            </a:r>
            <a:endParaRPr sz="1400"/>
          </a:p>
          <a:p>
            <a:pPr marL="457200" lvl="0" indent="-316706" algn="l" rtl="0">
              <a:lnSpc>
                <a:spcPct val="90000"/>
              </a:lnSpc>
              <a:spcBef>
                <a:spcPts val="0"/>
              </a:spcBef>
              <a:spcAft>
                <a:spcPts val="0"/>
              </a:spcAft>
              <a:buClr>
                <a:srgbClr val="11AA81"/>
              </a:buClr>
              <a:buSzPts val="1400"/>
              <a:buFont typeface="Arial"/>
              <a:buChar char="●"/>
            </a:pPr>
            <a:r>
              <a:rPr lang="fi-FI" sz="1400"/>
              <a:t>Improves conversion</a:t>
            </a:r>
            <a:endParaRPr sz="1400"/>
          </a:p>
          <a:p>
            <a:pPr marL="457200" lvl="0" indent="-316706" algn="l" rtl="0">
              <a:lnSpc>
                <a:spcPct val="90000"/>
              </a:lnSpc>
              <a:spcBef>
                <a:spcPts val="0"/>
              </a:spcBef>
              <a:spcAft>
                <a:spcPts val="0"/>
              </a:spcAft>
              <a:buClr>
                <a:srgbClr val="11AA81"/>
              </a:buClr>
              <a:buSzPts val="1400"/>
              <a:buFont typeface="Arial"/>
              <a:buChar char="●"/>
            </a:pPr>
            <a:r>
              <a:rPr lang="fi-FI" sz="1400"/>
              <a:t>Further reading: </a:t>
            </a:r>
            <a:r>
              <a:rPr lang="fi-FI" sz="1400" u="sng">
                <a:solidFill>
                  <a:schemeClr val="hlink"/>
                </a:solidFill>
                <a:hlinkClick r:id="rId3"/>
              </a:rPr>
              <a:t>vwo.com</a:t>
            </a:r>
            <a:endParaRPr sz="1400"/>
          </a:p>
        </p:txBody>
      </p:sp>
      <p:pic>
        <p:nvPicPr>
          <p:cNvPr id="413" name="Google Shape;413;g20e72ffa6ac_0_186"/>
          <p:cNvPicPr preferRelativeResize="0"/>
          <p:nvPr/>
        </p:nvPicPr>
        <p:blipFill rotWithShape="1">
          <a:blip r:embed="rId4">
            <a:alphaModFix/>
          </a:blip>
          <a:srcRect/>
          <a:stretch/>
        </p:blipFill>
        <p:spPr>
          <a:xfrm>
            <a:off x="5332651" y="1172423"/>
            <a:ext cx="3659024" cy="2615427"/>
          </a:xfrm>
          <a:prstGeom prst="rect">
            <a:avLst/>
          </a:prstGeom>
          <a:noFill/>
          <a:ln w="38100" cap="flat" cmpd="sng">
            <a:solidFill>
              <a:srgbClr val="11AA81"/>
            </a:solidFill>
            <a:prstDash val="solid"/>
            <a:round/>
            <a:headEnd type="none" w="sm" len="sm"/>
            <a:tailEnd type="none" w="sm" len="sm"/>
          </a:ln>
        </p:spPr>
      </p:pic>
      <p:sp>
        <p:nvSpPr>
          <p:cNvPr id="414" name="Google Shape;414;g20e72ffa6ac_0_186"/>
          <p:cNvSpPr txBox="1"/>
          <p:nvPr/>
        </p:nvSpPr>
        <p:spPr>
          <a:xfrm>
            <a:off x="5259822" y="3787850"/>
            <a:ext cx="35178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Source &amp;</a:t>
            </a:r>
            <a:r>
              <a:rPr lang="fi-FI" sz="1400" b="0" i="0" u="none" strike="noStrike" cap="none">
                <a:solidFill>
                  <a:schemeClr val="dk1"/>
                </a:solidFill>
                <a:latin typeface="Arial"/>
                <a:ea typeface="Arial"/>
                <a:cs typeface="Arial"/>
                <a:sym typeface="Arial"/>
              </a:rPr>
              <a:t> </a:t>
            </a:r>
            <a:r>
              <a:rPr lang="fi-FI" sz="1400" b="0" i="0" u="sng" strike="noStrike" cap="none">
                <a:solidFill>
                  <a:schemeClr val="hlink"/>
                </a:solidFill>
                <a:latin typeface="Arial"/>
                <a:ea typeface="Arial"/>
                <a:cs typeface="Arial"/>
                <a:sym typeface="Arial"/>
                <a:hlinkClick r:id="rId5"/>
              </a:rPr>
              <a:t>further reading:</a:t>
            </a:r>
            <a:r>
              <a:rPr lang="fi-FI" sz="1400" b="0" i="0" u="none" strike="noStrike" cap="none">
                <a:solidFill>
                  <a:schemeClr val="dk1"/>
                </a:solidFill>
                <a:latin typeface="Arial"/>
                <a:ea typeface="Arial"/>
                <a:cs typeface="Arial"/>
                <a:sym typeface="Arial"/>
              </a:rPr>
              <a:t> </a:t>
            </a:r>
            <a:r>
              <a:rPr lang="fi-FI" sz="1400" b="0" i="0" u="none" strike="noStrike" cap="none">
                <a:solidFill>
                  <a:srgbClr val="161249"/>
                </a:solidFill>
                <a:latin typeface="Arial"/>
                <a:ea typeface="Arial"/>
                <a:cs typeface="Arial"/>
                <a:sym typeface="Arial"/>
              </a:rPr>
              <a:t>CXL</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20e72ffa6ac_0_191"/>
          <p:cNvSpPr txBox="1">
            <a:spLocks noGrp="1"/>
          </p:cNvSpPr>
          <p:nvPr>
            <p:ph type="title" idx="4294967295"/>
          </p:nvPr>
        </p:nvSpPr>
        <p:spPr>
          <a:xfrm>
            <a:off x="311150" y="183798"/>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20"/>
              <a:t> Retargeting</a:t>
            </a:r>
            <a:endParaRPr sz="3220"/>
          </a:p>
        </p:txBody>
      </p:sp>
      <p:sp>
        <p:nvSpPr>
          <p:cNvPr id="420" name="Google Shape;420;g20e72ffa6ac_0_191"/>
          <p:cNvSpPr txBox="1">
            <a:spLocks noGrp="1"/>
          </p:cNvSpPr>
          <p:nvPr>
            <p:ph type="body" idx="4294967295"/>
          </p:nvPr>
        </p:nvSpPr>
        <p:spPr>
          <a:xfrm>
            <a:off x="311150" y="984980"/>
            <a:ext cx="4916305" cy="3416300"/>
          </a:xfrm>
          <a:prstGeom prst="rect">
            <a:avLst/>
          </a:prstGeom>
          <a:noFill/>
          <a:ln>
            <a:noFill/>
          </a:ln>
        </p:spPr>
        <p:txBody>
          <a:bodyPr spcFirstLastPara="1" wrap="square" lIns="91425" tIns="91425" rIns="91425" bIns="91425" anchor="t"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600"/>
              <a:t>allows your business to show targeted ads to the users who visited your website and didn’t complete a conversion – purchase an item, fill in a contact form, download a file, etc.</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Retargeting is effective because it focuses on people who are already familiar with your brand and have recently demonstrated interest.</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can be connected to ads on most platforms (for instance Google ads)</a:t>
            </a:r>
            <a:endParaRPr sz="1600"/>
          </a:p>
        </p:txBody>
      </p:sp>
      <p:pic>
        <p:nvPicPr>
          <p:cNvPr id="421" name="Google Shape;421;g20e72ffa6ac_0_19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631998" y="1065275"/>
            <a:ext cx="3307802" cy="2569059"/>
          </a:xfrm>
          <a:prstGeom prst="rect">
            <a:avLst/>
          </a:prstGeom>
          <a:noFill/>
          <a:ln w="38100" cap="flat" cmpd="sng">
            <a:solidFill>
              <a:srgbClr val="11AA81"/>
            </a:solidFill>
            <a:prstDash val="solid"/>
            <a:round/>
            <a:headEnd type="none" w="sm" len="sm"/>
            <a:tailEnd type="none" w="sm" len="sm"/>
          </a:ln>
        </p:spPr>
      </p:pic>
      <p:sp>
        <p:nvSpPr>
          <p:cNvPr id="422" name="Google Shape;422;g20e72ffa6ac_0_191"/>
          <p:cNvSpPr txBox="1"/>
          <p:nvPr/>
        </p:nvSpPr>
        <p:spPr>
          <a:xfrm>
            <a:off x="5632000" y="3678025"/>
            <a:ext cx="33078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Source &amp;</a:t>
            </a:r>
            <a:r>
              <a:rPr lang="fi-FI" sz="1400" b="0" i="0" u="none" strike="noStrike" cap="none">
                <a:solidFill>
                  <a:schemeClr val="dk1"/>
                </a:solidFill>
                <a:latin typeface="Arial"/>
                <a:ea typeface="Arial"/>
                <a:cs typeface="Arial"/>
                <a:sym typeface="Arial"/>
              </a:rPr>
              <a:t> </a:t>
            </a:r>
            <a:r>
              <a:rPr lang="fi-FI" sz="1400" b="0" i="0" u="sng" strike="noStrike" cap="none">
                <a:solidFill>
                  <a:schemeClr val="hlink"/>
                </a:solidFill>
                <a:latin typeface="Arial"/>
                <a:ea typeface="Arial"/>
                <a:cs typeface="Arial"/>
                <a:sym typeface="Arial"/>
                <a:hlinkClick r:id="rId4"/>
              </a:rPr>
              <a:t>further reading</a:t>
            </a:r>
            <a:r>
              <a:rPr lang="fi-FI" sz="1400" b="0" i="0" u="none" strike="noStrike" cap="none">
                <a:solidFill>
                  <a:srgbClr val="161249"/>
                </a:solidFill>
                <a:latin typeface="Arial"/>
                <a:ea typeface="Arial"/>
                <a:cs typeface="Arial"/>
                <a:sym typeface="Arial"/>
              </a:rPr>
              <a:t>: Unbounce</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g20e72ffa6ac_0_201"/>
          <p:cNvSpPr txBox="1">
            <a:spLocks noGrp="1"/>
          </p:cNvSpPr>
          <p:nvPr>
            <p:ph type="title" idx="4294967295"/>
          </p:nvPr>
        </p:nvSpPr>
        <p:spPr>
          <a:xfrm>
            <a:off x="311150" y="234294"/>
            <a:ext cx="8521700" cy="573088"/>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3200"/>
              <a:buFont typeface="Arial"/>
              <a:buNone/>
            </a:pPr>
            <a:r>
              <a:rPr lang="fi-FI" sz="3200"/>
              <a:t>Programmatic advertising</a:t>
            </a:r>
            <a:endParaRPr sz="3200"/>
          </a:p>
        </p:txBody>
      </p:sp>
      <p:sp>
        <p:nvSpPr>
          <p:cNvPr id="428" name="Google Shape;428;g20e72ffa6ac_0_201"/>
          <p:cNvSpPr txBox="1">
            <a:spLocks noGrp="1"/>
          </p:cNvSpPr>
          <p:nvPr>
            <p:ph type="body" idx="4294967295"/>
          </p:nvPr>
        </p:nvSpPr>
        <p:spPr>
          <a:xfrm>
            <a:off x="290400" y="1031144"/>
            <a:ext cx="4171950" cy="3789363"/>
          </a:xfrm>
          <a:prstGeom prst="rect">
            <a:avLst/>
          </a:prstGeom>
          <a:noFill/>
          <a:ln>
            <a:noFill/>
          </a:ln>
        </p:spPr>
        <p:txBody>
          <a:bodyPr spcFirstLastPara="1" wrap="square" lIns="91425" tIns="91425" rIns="91425" bIns="91425" anchor="t"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500"/>
              <a:t>Applies automated technology and algorithmic tools for optimizing advertising media and budget </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Serves the ads to visitors in the right place at the right time</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Makes an extensive media space available by the use of SSPs (sell-side platforms) and DSPs (demand-side platforms)</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Is increasingly used by marketers</a:t>
            </a:r>
            <a:endParaRPr sz="1500"/>
          </a:p>
          <a:p>
            <a:pPr marL="457200" lvl="0" indent="0" algn="l" rtl="0">
              <a:lnSpc>
                <a:spcPct val="90000"/>
              </a:lnSpc>
              <a:spcBef>
                <a:spcPts val="0"/>
              </a:spcBef>
              <a:spcAft>
                <a:spcPts val="0"/>
              </a:spcAft>
              <a:buClr>
                <a:srgbClr val="161249"/>
              </a:buClr>
              <a:buSzPts val="1500"/>
              <a:buNone/>
            </a:pPr>
            <a:endParaRPr sz="1500"/>
          </a:p>
          <a:p>
            <a:pPr marL="0" lvl="0" indent="0" algn="l" rtl="0">
              <a:lnSpc>
                <a:spcPct val="90000"/>
              </a:lnSpc>
              <a:spcBef>
                <a:spcPts val="0"/>
              </a:spcBef>
              <a:spcAft>
                <a:spcPts val="0"/>
              </a:spcAft>
              <a:buClr>
                <a:srgbClr val="161249"/>
              </a:buClr>
              <a:buSzPts val="1500"/>
              <a:buNone/>
            </a:pPr>
            <a:r>
              <a:rPr lang="fi-FI" sz="1500"/>
              <a:t>Further reading: </a:t>
            </a:r>
            <a:r>
              <a:rPr lang="fi-FI" sz="1500" u="sng">
                <a:solidFill>
                  <a:schemeClr val="hlink"/>
                </a:solidFill>
                <a:hlinkClick r:id="rId3"/>
              </a:rPr>
              <a:t>DMI Digitalmarketinginstitute</a:t>
            </a:r>
            <a:endParaRPr sz="1500"/>
          </a:p>
        </p:txBody>
      </p:sp>
      <p:pic>
        <p:nvPicPr>
          <p:cNvPr id="429" name="Google Shape;429;g20e72ffa6ac_0_20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572000" y="1129689"/>
            <a:ext cx="4356598" cy="2392976"/>
          </a:xfrm>
          <a:prstGeom prst="rect">
            <a:avLst/>
          </a:prstGeom>
          <a:noFill/>
          <a:ln w="38100" cap="flat" cmpd="sng">
            <a:solidFill>
              <a:srgbClr val="11AA81"/>
            </a:solidFill>
            <a:prstDash val="solid"/>
            <a:round/>
            <a:headEnd type="none" w="sm" len="sm"/>
            <a:tailEnd type="none" w="sm" len="sm"/>
          </a:ln>
        </p:spPr>
      </p:pic>
      <p:sp>
        <p:nvSpPr>
          <p:cNvPr id="430" name="Google Shape;430;g20e72ffa6ac_0_201"/>
          <p:cNvSpPr txBox="1"/>
          <p:nvPr/>
        </p:nvSpPr>
        <p:spPr>
          <a:xfrm>
            <a:off x="4462350" y="3896927"/>
            <a:ext cx="4281600" cy="430857"/>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Source: </a:t>
            </a:r>
            <a:r>
              <a:rPr lang="fi-FI" sz="1600" b="0" i="0" u="sng" strike="noStrike" cap="none">
                <a:solidFill>
                  <a:schemeClr val="hlink"/>
                </a:solidFill>
                <a:latin typeface="Arial"/>
                <a:ea typeface="Arial"/>
                <a:cs typeface="Arial"/>
                <a:sym typeface="Arial"/>
                <a:hlinkClick r:id="rId5"/>
              </a:rPr>
              <a:t>Insiderintelligence</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g20e72ffa6ac_0_153"/>
          <p:cNvSpPr txBox="1">
            <a:spLocks noGrp="1"/>
          </p:cNvSpPr>
          <p:nvPr>
            <p:ph type="title"/>
          </p:nvPr>
        </p:nvSpPr>
        <p:spPr>
          <a:xfrm>
            <a:off x="628650" y="184832"/>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990"/>
              <a:buFont typeface="Arial"/>
              <a:buNone/>
            </a:pPr>
            <a:r>
              <a:rPr lang="fi-FI" sz="3200"/>
              <a:t>Digital advertising - about costs</a:t>
            </a:r>
            <a:endParaRPr sz="3200"/>
          </a:p>
        </p:txBody>
      </p:sp>
      <p:sp>
        <p:nvSpPr>
          <p:cNvPr id="436" name="Google Shape;436;g20e72ffa6ac_0_153"/>
          <p:cNvSpPr txBox="1">
            <a:spLocks noGrp="1"/>
          </p:cNvSpPr>
          <p:nvPr>
            <p:ph type="body" idx="1"/>
          </p:nvPr>
        </p:nvSpPr>
        <p:spPr>
          <a:xfrm>
            <a:off x="628650" y="794683"/>
            <a:ext cx="7886700" cy="1419363"/>
          </a:xfrm>
          <a:prstGeom prst="rect">
            <a:avLst/>
          </a:prstGeom>
          <a:noFill/>
          <a:ln>
            <a:noFill/>
          </a:ln>
        </p:spPr>
        <p:txBody>
          <a:bodyPr spcFirstLastPara="1" wrap="square" lIns="91425" tIns="91425" rIns="91425" bIns="91425" anchor="t" anchorCtr="0">
            <a:noAutofit/>
          </a:bodyPr>
          <a:lstStyle/>
          <a:p>
            <a:pPr marL="457200" lvl="0" indent="-324818" algn="l" rtl="0">
              <a:lnSpc>
                <a:spcPct val="100000"/>
              </a:lnSpc>
              <a:spcBef>
                <a:spcPts val="0"/>
              </a:spcBef>
              <a:spcAft>
                <a:spcPts val="0"/>
              </a:spcAft>
              <a:buClr>
                <a:srgbClr val="11AA81"/>
              </a:buClr>
              <a:buSzPts val="1400"/>
              <a:buChar char="●"/>
            </a:pPr>
            <a:r>
              <a:rPr lang="fi-FI" sz="1400"/>
              <a:t>Digital ad pricing depend on whether you decide to manage your campaigns in-house (less expensive but knowledge needed) or hire an agency</a:t>
            </a:r>
            <a:endParaRPr sz="1400"/>
          </a:p>
          <a:p>
            <a:pPr marL="457200" lvl="0" indent="-324818" algn="l" rtl="0">
              <a:lnSpc>
                <a:spcPct val="100000"/>
              </a:lnSpc>
              <a:spcBef>
                <a:spcPts val="0"/>
              </a:spcBef>
              <a:spcAft>
                <a:spcPts val="0"/>
              </a:spcAft>
              <a:buClr>
                <a:srgbClr val="11AA81"/>
              </a:buClr>
              <a:buSzPts val="1400"/>
              <a:buChar char="●"/>
            </a:pPr>
            <a:r>
              <a:rPr lang="fi-FI" sz="1400"/>
              <a:t>Each of the platforms has its pricing model </a:t>
            </a:r>
            <a:endParaRPr sz="1400"/>
          </a:p>
          <a:p>
            <a:pPr marL="457200" lvl="0" indent="-324818" algn="l" rtl="0">
              <a:lnSpc>
                <a:spcPct val="100000"/>
              </a:lnSpc>
              <a:spcBef>
                <a:spcPts val="0"/>
              </a:spcBef>
              <a:spcAft>
                <a:spcPts val="0"/>
              </a:spcAft>
              <a:buClr>
                <a:srgbClr val="11AA81"/>
              </a:buClr>
              <a:buSzPts val="1400"/>
              <a:buChar char="●"/>
            </a:pPr>
            <a:r>
              <a:rPr lang="fi-FI" sz="1400"/>
              <a:t>The advert itself and the website are classified by their quality (higher quality usually contributes to a lower price)</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1AA81"/>
              </a:buClr>
              <a:buSzPts val="1400"/>
              <a:buNone/>
            </a:pPr>
            <a:r>
              <a:rPr lang="fi-FI" sz="1400" b="1">
                <a:solidFill>
                  <a:srgbClr val="11AA81"/>
                </a:solidFill>
              </a:rPr>
              <a:t>CPC (Cost per Click) </a:t>
            </a:r>
            <a:r>
              <a:rPr lang="fi-FI" sz="1400"/>
              <a:t>or </a:t>
            </a:r>
            <a:r>
              <a:rPr lang="fi-FI" sz="1400" b="1">
                <a:solidFill>
                  <a:srgbClr val="11AA81"/>
                </a:solidFill>
              </a:rPr>
              <a:t>PPC (Pay per Click) </a:t>
            </a:r>
            <a:r>
              <a:rPr lang="fi-FI" sz="1400"/>
              <a:t>pricing is  based on how many clicks the ads receive. The price per click can range from as low as $0.01 to more than $10.</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1AA81"/>
              </a:buClr>
              <a:buSzPts val="1400"/>
              <a:buNone/>
            </a:pPr>
            <a:r>
              <a:rPr lang="fi-FI" sz="1400" b="1">
                <a:solidFill>
                  <a:srgbClr val="11AA81"/>
                </a:solidFill>
              </a:rPr>
              <a:t>CPM (Cost per Mille)</a:t>
            </a:r>
            <a:r>
              <a:rPr lang="fi-FI" sz="1400">
                <a:solidFill>
                  <a:srgbClr val="11AA81"/>
                </a:solidFill>
              </a:rPr>
              <a:t> </a:t>
            </a:r>
            <a:r>
              <a:rPr lang="fi-FI" sz="1400"/>
              <a:t>pricing is  based on the number of impressions. Each time a visitor sees an ad, the advertiser is charged a pre-determined amount. As an example, an average price for 1000 impressions in Facebook is 10€.</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1AA81"/>
              </a:buClr>
              <a:buSzPts val="1400"/>
              <a:buNone/>
            </a:pPr>
            <a:r>
              <a:rPr lang="fi-FI" sz="1400" b="1">
                <a:solidFill>
                  <a:srgbClr val="11AA81"/>
                </a:solidFill>
              </a:rPr>
              <a:t>PPC or PPA (Pay per Click/Action)</a:t>
            </a:r>
            <a:r>
              <a:rPr lang="fi-FI" sz="1400">
                <a:solidFill>
                  <a:srgbClr val="11AA81"/>
                </a:solidFill>
              </a:rPr>
              <a:t> </a:t>
            </a:r>
            <a:r>
              <a:rPr lang="fi-FI" sz="1400"/>
              <a:t>- you pay for the wished action of visitor (purchase, phone call, leave contact info)</a:t>
            </a:r>
            <a:endParaRPr sz="1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0"/>
              </a:spcAft>
              <a:buClr>
                <a:srgbClr val="161249"/>
              </a:buClr>
              <a:buSzPts val="1400"/>
              <a:buNone/>
            </a:pPr>
            <a:r>
              <a:rPr lang="fi-FI" sz="1400"/>
              <a:t>			</a:t>
            </a:r>
            <a:r>
              <a:rPr lang="fi-FI" sz="1400" b="1">
                <a:solidFill>
                  <a:srgbClr val="11AA81"/>
                </a:solidFill>
              </a:rPr>
              <a:t>Further reading:  </a:t>
            </a:r>
            <a:r>
              <a:rPr lang="fi-FI" sz="1400" u="sng">
                <a:solidFill>
                  <a:schemeClr val="hlink"/>
                </a:solidFill>
                <a:hlinkClick r:id="rId3"/>
              </a:rPr>
              <a:t>WebFX</a:t>
            </a:r>
            <a:r>
              <a:rPr lang="fi-FI" sz="1400"/>
              <a:t> 1       </a:t>
            </a:r>
            <a:r>
              <a:rPr lang="fi-FI" sz="1400" u="sng">
                <a:solidFill>
                  <a:schemeClr val="hlink"/>
                </a:solidFill>
                <a:hlinkClick r:id="rId4"/>
              </a:rPr>
              <a:t>WebFX</a:t>
            </a:r>
            <a:r>
              <a:rPr lang="fi-FI" sz="1400">
                <a:solidFill>
                  <a:schemeClr val="hlink"/>
                </a:solidFill>
              </a:rPr>
              <a:t> </a:t>
            </a:r>
            <a:r>
              <a:rPr lang="fi-FI" sz="1400"/>
              <a:t>2</a:t>
            </a:r>
            <a:endParaRPr sz="14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0"/>
        <p:cNvGrpSpPr/>
        <p:nvPr/>
      </p:nvGrpSpPr>
      <p:grpSpPr>
        <a:xfrm>
          <a:off x="0" y="0"/>
          <a:ext cx="0" cy="0"/>
          <a:chOff x="0" y="0"/>
          <a:chExt cx="0" cy="0"/>
        </a:xfrm>
      </p:grpSpPr>
      <p:sp>
        <p:nvSpPr>
          <p:cNvPr id="441" name="Google Shape;441;g20e72ffa6ac_0_149"/>
          <p:cNvSpPr txBox="1">
            <a:spLocks noGrp="1"/>
          </p:cNvSpPr>
          <p:nvPr>
            <p:ph type="title" idx="4294967295"/>
          </p:nvPr>
        </p:nvSpPr>
        <p:spPr>
          <a:xfrm>
            <a:off x="1035780" y="1806041"/>
            <a:ext cx="7072439"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4444"/>
              <a:buFont typeface="Arial"/>
              <a:buNone/>
            </a:pPr>
            <a:r>
              <a:rPr lang="fi-FI" sz="4000"/>
              <a:t>Digital advertising platforms </a:t>
            </a:r>
            <a:endParaRPr sz="40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17"/>
          <p:cNvSpPr txBox="1">
            <a:spLocks noGrp="1"/>
          </p:cNvSpPr>
          <p:nvPr>
            <p:ph type="title" idx="4294967295"/>
          </p:nvPr>
        </p:nvSpPr>
        <p:spPr>
          <a:xfrm>
            <a:off x="161841" y="138338"/>
            <a:ext cx="5491600" cy="637970"/>
          </a:xfrm>
          <a:prstGeom prst="rect">
            <a:avLst/>
          </a:prstGeom>
          <a:noFill/>
          <a:ln>
            <a:noFill/>
          </a:ln>
        </p:spPr>
        <p:txBody>
          <a:bodyPr spcFirstLastPara="1" wrap="square" lIns="91425" tIns="91425" rIns="91425" bIns="91425" anchor="b" anchorCtr="0">
            <a:normAutofit fontScale="90000"/>
          </a:bodyPr>
          <a:lstStyle/>
          <a:p>
            <a:pPr marL="0" lvl="0" indent="0" algn="ctr" rtl="0">
              <a:lnSpc>
                <a:spcPct val="100000"/>
              </a:lnSpc>
              <a:spcBef>
                <a:spcPts val="0"/>
              </a:spcBef>
              <a:spcAft>
                <a:spcPts val="0"/>
              </a:spcAft>
              <a:buClr>
                <a:srgbClr val="161249"/>
              </a:buClr>
              <a:buSzPct val="128047"/>
              <a:buFont typeface="Arial"/>
              <a:buNone/>
            </a:pPr>
            <a:r>
              <a:rPr lang="fi-FI" sz="3600"/>
              <a:t>Search engine advertising</a:t>
            </a:r>
            <a:endParaRPr sz="3200"/>
          </a:p>
        </p:txBody>
      </p:sp>
      <p:sp>
        <p:nvSpPr>
          <p:cNvPr id="447" name="Google Shape;447;p17"/>
          <p:cNvSpPr txBox="1">
            <a:spLocks noGrp="1"/>
          </p:cNvSpPr>
          <p:nvPr>
            <p:ph type="body" idx="4294967295"/>
          </p:nvPr>
        </p:nvSpPr>
        <p:spPr>
          <a:xfrm>
            <a:off x="4843532" y="657706"/>
            <a:ext cx="4138627" cy="3227413"/>
          </a:xfrm>
          <a:prstGeom prst="rect">
            <a:avLst/>
          </a:prstGeom>
          <a:noFill/>
          <a:ln>
            <a:noFill/>
          </a:ln>
        </p:spPr>
        <p:txBody>
          <a:bodyPr spcFirstLastPara="1" wrap="square" lIns="91425" tIns="36000" rIns="91425" bIns="72000" anchor="t" anchorCtr="0">
            <a:noAutofit/>
          </a:bodyPr>
          <a:lstStyle/>
          <a:p>
            <a:pPr marL="457200" lvl="0" indent="-300386" algn="l" rtl="0">
              <a:lnSpc>
                <a:spcPct val="110000"/>
              </a:lnSpc>
              <a:spcBef>
                <a:spcPts val="600"/>
              </a:spcBef>
              <a:spcAft>
                <a:spcPts val="0"/>
              </a:spcAft>
              <a:buClr>
                <a:srgbClr val="11AA81"/>
              </a:buClr>
              <a:buSzPts val="1500"/>
              <a:buChar char="●"/>
            </a:pPr>
            <a:r>
              <a:rPr lang="fi-FI" sz="1400"/>
              <a:t>The most important ads space</a:t>
            </a:r>
            <a:endParaRPr sz="1400"/>
          </a:p>
          <a:p>
            <a:pPr marL="457200" lvl="0" indent="-300386" algn="l" rtl="0">
              <a:lnSpc>
                <a:spcPct val="110000"/>
              </a:lnSpc>
              <a:spcBef>
                <a:spcPts val="600"/>
              </a:spcBef>
              <a:spcAft>
                <a:spcPts val="0"/>
              </a:spcAft>
              <a:buClr>
                <a:srgbClr val="11AA81"/>
              </a:buClr>
              <a:buSzPts val="1500"/>
              <a:buChar char="●"/>
            </a:pPr>
            <a:r>
              <a:rPr lang="fi-FI" sz="1400"/>
              <a:t>Ads are triggered by the search words defined by the advertiser</a:t>
            </a:r>
            <a:endParaRPr sz="1400"/>
          </a:p>
          <a:p>
            <a:pPr marL="457200" lvl="0" indent="-300386" algn="l" rtl="0">
              <a:lnSpc>
                <a:spcPct val="110000"/>
              </a:lnSpc>
              <a:spcBef>
                <a:spcPts val="600"/>
              </a:spcBef>
              <a:spcAft>
                <a:spcPts val="0"/>
              </a:spcAft>
              <a:buClr>
                <a:srgbClr val="11AA81"/>
              </a:buClr>
              <a:buSzPts val="1500"/>
              <a:buChar char="●"/>
            </a:pPr>
            <a:r>
              <a:rPr lang="fi-FI" sz="1400"/>
              <a:t>Locates your ad on top of search results in the search engine as ‘Ad’</a:t>
            </a:r>
            <a:endParaRPr sz="1400"/>
          </a:p>
          <a:p>
            <a:pPr marL="457200" lvl="0" indent="-323850" algn="l" rtl="0">
              <a:lnSpc>
                <a:spcPct val="110000"/>
              </a:lnSpc>
              <a:spcBef>
                <a:spcPts val="600"/>
              </a:spcBef>
              <a:spcAft>
                <a:spcPts val="0"/>
              </a:spcAft>
              <a:buClr>
                <a:srgbClr val="11AA81"/>
              </a:buClr>
              <a:buSzPts val="1500"/>
              <a:buChar char="●"/>
            </a:pPr>
            <a:r>
              <a:rPr lang="fi-FI" sz="1400"/>
              <a:t>Makes your business available to users with an exact and immediate need  </a:t>
            </a:r>
            <a:endParaRPr sz="1400"/>
          </a:p>
          <a:p>
            <a:pPr marL="457200" lvl="0" indent="-323850" algn="l" rtl="0">
              <a:lnSpc>
                <a:spcPct val="110000"/>
              </a:lnSpc>
              <a:spcBef>
                <a:spcPts val="600"/>
              </a:spcBef>
              <a:spcAft>
                <a:spcPts val="0"/>
              </a:spcAft>
              <a:buClr>
                <a:srgbClr val="11AA81"/>
              </a:buClr>
              <a:buSzPts val="1500"/>
              <a:buChar char="●"/>
            </a:pPr>
            <a:r>
              <a:rPr lang="fi-FI" sz="1400"/>
              <a:t>Apt to generate traffic for new companies or recently started websites</a:t>
            </a:r>
            <a:endParaRPr/>
          </a:p>
        </p:txBody>
      </p:sp>
      <p:pic>
        <p:nvPicPr>
          <p:cNvPr id="448" name="Google Shape;448;p17" descr="Kuvahaun tulos haulle google ad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993812" y="1486850"/>
            <a:ext cx="1256783" cy="1256799"/>
          </a:xfrm>
          <a:prstGeom prst="rect">
            <a:avLst/>
          </a:prstGeom>
          <a:noFill/>
          <a:ln>
            <a:noFill/>
          </a:ln>
        </p:spPr>
      </p:pic>
      <p:pic>
        <p:nvPicPr>
          <p:cNvPr id="449" name="Google Shape;449;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197078" y="3792974"/>
            <a:ext cx="3583450" cy="1109525"/>
          </a:xfrm>
          <a:prstGeom prst="rect">
            <a:avLst/>
          </a:prstGeom>
          <a:noFill/>
          <a:ln>
            <a:noFill/>
          </a:ln>
        </p:spPr>
      </p:pic>
      <p:sp>
        <p:nvSpPr>
          <p:cNvPr id="450" name="Google Shape;450;p17"/>
          <p:cNvSpPr/>
          <p:nvPr/>
        </p:nvSpPr>
        <p:spPr>
          <a:xfrm>
            <a:off x="5053925" y="3703750"/>
            <a:ext cx="3583500" cy="7254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pic>
        <p:nvPicPr>
          <p:cNvPr id="451" name="Google Shape;451;p1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043694" y="1826450"/>
            <a:ext cx="1256775" cy="509118"/>
          </a:xfrm>
          <a:prstGeom prst="rect">
            <a:avLst/>
          </a:prstGeom>
          <a:noFill/>
          <a:ln>
            <a:noFill/>
          </a:ln>
        </p:spPr>
      </p:pic>
      <p:pic>
        <p:nvPicPr>
          <p:cNvPr id="452" name="Google Shape;452;p1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250581" y="2844250"/>
            <a:ext cx="1092737" cy="8595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18"/>
          <p:cNvSpPr txBox="1">
            <a:spLocks noGrp="1"/>
          </p:cNvSpPr>
          <p:nvPr>
            <p:ph type="body" idx="4294967295"/>
          </p:nvPr>
        </p:nvSpPr>
        <p:spPr>
          <a:xfrm>
            <a:off x="4725748" y="1038584"/>
            <a:ext cx="4132897"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a:t>Accelerates traffic to websites/businesses/products/services</a:t>
            </a:r>
            <a:endParaRPr sz="1600"/>
          </a:p>
          <a:p>
            <a:pPr marL="457200" lvl="0" indent="-323850" algn="l" rtl="0">
              <a:lnSpc>
                <a:spcPct val="100000"/>
              </a:lnSpc>
              <a:spcBef>
                <a:spcPts val="0"/>
              </a:spcBef>
              <a:spcAft>
                <a:spcPts val="0"/>
              </a:spcAft>
              <a:buClr>
                <a:srgbClr val="11AA81"/>
              </a:buClr>
              <a:buSzPts val="1600"/>
              <a:buFont typeface="Arial"/>
              <a:buChar char="●"/>
            </a:pPr>
            <a:r>
              <a:rPr lang="fi-FI" sz="1600"/>
              <a:t>that are still unknown, or</a:t>
            </a:r>
            <a:endParaRPr sz="1600"/>
          </a:p>
          <a:p>
            <a:pPr marL="41910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The search engine is ’a hot market’ with users who have an obvious need</a:t>
            </a:r>
            <a:endParaRPr sz="1600"/>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Even when not clicked, the ads get impressions in the search engine results and increase awareness</a:t>
            </a:r>
            <a:endParaRPr sz="1600"/>
          </a:p>
          <a:p>
            <a:pPr marL="457200" lvl="0" indent="-228600" algn="l" rtl="0">
              <a:lnSpc>
                <a:spcPct val="100000"/>
              </a:lnSpc>
              <a:spcBef>
                <a:spcPts val="0"/>
              </a:spcBef>
              <a:spcAft>
                <a:spcPts val="0"/>
              </a:spcAft>
              <a:buClr>
                <a:srgbClr val="161249"/>
              </a:buClr>
              <a:buSzPts val="1500"/>
              <a:buFont typeface="Arial"/>
              <a:buNone/>
            </a:pPr>
            <a:endParaRPr sz="1600"/>
          </a:p>
          <a:p>
            <a:pPr marL="457200" lvl="0" indent="-228600" algn="l" rtl="0">
              <a:lnSpc>
                <a:spcPct val="100000"/>
              </a:lnSpc>
              <a:spcBef>
                <a:spcPts val="0"/>
              </a:spcBef>
              <a:spcAft>
                <a:spcPts val="0"/>
              </a:spcAft>
              <a:buClr>
                <a:srgbClr val="161249"/>
              </a:buClr>
              <a:buSzPts val="1500"/>
              <a:buFont typeface="Arial"/>
              <a:buNone/>
            </a:pPr>
            <a:endParaRPr sz="1600"/>
          </a:p>
        </p:txBody>
      </p:sp>
      <p:sp>
        <p:nvSpPr>
          <p:cNvPr id="458" name="Google Shape;458;p18"/>
          <p:cNvSpPr txBox="1">
            <a:spLocks noGrp="1"/>
          </p:cNvSpPr>
          <p:nvPr>
            <p:ph type="body" idx="4294967295"/>
          </p:nvPr>
        </p:nvSpPr>
        <p:spPr>
          <a:xfrm>
            <a:off x="350745" y="1038583"/>
            <a:ext cx="3908425" cy="339883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a:t>Your products/services are searched with a search engine = your potential customers can be found there</a:t>
            </a:r>
            <a:endParaRPr/>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You are able to name the critical keywords</a:t>
            </a:r>
            <a:endParaRPr/>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The ad links to a landing page to match and respond to your ad</a:t>
            </a: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459" name="Google Shape;459;p18"/>
          <p:cNvSpPr txBox="1"/>
          <p:nvPr/>
        </p:nvSpPr>
        <p:spPr>
          <a:xfrm>
            <a:off x="4725748" y="462229"/>
            <a:ext cx="286094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a:solidFill>
                  <a:srgbClr val="11AA81"/>
                </a:solidFill>
                <a:latin typeface="Arial"/>
                <a:ea typeface="Arial"/>
                <a:cs typeface="Arial"/>
                <a:sym typeface="Arial"/>
              </a:rPr>
              <a:t>Benefits:  </a:t>
            </a:r>
            <a:endParaRPr sz="2400" b="1" i="0" u="none" strike="noStrike" cap="none">
              <a:solidFill>
                <a:srgbClr val="11AA81"/>
              </a:solidFill>
              <a:latin typeface="Arial"/>
              <a:ea typeface="Arial"/>
              <a:cs typeface="Arial"/>
              <a:sym typeface="Arial"/>
            </a:endParaRPr>
          </a:p>
        </p:txBody>
      </p:sp>
      <p:sp>
        <p:nvSpPr>
          <p:cNvPr id="460" name="Google Shape;460;p18"/>
          <p:cNvSpPr txBox="1"/>
          <p:nvPr/>
        </p:nvSpPr>
        <p:spPr>
          <a:xfrm>
            <a:off x="351371" y="462229"/>
            <a:ext cx="3907799"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400"/>
              <a:buFont typeface="Arial"/>
              <a:buNone/>
            </a:pPr>
            <a:r>
              <a:rPr lang="fi-FI" sz="2400" b="1" i="0" u="none" strike="noStrike" cap="none">
                <a:solidFill>
                  <a:srgbClr val="11AA81"/>
                </a:solidFill>
                <a:latin typeface="Arial"/>
                <a:ea typeface="Arial"/>
                <a:cs typeface="Arial"/>
                <a:sym typeface="Arial"/>
              </a:rPr>
              <a:t>Conditions:  </a:t>
            </a:r>
            <a:endParaRPr sz="2400" b="1" i="0" u="none" strike="noStrike" cap="none">
              <a:solidFill>
                <a:srgbClr val="11AA81"/>
              </a:solidFill>
              <a:latin typeface="Arial"/>
              <a:ea typeface="Arial"/>
              <a:cs typeface="Arial"/>
              <a:sym typeface="Arial"/>
            </a:endParaRPr>
          </a:p>
        </p:txBody>
      </p:sp>
      <p:sp>
        <p:nvSpPr>
          <p:cNvPr id="461" name="Google Shape;461;p18"/>
          <p:cNvSpPr txBox="1"/>
          <p:nvPr/>
        </p:nvSpPr>
        <p:spPr>
          <a:xfrm>
            <a:off x="720631" y="3567264"/>
            <a:ext cx="7702738" cy="9848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1600"/>
              <a:buFont typeface="Arial"/>
              <a:buNone/>
            </a:pPr>
            <a:r>
              <a:rPr lang="fi-FI" sz="1600" b="1" i="0" u="none" strike="noStrike" cap="none">
                <a:solidFill>
                  <a:srgbClr val="11AA81"/>
                </a:solidFill>
                <a:latin typeface="Arial"/>
                <a:ea typeface="Arial"/>
                <a:cs typeface="Arial"/>
                <a:sym typeface="Arial"/>
              </a:rPr>
              <a:t>Further readings: </a:t>
            </a:r>
            <a:endParaRPr sz="1600" b="1" i="0" u="none" strike="noStrike" cap="none">
              <a:solidFill>
                <a:srgbClr val="11AA81"/>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https://instapage.com/blog/search-engine-advertising</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https://support.google.com/google-ads/answer/10560737?hl=en&amp;ref_topic=3121941</a:t>
            </a:r>
            <a:r>
              <a:rPr lang="fi-FI" sz="1400" b="0" i="0" u="none" strike="noStrike" cap="none">
                <a:solidFill>
                  <a:srgbClr val="161249"/>
                </a:solidFill>
                <a:latin typeface="Arial"/>
                <a:ea typeface="Arial"/>
                <a:cs typeface="Arial"/>
                <a:sym typeface="Arial"/>
              </a:rPr>
              <a:t> </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sp>
        <p:nvSpPr>
          <p:cNvPr id="467" name="Google Shape;467;p19"/>
          <p:cNvSpPr txBox="1">
            <a:spLocks noGrp="1"/>
          </p:cNvSpPr>
          <p:nvPr>
            <p:ph type="title"/>
          </p:nvPr>
        </p:nvSpPr>
        <p:spPr>
          <a:xfrm>
            <a:off x="572006" y="209108"/>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2800"/>
              <a:buFont typeface="Arial"/>
              <a:buNone/>
            </a:pPr>
            <a:r>
              <a:rPr lang="fi-FI"/>
              <a:t>Placing and Pricing of Google Ads</a:t>
            </a:r>
            <a:endParaRPr/>
          </a:p>
        </p:txBody>
      </p:sp>
      <p:sp>
        <p:nvSpPr>
          <p:cNvPr id="468" name="Google Shape;468;p19"/>
          <p:cNvSpPr txBox="1">
            <a:spLocks noGrp="1"/>
          </p:cNvSpPr>
          <p:nvPr>
            <p:ph type="body" idx="1"/>
          </p:nvPr>
        </p:nvSpPr>
        <p:spPr>
          <a:xfrm>
            <a:off x="628650" y="954860"/>
            <a:ext cx="7886700" cy="3528128"/>
          </a:xfrm>
          <a:prstGeom prst="rect">
            <a:avLst/>
          </a:prstGeom>
          <a:noFill/>
          <a:ln>
            <a:noFill/>
          </a:ln>
        </p:spPr>
        <p:txBody>
          <a:bodyPr spcFirstLastPara="1" wrap="square" lIns="91425" tIns="91425" rIns="91425" bIns="91425" anchor="t" anchorCtr="0">
            <a:normAutofit fontScale="92500" lnSpcReduction="10000"/>
          </a:bodyPr>
          <a:lstStyle/>
          <a:p>
            <a:pPr marL="0" lvl="0" indent="0" algn="l" rtl="0">
              <a:lnSpc>
                <a:spcPct val="120000"/>
              </a:lnSpc>
              <a:spcBef>
                <a:spcPts val="0"/>
              </a:spcBef>
              <a:spcAft>
                <a:spcPts val="0"/>
              </a:spcAft>
              <a:buClr>
                <a:srgbClr val="161249"/>
              </a:buClr>
              <a:buSzPct val="100000"/>
              <a:buNone/>
            </a:pPr>
            <a:r>
              <a:rPr lang="fi-FI" sz="1800"/>
              <a:t>Google Ads platform gives each ad a quality score that is affected by:</a:t>
            </a:r>
            <a:endParaRPr/>
          </a:p>
          <a:p>
            <a:pPr marL="0" lvl="0" indent="0" algn="l" rtl="0">
              <a:lnSpc>
                <a:spcPct val="120000"/>
              </a:lnSpc>
              <a:spcBef>
                <a:spcPts val="0"/>
              </a:spcBef>
              <a:spcAft>
                <a:spcPts val="0"/>
              </a:spcAft>
              <a:buClr>
                <a:srgbClr val="161249"/>
              </a:buClr>
              <a:buSzPct val="100000"/>
              <a:buNone/>
            </a:pPr>
            <a:endParaRPr sz="2000"/>
          </a:p>
          <a:p>
            <a:pPr marL="628650" lvl="1" indent="-285750" algn="l" rtl="0">
              <a:lnSpc>
                <a:spcPct val="120000"/>
              </a:lnSpc>
              <a:spcBef>
                <a:spcPts val="0"/>
              </a:spcBef>
              <a:spcAft>
                <a:spcPts val="0"/>
              </a:spcAft>
              <a:buClr>
                <a:srgbClr val="11AA81"/>
              </a:buClr>
              <a:buSzPct val="94594"/>
              <a:buFont typeface="Arial"/>
              <a:buChar char="●"/>
            </a:pPr>
            <a:r>
              <a:rPr lang="fi-FI" sz="1600"/>
              <a:t>The quality of your website - the higher </a:t>
            </a:r>
            <a:r>
              <a:rPr lang="fi-FI" sz="1600" u="sng">
                <a:solidFill>
                  <a:schemeClr val="hlink"/>
                </a:solidFill>
                <a:hlinkClick r:id="rId3"/>
              </a:rPr>
              <a:t>quality score for your</a:t>
            </a:r>
            <a:r>
              <a:rPr lang="fi-FI" sz="1600"/>
              <a:t> keywords and ads. </a:t>
            </a:r>
            <a:endParaRPr sz="1600"/>
          </a:p>
          <a:p>
            <a:pPr marL="628650" lvl="1" indent="-285750" algn="l" rtl="0">
              <a:lnSpc>
                <a:spcPct val="120000"/>
              </a:lnSpc>
              <a:spcBef>
                <a:spcPts val="0"/>
              </a:spcBef>
              <a:spcAft>
                <a:spcPts val="0"/>
              </a:spcAft>
              <a:buClr>
                <a:srgbClr val="11AA81"/>
              </a:buClr>
              <a:buSzPct val="94594"/>
              <a:buFont typeface="Arial"/>
              <a:buChar char="●"/>
            </a:pPr>
            <a:r>
              <a:rPr lang="fi-FI" sz="1600"/>
              <a:t>This leads to better placing and lower CPC price of your ads.</a:t>
            </a:r>
            <a:endParaRPr sz="1600"/>
          </a:p>
          <a:p>
            <a:pPr marL="621442" lvl="1" indent="-285750" algn="l" rtl="0">
              <a:lnSpc>
                <a:spcPct val="120000"/>
              </a:lnSpc>
              <a:spcBef>
                <a:spcPts val="0"/>
              </a:spcBef>
              <a:spcAft>
                <a:spcPts val="0"/>
              </a:spcAft>
              <a:buClr>
                <a:srgbClr val="11AA81"/>
              </a:buClr>
              <a:buSzPct val="102297"/>
              <a:buFont typeface="Arial"/>
              <a:buChar char="●"/>
            </a:pPr>
            <a:r>
              <a:rPr lang="fi-FI" sz="1600"/>
              <a:t>Keywords - highly competed -&gt; higher price</a:t>
            </a:r>
            <a:endParaRPr sz="1600"/>
          </a:p>
          <a:p>
            <a:pPr marL="621442" lvl="1" indent="-285750" algn="l" rtl="0">
              <a:lnSpc>
                <a:spcPct val="120000"/>
              </a:lnSpc>
              <a:spcBef>
                <a:spcPts val="0"/>
              </a:spcBef>
              <a:spcAft>
                <a:spcPts val="0"/>
              </a:spcAft>
              <a:buClr>
                <a:srgbClr val="11AA81"/>
              </a:buClr>
              <a:buSzPct val="102297"/>
              <a:buFont typeface="Arial"/>
              <a:buChar char="●"/>
            </a:pPr>
            <a:r>
              <a:rPr lang="fi-FI" sz="1600"/>
              <a:t>The match of your ad with your site content  </a:t>
            </a:r>
            <a:endParaRPr sz="1600"/>
          </a:p>
          <a:p>
            <a:pPr marL="621442" lvl="1" indent="-285750" algn="l" rtl="0">
              <a:lnSpc>
                <a:spcPct val="120000"/>
              </a:lnSpc>
              <a:spcBef>
                <a:spcPts val="0"/>
              </a:spcBef>
              <a:spcAft>
                <a:spcPts val="0"/>
              </a:spcAft>
              <a:buClr>
                <a:srgbClr val="11AA81"/>
              </a:buClr>
              <a:buSzPct val="102297"/>
              <a:buFont typeface="Arial"/>
              <a:buChar char="●"/>
            </a:pPr>
            <a:r>
              <a:rPr lang="fi-FI" sz="1600"/>
              <a:t>Landing page user experience</a:t>
            </a:r>
            <a:endParaRPr sz="1600"/>
          </a:p>
          <a:p>
            <a:pPr marL="621442" lvl="1" indent="-285750" algn="l" rtl="0">
              <a:lnSpc>
                <a:spcPct val="120000"/>
              </a:lnSpc>
              <a:spcBef>
                <a:spcPts val="0"/>
              </a:spcBef>
              <a:spcAft>
                <a:spcPts val="0"/>
              </a:spcAft>
              <a:buClr>
                <a:srgbClr val="11AA81"/>
              </a:buClr>
              <a:buSzPct val="102297"/>
              <a:buFont typeface="Arial"/>
              <a:buChar char="●"/>
            </a:pPr>
            <a:r>
              <a:rPr lang="fi-FI" sz="1600"/>
              <a:t>Expected CTR of your ad</a:t>
            </a:r>
            <a:endParaRPr sz="1600"/>
          </a:p>
          <a:p>
            <a:pPr marL="628650" lvl="1" indent="-285750" algn="l" rtl="0">
              <a:lnSpc>
                <a:spcPct val="120000"/>
              </a:lnSpc>
              <a:spcBef>
                <a:spcPts val="0"/>
              </a:spcBef>
              <a:spcAft>
                <a:spcPts val="0"/>
              </a:spcAft>
              <a:buClr>
                <a:srgbClr val="11AA81"/>
              </a:buClr>
              <a:buSzPct val="94594"/>
              <a:buFont typeface="Arial"/>
              <a:buChar char="●"/>
            </a:pPr>
            <a:r>
              <a:rPr lang="fi-FI" sz="1600"/>
              <a:t>The price you are willing to pay</a:t>
            </a:r>
            <a:br>
              <a:rPr lang="fi-FI" sz="1600"/>
            </a:br>
            <a:endParaRPr sz="2000" b="1"/>
          </a:p>
          <a:p>
            <a:pPr marL="42863" lvl="0" indent="0" algn="l" rtl="0">
              <a:lnSpc>
                <a:spcPct val="120000"/>
              </a:lnSpc>
              <a:spcBef>
                <a:spcPts val="0"/>
              </a:spcBef>
              <a:spcAft>
                <a:spcPts val="0"/>
              </a:spcAft>
              <a:buClr>
                <a:srgbClr val="11AA81"/>
              </a:buClr>
              <a:buSzPct val="116875"/>
              <a:buNone/>
            </a:pPr>
            <a:r>
              <a:rPr lang="fi-FI" sz="1800" b="1">
                <a:solidFill>
                  <a:srgbClr val="11AA81"/>
                </a:solidFill>
              </a:rPr>
              <a:t>Further reading, a Neil Patel blog:</a:t>
            </a:r>
            <a:endParaRPr sz="1800" b="1">
              <a:solidFill>
                <a:srgbClr val="11AA81"/>
              </a:solidFill>
            </a:endParaRPr>
          </a:p>
          <a:p>
            <a:pPr marL="42862" lvl="0" indent="0" algn="l" rtl="0">
              <a:lnSpc>
                <a:spcPct val="120000"/>
              </a:lnSpc>
              <a:spcBef>
                <a:spcPts val="0"/>
              </a:spcBef>
              <a:spcAft>
                <a:spcPts val="0"/>
              </a:spcAft>
              <a:buClr>
                <a:schemeClr val="hlink"/>
              </a:buClr>
              <a:buSzPct val="131486"/>
              <a:buNone/>
            </a:pPr>
            <a:r>
              <a:rPr lang="fi-FI" sz="1600" u="sng">
                <a:solidFill>
                  <a:schemeClr val="hlink"/>
                </a:solidFill>
                <a:hlinkClick r:id="rId4"/>
              </a:rPr>
              <a:t>https://neilpatel.com/blog/profitable-google-adwords-campaign/</a:t>
            </a:r>
            <a:endParaRPr sz="16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20"/>
          <p:cNvSpPr txBox="1">
            <a:spLocks noGrp="1"/>
          </p:cNvSpPr>
          <p:nvPr>
            <p:ph type="title" idx="4294967295"/>
          </p:nvPr>
        </p:nvSpPr>
        <p:spPr>
          <a:xfrm>
            <a:off x="0" y="581334"/>
            <a:ext cx="4046538" cy="1173935"/>
          </a:xfrm>
          <a:prstGeom prst="rect">
            <a:avLst/>
          </a:prstGeom>
          <a:noFill/>
          <a:ln>
            <a:noFill/>
          </a:ln>
        </p:spPr>
        <p:txBody>
          <a:bodyPr spcFirstLastPara="1" wrap="square" lIns="91425" tIns="91425" rIns="91425" bIns="91425" anchor="b" anchorCtr="0">
            <a:normAutofit/>
          </a:bodyPr>
          <a:lstStyle/>
          <a:p>
            <a:pPr marL="0" lvl="0" indent="0" algn="ctr" rtl="0">
              <a:lnSpc>
                <a:spcPct val="100000"/>
              </a:lnSpc>
              <a:spcBef>
                <a:spcPts val="0"/>
              </a:spcBef>
              <a:spcAft>
                <a:spcPts val="0"/>
              </a:spcAft>
              <a:buClr>
                <a:srgbClr val="161249"/>
              </a:buClr>
              <a:buSzPts val="4200"/>
              <a:buFont typeface="Arial"/>
              <a:buNone/>
            </a:pPr>
            <a:r>
              <a:rPr lang="fi-FI" sz="3200"/>
              <a:t>Display ads</a:t>
            </a:r>
            <a:br>
              <a:rPr lang="fi-FI" sz="3200"/>
            </a:br>
            <a:r>
              <a:rPr lang="fi-FI" sz="3200"/>
              <a:t>(banners)</a:t>
            </a:r>
            <a:endParaRPr sz="3200"/>
          </a:p>
        </p:txBody>
      </p:sp>
      <p:sp>
        <p:nvSpPr>
          <p:cNvPr id="474" name="Google Shape;474;p20"/>
          <p:cNvSpPr txBox="1">
            <a:spLocks noGrp="1"/>
          </p:cNvSpPr>
          <p:nvPr>
            <p:ph type="body" idx="4294967295"/>
          </p:nvPr>
        </p:nvSpPr>
        <p:spPr>
          <a:xfrm>
            <a:off x="3948915" y="581334"/>
            <a:ext cx="4871314" cy="4328009"/>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600"/>
              </a:spcBef>
              <a:spcAft>
                <a:spcPts val="0"/>
              </a:spcAft>
              <a:buClr>
                <a:srgbClr val="11AA81"/>
              </a:buClr>
              <a:buSzPts val="1325"/>
              <a:buNone/>
            </a:pPr>
            <a:r>
              <a:rPr lang="fi-FI" sz="2000" b="1">
                <a:solidFill>
                  <a:srgbClr val="11AA81"/>
                </a:solidFill>
              </a:rPr>
              <a:t>Display ads can be bought in all media</a:t>
            </a:r>
            <a:endParaRPr sz="1600" b="1"/>
          </a:p>
          <a:p>
            <a:pPr marL="476624" lvl="0" indent="-368300" algn="l" rtl="0">
              <a:lnSpc>
                <a:spcPct val="115000"/>
              </a:lnSpc>
              <a:spcBef>
                <a:spcPts val="600"/>
              </a:spcBef>
              <a:spcAft>
                <a:spcPts val="0"/>
              </a:spcAft>
              <a:buClr>
                <a:srgbClr val="11AA81"/>
              </a:buClr>
              <a:buSzPts val="1400"/>
              <a:buFont typeface="Arial"/>
              <a:buNone/>
            </a:pP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network (covering thousand of commercial websites with high visitor rates)</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Video (Youtube)</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Location based ads (for locally searched services such as Cafées, shops, etc)</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Shopping ads (product pics in google search results) </a:t>
            </a:r>
            <a:endParaRPr sz="1400"/>
          </a:p>
          <a:p>
            <a:pPr marL="476624" lvl="0" indent="-457200" algn="l" rtl="0">
              <a:lnSpc>
                <a:spcPct val="115000"/>
              </a:lnSpc>
              <a:spcBef>
                <a:spcPts val="600"/>
              </a:spcBef>
              <a:spcAft>
                <a:spcPts val="0"/>
              </a:spcAft>
              <a:buClr>
                <a:srgbClr val="11AA81"/>
              </a:buClr>
              <a:buSzPts val="1400"/>
              <a:buFont typeface="Arial"/>
              <a:buChar char="●"/>
            </a:pPr>
            <a:r>
              <a:rPr lang="fi-FI" sz="1400"/>
              <a:t>Apps (Spotify, Match-apps, games,etc) </a:t>
            </a:r>
            <a:endParaRPr sz="1400"/>
          </a:p>
          <a:p>
            <a:pPr marL="285750" lvl="0" indent="-171450" algn="l" rtl="0">
              <a:lnSpc>
                <a:spcPct val="115000"/>
              </a:lnSpc>
              <a:spcBef>
                <a:spcPts val="600"/>
              </a:spcBef>
              <a:spcAft>
                <a:spcPts val="0"/>
              </a:spcAft>
              <a:buClr>
                <a:srgbClr val="161249"/>
              </a:buClr>
              <a:buSzPts val="1100"/>
              <a:buNone/>
            </a:pPr>
            <a:endParaRPr sz="1100"/>
          </a:p>
          <a:p>
            <a:pPr marL="0" lvl="0" indent="0" algn="l" rtl="0">
              <a:lnSpc>
                <a:spcPct val="115000"/>
              </a:lnSpc>
              <a:spcBef>
                <a:spcPts val="600"/>
              </a:spcBef>
              <a:spcAft>
                <a:spcPts val="0"/>
              </a:spcAft>
              <a:buClr>
                <a:schemeClr val="hlink"/>
              </a:buClr>
              <a:buSzPts val="1123"/>
              <a:buNone/>
            </a:pPr>
            <a:r>
              <a:rPr lang="fi-FI" sz="1400" u="sng">
                <a:solidFill>
                  <a:schemeClr val="hlink"/>
                </a:solidFill>
                <a:hlinkClick r:id="rId3"/>
              </a:rPr>
              <a:t>See all options on google Ads</a:t>
            </a:r>
            <a:endParaRPr sz="1600" b="1"/>
          </a:p>
        </p:txBody>
      </p:sp>
      <p:pic>
        <p:nvPicPr>
          <p:cNvPr id="475" name="Google Shape;475;p20"/>
          <p:cNvPicPr preferRelativeResize="0"/>
          <p:nvPr/>
        </p:nvPicPr>
        <p:blipFill rotWithShape="1">
          <a:blip r:embed="rId4">
            <a:alphaModFix/>
          </a:blip>
          <a:srcRect/>
          <a:stretch/>
        </p:blipFill>
        <p:spPr>
          <a:xfrm>
            <a:off x="448461" y="2449525"/>
            <a:ext cx="3149616" cy="1259834"/>
          </a:xfrm>
          <a:prstGeom prst="rect">
            <a:avLst/>
          </a:prstGeom>
          <a:noFill/>
          <a:ln>
            <a:noFill/>
          </a:ln>
        </p:spPr>
      </p:pic>
      <p:sp>
        <p:nvSpPr>
          <p:cNvPr id="476" name="Google Shape;476;p20"/>
          <p:cNvSpPr/>
          <p:nvPr/>
        </p:nvSpPr>
        <p:spPr>
          <a:xfrm>
            <a:off x="781142" y="2160996"/>
            <a:ext cx="2484254" cy="1836892"/>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21"/>
          <p:cNvSpPr txBox="1">
            <a:spLocks noGrp="1"/>
          </p:cNvSpPr>
          <p:nvPr>
            <p:ph type="title" idx="4294967295"/>
          </p:nvPr>
        </p:nvSpPr>
        <p:spPr>
          <a:xfrm>
            <a:off x="311150" y="56517"/>
            <a:ext cx="8521700" cy="57308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3556"/>
              <a:buFont typeface="Arial"/>
              <a:buNone/>
            </a:pPr>
            <a:r>
              <a:rPr lang="fi-FI" sz="3200"/>
              <a:t>Purposes and objectives </a:t>
            </a:r>
            <a:endParaRPr sz="3200"/>
          </a:p>
        </p:txBody>
      </p:sp>
      <p:sp>
        <p:nvSpPr>
          <p:cNvPr id="482" name="Google Shape;482;p21"/>
          <p:cNvSpPr txBox="1">
            <a:spLocks noGrp="1"/>
          </p:cNvSpPr>
          <p:nvPr>
            <p:ph type="body" idx="4294967295"/>
          </p:nvPr>
        </p:nvSpPr>
        <p:spPr>
          <a:xfrm>
            <a:off x="622300" y="539384"/>
            <a:ext cx="8521700" cy="3987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1AA81"/>
              </a:buClr>
              <a:buSzPts val="1806"/>
              <a:buNone/>
            </a:pPr>
            <a:r>
              <a:rPr lang="fi-FI" sz="1400" b="1">
                <a:solidFill>
                  <a:srgbClr val="11AA81"/>
                </a:solidFill>
              </a:rPr>
              <a:t>Display ad: </a:t>
            </a:r>
            <a:endParaRPr sz="1400" b="1">
              <a:solidFill>
                <a:srgbClr val="11AA81"/>
              </a:solidFill>
            </a:endParaRPr>
          </a:p>
          <a:p>
            <a:pPr marL="0" lvl="0" indent="0" algn="l" rtl="0">
              <a:lnSpc>
                <a:spcPct val="100000"/>
              </a:lnSpc>
              <a:spcBef>
                <a:spcPts val="0"/>
              </a:spcBef>
              <a:spcAft>
                <a:spcPts val="0"/>
              </a:spcAft>
              <a:buClr>
                <a:srgbClr val="161249"/>
              </a:buClr>
              <a:buSzPts val="1548"/>
              <a:buNone/>
            </a:pPr>
            <a:r>
              <a:rPr lang="fi-FI" sz="1200"/>
              <a:t>Reach people in specific publications </a:t>
            </a:r>
            <a:endParaRPr sz="1200"/>
          </a:p>
          <a:p>
            <a:pPr marL="0" lvl="0" indent="0" algn="l" rtl="0">
              <a:lnSpc>
                <a:spcPct val="100000"/>
              </a:lnSpc>
              <a:spcBef>
                <a:spcPts val="0"/>
              </a:spcBef>
              <a:spcAft>
                <a:spcPts val="0"/>
              </a:spcAft>
              <a:buClr>
                <a:srgbClr val="161249"/>
              </a:buClr>
              <a:buSzPts val="1548"/>
              <a:buNone/>
            </a:pPr>
            <a:r>
              <a:rPr lang="fi-FI" sz="1200"/>
              <a:t>Display advertising network covers worldwide  35 million websites</a:t>
            </a:r>
            <a:br>
              <a:rPr lang="fi-FI" sz="1200"/>
            </a:br>
            <a:endParaRPr sz="1200"/>
          </a:p>
          <a:p>
            <a:pPr marL="0" lvl="0" indent="0" algn="l" rtl="0">
              <a:lnSpc>
                <a:spcPct val="100000"/>
              </a:lnSpc>
              <a:spcBef>
                <a:spcPts val="0"/>
              </a:spcBef>
              <a:spcAft>
                <a:spcPts val="0"/>
              </a:spcAft>
              <a:buClr>
                <a:srgbClr val="11AA81"/>
              </a:buClr>
              <a:buSzPts val="1806"/>
              <a:buNone/>
            </a:pPr>
            <a:r>
              <a:rPr lang="fi-FI" sz="1400" b="1">
                <a:solidFill>
                  <a:srgbClr val="11AA81"/>
                </a:solidFill>
              </a:rPr>
              <a:t>Shopping ad:</a:t>
            </a:r>
            <a:endParaRPr sz="1400" b="1">
              <a:solidFill>
                <a:srgbClr val="11AA81"/>
              </a:solidFill>
            </a:endParaRPr>
          </a:p>
          <a:p>
            <a:pPr marL="0" lvl="0" indent="0" algn="l" rtl="0">
              <a:lnSpc>
                <a:spcPct val="100000"/>
              </a:lnSpc>
              <a:spcBef>
                <a:spcPts val="0"/>
              </a:spcBef>
              <a:spcAft>
                <a:spcPts val="0"/>
              </a:spcAft>
              <a:buClr>
                <a:srgbClr val="161249"/>
              </a:buClr>
              <a:buSzPts val="1548"/>
              <a:buNone/>
            </a:pPr>
            <a:r>
              <a:rPr lang="fi-FI" sz="1200"/>
              <a:t>Reach people with high buying intention </a:t>
            </a:r>
            <a:endParaRPr sz="1200"/>
          </a:p>
          <a:p>
            <a:pPr marL="0" lvl="0" indent="0" algn="l" rtl="0">
              <a:lnSpc>
                <a:spcPct val="100000"/>
              </a:lnSpc>
              <a:spcBef>
                <a:spcPts val="0"/>
              </a:spcBef>
              <a:spcAft>
                <a:spcPts val="0"/>
              </a:spcAft>
              <a:buClr>
                <a:srgbClr val="161249"/>
              </a:buClr>
              <a:buSzPts val="1548"/>
              <a:buNone/>
            </a:pPr>
            <a:r>
              <a:rPr lang="fi-FI" sz="1200"/>
              <a:t>Related to search and search words</a:t>
            </a:r>
            <a:br>
              <a:rPr lang="fi-FI" sz="1200"/>
            </a:br>
            <a:endParaRPr sz="1200"/>
          </a:p>
          <a:p>
            <a:pPr marL="0" lvl="0" indent="0" algn="l" rtl="0">
              <a:lnSpc>
                <a:spcPct val="100000"/>
              </a:lnSpc>
              <a:spcBef>
                <a:spcPts val="0"/>
              </a:spcBef>
              <a:spcAft>
                <a:spcPts val="0"/>
              </a:spcAft>
              <a:buClr>
                <a:srgbClr val="11AA81"/>
              </a:buClr>
              <a:buSzPts val="1806"/>
              <a:buNone/>
            </a:pPr>
            <a:r>
              <a:rPr lang="fi-FI" sz="1400" b="1">
                <a:solidFill>
                  <a:srgbClr val="11AA81"/>
                </a:solidFill>
              </a:rPr>
              <a:t>Video ad:</a:t>
            </a:r>
            <a:br>
              <a:rPr lang="fi-FI" sz="1200"/>
            </a:br>
            <a:r>
              <a:rPr lang="fi-FI" sz="1200"/>
              <a:t>Broad reach in the selected audience</a:t>
            </a:r>
            <a:br>
              <a:rPr lang="fi-FI" sz="1200"/>
            </a:br>
            <a:r>
              <a:rPr lang="fi-FI" sz="1200"/>
              <a:t>Video has been proven to be a very good eye-catcher</a:t>
            </a:r>
            <a:br>
              <a:rPr lang="fi-FI" sz="1200"/>
            </a:br>
            <a:r>
              <a:rPr lang="fi-FI" sz="1200"/>
              <a:t>Youtube, the Google Network, and apps</a:t>
            </a:r>
            <a:br>
              <a:rPr lang="fi-FI" sz="1200"/>
            </a:br>
            <a:br>
              <a:rPr lang="fi-FI" sz="1200"/>
            </a:br>
            <a:r>
              <a:rPr lang="fi-FI" sz="1400" b="1">
                <a:solidFill>
                  <a:srgbClr val="11AA81"/>
                </a:solidFill>
              </a:rPr>
              <a:t>Local ads: </a:t>
            </a:r>
            <a:endParaRPr sz="1400" b="1">
              <a:solidFill>
                <a:srgbClr val="11AA81"/>
              </a:solidFill>
            </a:endParaRPr>
          </a:p>
          <a:p>
            <a:pPr marL="0" lvl="0" indent="0" algn="l" rtl="0">
              <a:lnSpc>
                <a:spcPct val="100000"/>
              </a:lnSpc>
              <a:spcBef>
                <a:spcPts val="0"/>
              </a:spcBef>
              <a:spcAft>
                <a:spcPts val="0"/>
              </a:spcAft>
              <a:buClr>
                <a:srgbClr val="161249"/>
              </a:buClr>
              <a:buSzPts val="1548"/>
              <a:buNone/>
            </a:pPr>
            <a:r>
              <a:rPr lang="fi-FI" sz="1200"/>
              <a:t>Promotes your locations across Google networks</a:t>
            </a:r>
            <a:endParaRPr sz="1200"/>
          </a:p>
          <a:p>
            <a:pPr marL="0" lvl="0" indent="0" algn="l" rtl="0">
              <a:lnSpc>
                <a:spcPct val="100000"/>
              </a:lnSpc>
              <a:spcBef>
                <a:spcPts val="0"/>
              </a:spcBef>
              <a:spcAft>
                <a:spcPts val="0"/>
              </a:spcAft>
              <a:buClr>
                <a:srgbClr val="161249"/>
              </a:buClr>
              <a:buSzPts val="1548"/>
              <a:buNone/>
            </a:pPr>
            <a:r>
              <a:rPr lang="fi-FI" sz="1200"/>
              <a:t>Navigational ads increase your on-site customer flow</a:t>
            </a:r>
            <a:br>
              <a:rPr lang="fi-FI" sz="1200"/>
            </a:br>
            <a:br>
              <a:rPr lang="fi-FI" sz="1200"/>
            </a:br>
            <a:r>
              <a:rPr lang="fi-FI" sz="1400" b="1">
                <a:solidFill>
                  <a:srgbClr val="11AA81"/>
                </a:solidFill>
              </a:rPr>
              <a:t>App ad:</a:t>
            </a:r>
            <a:br>
              <a:rPr lang="fi-FI" sz="1200"/>
            </a:br>
            <a:r>
              <a:rPr lang="fi-FI" sz="1200"/>
              <a:t>When you want to increase the number of app downloads</a:t>
            </a:r>
            <a:br>
              <a:rPr lang="fi-FI" sz="1200"/>
            </a:br>
            <a:r>
              <a:rPr lang="fi-FI" sz="1200"/>
              <a:t>In search results, Youtube, app stores</a:t>
            </a:r>
            <a:endParaRPr sz="1200"/>
          </a:p>
        </p:txBody>
      </p:sp>
      <p:pic>
        <p:nvPicPr>
          <p:cNvPr id="483" name="Google Shape;483;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834425" y="907242"/>
            <a:ext cx="2614514" cy="988610"/>
          </a:xfrm>
          <a:prstGeom prst="rect">
            <a:avLst/>
          </a:prstGeom>
          <a:noFill/>
          <a:ln w="38100" cap="flat" cmpd="sng">
            <a:solidFill>
              <a:srgbClr val="11AA81"/>
            </a:solidFill>
            <a:prstDash val="solid"/>
            <a:round/>
            <a:headEnd type="none" w="sm" len="sm"/>
            <a:tailEnd type="none" w="sm" len="sm"/>
          </a:ln>
        </p:spPr>
      </p:pic>
      <p:pic>
        <p:nvPicPr>
          <p:cNvPr id="484" name="Google Shape;484;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834425" y="2433519"/>
            <a:ext cx="2556100" cy="2012174"/>
          </a:xfrm>
          <a:prstGeom prst="rect">
            <a:avLst/>
          </a:prstGeom>
          <a:noFill/>
          <a:ln w="38100" cap="flat" cmpd="sng">
            <a:solidFill>
              <a:srgbClr val="11AA81"/>
            </a:solidFill>
            <a:prstDash val="solid"/>
            <a:round/>
            <a:headEnd type="none" w="sm" len="sm"/>
            <a:tailEnd type="none" w="sm" len="sm"/>
          </a:ln>
        </p:spPr>
      </p:pic>
      <p:sp>
        <p:nvSpPr>
          <p:cNvPr id="485" name="Google Shape;485;p21"/>
          <p:cNvSpPr txBox="1"/>
          <p:nvPr/>
        </p:nvSpPr>
        <p:spPr>
          <a:xfrm>
            <a:off x="5785798" y="1878733"/>
            <a:ext cx="16890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shopping ad</a:t>
            </a:r>
            <a:endParaRPr sz="1400" b="0" i="0" u="none" strike="noStrike" cap="none">
              <a:solidFill>
                <a:srgbClr val="161249"/>
              </a:solidFill>
              <a:latin typeface="Arial"/>
              <a:ea typeface="Arial"/>
              <a:cs typeface="Arial"/>
              <a:sym typeface="Arial"/>
            </a:endParaRPr>
          </a:p>
        </p:txBody>
      </p:sp>
      <p:sp>
        <p:nvSpPr>
          <p:cNvPr id="486" name="Google Shape;486;p21"/>
          <p:cNvSpPr txBox="1"/>
          <p:nvPr/>
        </p:nvSpPr>
        <p:spPr>
          <a:xfrm>
            <a:off x="5785798" y="4404742"/>
            <a:ext cx="804054"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local ad</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22"/>
          <p:cNvSpPr txBox="1">
            <a:spLocks noGrp="1"/>
          </p:cNvSpPr>
          <p:nvPr>
            <p:ph type="body" idx="4294967295"/>
          </p:nvPr>
        </p:nvSpPr>
        <p:spPr>
          <a:xfrm>
            <a:off x="4853879" y="1334274"/>
            <a:ext cx="4137025" cy="3313112"/>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a:t>they are easy and quick to set-up and run</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they can quickly create remarkable visitor volumes to your website </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they can be targeted on multiple and specific criteria</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 they are likely to widen your target audiences</a:t>
            </a:r>
            <a:endParaRPr sz="1600"/>
          </a:p>
          <a:p>
            <a:pPr marL="457200" lvl="0" indent="-228600" algn="l" rtl="0">
              <a:lnSpc>
                <a:spcPct val="100000"/>
              </a:lnSpc>
              <a:spcBef>
                <a:spcPts val="0"/>
              </a:spcBef>
              <a:spcAft>
                <a:spcPts val="0"/>
              </a:spcAft>
              <a:buClr>
                <a:srgbClr val="161249"/>
              </a:buClr>
              <a:buSzPts val="1500"/>
              <a:buFont typeface="Arial"/>
              <a:buNone/>
            </a:pPr>
            <a:endParaRPr/>
          </a:p>
          <a:p>
            <a:pPr marL="457200" lvl="0" indent="0" algn="l" rtl="0">
              <a:lnSpc>
                <a:spcPct val="100000"/>
              </a:lnSpc>
              <a:spcBef>
                <a:spcPts val="0"/>
              </a:spcBef>
              <a:spcAft>
                <a:spcPts val="0"/>
              </a:spcAft>
              <a:buClr>
                <a:srgbClr val="161249"/>
              </a:buClr>
              <a:buSzPts val="2100"/>
              <a:buNone/>
            </a:pPr>
            <a:endParaRPr/>
          </a:p>
        </p:txBody>
      </p:sp>
      <p:sp>
        <p:nvSpPr>
          <p:cNvPr id="492" name="Google Shape;492;p22"/>
          <p:cNvSpPr txBox="1">
            <a:spLocks noGrp="1"/>
          </p:cNvSpPr>
          <p:nvPr>
            <p:ph type="body" idx="4294967295"/>
          </p:nvPr>
        </p:nvSpPr>
        <p:spPr>
          <a:xfrm>
            <a:off x="381697" y="1334274"/>
            <a:ext cx="3908425" cy="3313112"/>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600"/>
              <a:buFont typeface="Arial"/>
              <a:buChar char="●"/>
            </a:pPr>
            <a:r>
              <a:rPr lang="fi-FI" sz="1600"/>
              <a:t>You know your target audience and where it can be found</a:t>
            </a:r>
            <a:endParaRPr sz="1600"/>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Your objective is to increase awareness to larger audiences</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….and drive traffic to your website (=upper part of the marketing funnel)</a:t>
            </a:r>
            <a:endParaRPr sz="1600"/>
          </a:p>
          <a:p>
            <a:pPr marL="5143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600"/>
              <a:buFont typeface="Arial"/>
              <a:buChar char="●"/>
            </a:pPr>
            <a:r>
              <a:rPr lang="fi-FI" sz="1600"/>
              <a:t>The clicks can be directed to a proper website (landing page) that guides them onwards </a:t>
            </a: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493" name="Google Shape;493;p22"/>
          <p:cNvSpPr txBox="1"/>
          <p:nvPr/>
        </p:nvSpPr>
        <p:spPr>
          <a:xfrm>
            <a:off x="5205859" y="596881"/>
            <a:ext cx="3210139"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800" b="1" i="0" u="none" strike="noStrike" cap="none">
                <a:solidFill>
                  <a:srgbClr val="11AA81"/>
                </a:solidFill>
                <a:latin typeface="Arial"/>
                <a:ea typeface="Arial"/>
                <a:cs typeface="Arial"/>
                <a:sym typeface="Arial"/>
              </a:rPr>
              <a:t>Benefits:  </a:t>
            </a:r>
            <a:endParaRPr sz="2800" b="1" i="0" u="none" strike="noStrike" cap="none">
              <a:solidFill>
                <a:srgbClr val="11AA81"/>
              </a:solidFill>
              <a:latin typeface="Arial"/>
              <a:ea typeface="Arial"/>
              <a:cs typeface="Arial"/>
              <a:sym typeface="Arial"/>
            </a:endParaRPr>
          </a:p>
        </p:txBody>
      </p:sp>
      <p:sp>
        <p:nvSpPr>
          <p:cNvPr id="494" name="Google Shape;494;p22"/>
          <p:cNvSpPr txBox="1"/>
          <p:nvPr/>
        </p:nvSpPr>
        <p:spPr>
          <a:xfrm>
            <a:off x="652486" y="598928"/>
            <a:ext cx="2375024" cy="52318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Conditions: </a:t>
            </a:r>
            <a:endParaRPr sz="2800" b="1" i="0" u="none" strike="noStrike" cap="none">
              <a:solidFill>
                <a:srgbClr val="11AA8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sp>
        <p:nvSpPr>
          <p:cNvPr id="499" name="Google Shape;499;g20e72ffa6ac_0_227"/>
          <p:cNvSpPr txBox="1">
            <a:spLocks noGrp="1"/>
          </p:cNvSpPr>
          <p:nvPr>
            <p:ph type="title"/>
          </p:nvPr>
        </p:nvSpPr>
        <p:spPr>
          <a:xfrm>
            <a:off x="202579" y="381882"/>
            <a:ext cx="4067175" cy="994172"/>
          </a:xfrm>
          <a:prstGeom prst="rect">
            <a:avLst/>
          </a:prstGeom>
          <a:noFill/>
          <a:ln>
            <a:noFill/>
          </a:ln>
        </p:spPr>
        <p:txBody>
          <a:bodyPr spcFirstLastPara="1" wrap="square" lIns="91425" tIns="91425" rIns="91425" bIns="91425" anchor="b" anchorCtr="0">
            <a:noAutofit/>
          </a:bodyPr>
          <a:lstStyle/>
          <a:p>
            <a:pPr marL="0" lvl="0" indent="0" algn="ctr" rtl="0">
              <a:lnSpc>
                <a:spcPct val="90000"/>
              </a:lnSpc>
              <a:spcBef>
                <a:spcPts val="0"/>
              </a:spcBef>
              <a:spcAft>
                <a:spcPts val="0"/>
              </a:spcAft>
              <a:buClr>
                <a:srgbClr val="161249"/>
              </a:buClr>
              <a:buSzPts val="3200"/>
              <a:buFont typeface="Arial"/>
              <a:buNone/>
            </a:pPr>
            <a:r>
              <a:rPr lang="fi-FI" sz="3200"/>
              <a:t>Social media advertising</a:t>
            </a:r>
            <a:endParaRPr sz="3200"/>
          </a:p>
        </p:txBody>
      </p:sp>
      <p:sp>
        <p:nvSpPr>
          <p:cNvPr id="500" name="Google Shape;500;g20e72ffa6ac_0_227"/>
          <p:cNvSpPr txBox="1">
            <a:spLocks noGrp="1"/>
          </p:cNvSpPr>
          <p:nvPr>
            <p:ph type="body" idx="1"/>
          </p:nvPr>
        </p:nvSpPr>
        <p:spPr>
          <a:xfrm>
            <a:off x="4695827" y="512449"/>
            <a:ext cx="4067175" cy="4057971"/>
          </a:xfrm>
          <a:prstGeom prst="rect">
            <a:avLst/>
          </a:prstGeom>
          <a:noFill/>
          <a:ln>
            <a:noFill/>
          </a:ln>
        </p:spPr>
        <p:txBody>
          <a:bodyPr spcFirstLastPara="1" wrap="square" lIns="91425" tIns="91425" rIns="91425" bIns="91425" anchor="ctr" anchorCtr="0">
            <a:noAutofit/>
          </a:bodyPr>
          <a:lstStyle/>
          <a:p>
            <a:pPr marL="457200" lvl="0" indent="-323850" algn="l" rtl="0">
              <a:lnSpc>
                <a:spcPct val="90000"/>
              </a:lnSpc>
              <a:spcBef>
                <a:spcPts val="0"/>
              </a:spcBef>
              <a:spcAft>
                <a:spcPts val="0"/>
              </a:spcAft>
              <a:buClr>
                <a:srgbClr val="11AA81"/>
              </a:buClr>
              <a:buSzPts val="1500"/>
              <a:buFont typeface="Arial"/>
              <a:buChar char="●"/>
            </a:pPr>
            <a:r>
              <a:rPr lang="fi-FI" sz="1600"/>
              <a:t>The second biggest ads space after Search engines</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Social media ads allow you to reach a wide range of social media users </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Good way to focus specific target audiences</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Apt for promoting your brand (visual ads)</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In addition to granulated targeting, </a:t>
            </a:r>
            <a:r>
              <a:rPr lang="fi-FI" sz="1600" i="1"/>
              <a:t>retargeting</a:t>
            </a:r>
            <a:r>
              <a:rPr lang="fi-FI" sz="1600"/>
              <a:t> and </a:t>
            </a:r>
            <a:r>
              <a:rPr lang="fi-FI" sz="1600" i="1"/>
              <a:t>look-alike</a:t>
            </a:r>
            <a:r>
              <a:rPr lang="fi-FI" sz="1600"/>
              <a:t> audiences can be created</a:t>
            </a:r>
            <a:endParaRPr sz="1600"/>
          </a:p>
          <a:p>
            <a:pPr marL="742950" lvl="0" indent="-184150" algn="l" rtl="0">
              <a:lnSpc>
                <a:spcPct val="90000"/>
              </a:lnSpc>
              <a:spcBef>
                <a:spcPts val="0"/>
              </a:spcBef>
              <a:spcAft>
                <a:spcPts val="0"/>
              </a:spcAft>
              <a:buClr>
                <a:srgbClr val="11AA81"/>
              </a:buClr>
              <a:buSzPts val="1600"/>
              <a:buFont typeface="Arial"/>
              <a:buNone/>
            </a:pPr>
            <a:endParaRPr sz="1600"/>
          </a:p>
          <a:p>
            <a:pPr marL="457200" lvl="0" indent="-323850" algn="l" rtl="0">
              <a:lnSpc>
                <a:spcPct val="90000"/>
              </a:lnSpc>
              <a:spcBef>
                <a:spcPts val="0"/>
              </a:spcBef>
              <a:spcAft>
                <a:spcPts val="0"/>
              </a:spcAft>
              <a:buClr>
                <a:srgbClr val="11AA81"/>
              </a:buClr>
              <a:buSzPts val="1500"/>
              <a:buFont typeface="Arial"/>
              <a:buChar char="●"/>
            </a:pPr>
            <a:r>
              <a:rPr lang="fi-FI" sz="1600"/>
              <a:t>Low-cost, easy to conduct</a:t>
            </a:r>
            <a:endParaRPr sz="1600"/>
          </a:p>
          <a:p>
            <a:pPr marL="457200" lvl="0" indent="0" algn="l" rtl="0">
              <a:lnSpc>
                <a:spcPct val="90000"/>
              </a:lnSpc>
              <a:spcBef>
                <a:spcPts val="0"/>
              </a:spcBef>
              <a:spcAft>
                <a:spcPts val="0"/>
              </a:spcAft>
              <a:buClr>
                <a:srgbClr val="161249"/>
              </a:buClr>
              <a:buSzPts val="2400"/>
              <a:buNone/>
            </a:pPr>
            <a:endParaRPr sz="2400"/>
          </a:p>
        </p:txBody>
      </p:sp>
      <p:pic>
        <p:nvPicPr>
          <p:cNvPr id="501" name="Google Shape;501;g20e72ffa6ac_0_2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49156" y="1848053"/>
            <a:ext cx="725750" cy="725750"/>
          </a:xfrm>
          <a:prstGeom prst="rect">
            <a:avLst/>
          </a:prstGeom>
          <a:noFill/>
          <a:ln>
            <a:noFill/>
          </a:ln>
        </p:spPr>
      </p:pic>
      <p:pic>
        <p:nvPicPr>
          <p:cNvPr id="502" name="Google Shape;502;g20e72ffa6ac_0_227"/>
          <p:cNvPicPr preferRelativeResize="0"/>
          <p:nvPr/>
        </p:nvPicPr>
        <p:blipFill rotWithShape="1">
          <a:blip r:embed="rId4" cstate="screen">
            <a:alphaModFix/>
            <a:extLst>
              <a:ext uri="{28A0092B-C50C-407E-A947-70E740481C1C}">
                <a14:useLocalDpi xmlns:a14="http://schemas.microsoft.com/office/drawing/2010/main"/>
              </a:ext>
            </a:extLst>
          </a:blip>
          <a:srcRect l="21319" t="-8766" r="26477"/>
          <a:stretch/>
        </p:blipFill>
        <p:spPr>
          <a:xfrm>
            <a:off x="676319" y="2805974"/>
            <a:ext cx="1071425" cy="1149375"/>
          </a:xfrm>
          <a:prstGeom prst="rect">
            <a:avLst/>
          </a:prstGeom>
          <a:noFill/>
          <a:ln>
            <a:noFill/>
          </a:ln>
        </p:spPr>
      </p:pic>
      <p:pic>
        <p:nvPicPr>
          <p:cNvPr id="503" name="Google Shape;503;g20e72ffa6ac_0_22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236168" y="1769628"/>
            <a:ext cx="1576075" cy="882600"/>
          </a:xfrm>
          <a:prstGeom prst="rect">
            <a:avLst/>
          </a:prstGeom>
          <a:noFill/>
          <a:ln>
            <a:noFill/>
          </a:ln>
        </p:spPr>
      </p:pic>
      <p:pic>
        <p:nvPicPr>
          <p:cNvPr id="504" name="Google Shape;504;g20e72ffa6ac_0_22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36167" y="3147111"/>
            <a:ext cx="1775000" cy="467100"/>
          </a:xfrm>
          <a:prstGeom prst="rect">
            <a:avLst/>
          </a:prstGeom>
          <a:noFill/>
          <a:ln>
            <a:noFill/>
          </a:ln>
        </p:spPr>
      </p:pic>
      <p:sp>
        <p:nvSpPr>
          <p:cNvPr id="505" name="Google Shape;505;g20e72ffa6ac_0_227"/>
          <p:cNvSpPr/>
          <p:nvPr/>
        </p:nvSpPr>
        <p:spPr>
          <a:xfrm>
            <a:off x="509799" y="1521303"/>
            <a:ext cx="3792720" cy="2689151"/>
          </a:xfrm>
          <a:prstGeom prst="roundRect">
            <a:avLst>
              <a:gd name="adj" fmla="val 16667"/>
            </a:avLst>
          </a:prstGeom>
          <a:noFill/>
          <a:ln w="381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g20e72ffa6ac_0_247"/>
          <p:cNvSpPr txBox="1">
            <a:spLocks noGrp="1"/>
          </p:cNvSpPr>
          <p:nvPr>
            <p:ph type="body" idx="1"/>
          </p:nvPr>
        </p:nvSpPr>
        <p:spPr>
          <a:xfrm>
            <a:off x="4777420" y="1082435"/>
            <a:ext cx="4067175" cy="2240756"/>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a:t>Big new audiences can be reached immediately - also regionally and locally</a:t>
            </a: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Cost-effective: specific targeting options enable you to focus on exactly right audiences</a:t>
            </a: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Engagement: In addition to ad clicks, users can interact with social media ads by liking, sharing, and commenting.</a:t>
            </a: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Social media look similar to posts -&gt; less ‘as disruption’ for viewers</a:t>
            </a:r>
            <a:endParaRPr sz="1600"/>
          </a:p>
          <a:p>
            <a:pPr marL="457200" lvl="0" indent="-228600" algn="l" rtl="0">
              <a:lnSpc>
                <a:spcPct val="100000"/>
              </a:lnSpc>
              <a:spcBef>
                <a:spcPts val="0"/>
              </a:spcBef>
              <a:spcAft>
                <a:spcPts val="0"/>
              </a:spcAft>
              <a:buClr>
                <a:srgbClr val="161249"/>
              </a:buClr>
              <a:buSzPts val="1500"/>
              <a:buNone/>
            </a:pPr>
            <a:endParaRPr/>
          </a:p>
          <a:p>
            <a:pPr marL="457200" lvl="0" indent="-228600" algn="l" rtl="0">
              <a:lnSpc>
                <a:spcPct val="100000"/>
              </a:lnSpc>
              <a:spcBef>
                <a:spcPts val="0"/>
              </a:spcBef>
              <a:spcAft>
                <a:spcPts val="0"/>
              </a:spcAft>
              <a:buClr>
                <a:srgbClr val="161249"/>
              </a:buClr>
              <a:buSzPts val="1500"/>
              <a:buFont typeface="Arial"/>
              <a:buNone/>
            </a:pPr>
            <a:endParaRPr/>
          </a:p>
          <a:p>
            <a:pPr marL="457200" lvl="0" indent="0" algn="l" rtl="0">
              <a:lnSpc>
                <a:spcPct val="100000"/>
              </a:lnSpc>
              <a:spcBef>
                <a:spcPts val="0"/>
              </a:spcBef>
              <a:spcAft>
                <a:spcPts val="0"/>
              </a:spcAft>
              <a:buClr>
                <a:srgbClr val="161249"/>
              </a:buClr>
              <a:buSzPts val="2100"/>
              <a:buNone/>
            </a:pPr>
            <a:endParaRPr/>
          </a:p>
        </p:txBody>
      </p:sp>
      <p:sp>
        <p:nvSpPr>
          <p:cNvPr id="511" name="Google Shape;511;g20e72ffa6ac_0_247"/>
          <p:cNvSpPr txBox="1">
            <a:spLocks noGrp="1"/>
          </p:cNvSpPr>
          <p:nvPr>
            <p:ph type="body" idx="4294967295"/>
          </p:nvPr>
        </p:nvSpPr>
        <p:spPr>
          <a:xfrm>
            <a:off x="299405" y="1082435"/>
            <a:ext cx="3965575" cy="3000375"/>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11AA81"/>
              </a:buClr>
              <a:buSzPts val="1600"/>
              <a:buFont typeface="Arial"/>
              <a:buChar char="●"/>
            </a:pPr>
            <a:r>
              <a:rPr lang="fi-FI" sz="1600"/>
              <a:t>Your target audiences are active social media users </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You are able to define features of target profiles  </a:t>
            </a:r>
            <a:endParaRPr sz="1600"/>
          </a:p>
          <a:p>
            <a:pPr marL="80010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A business account on Facebook/Instagram/Youtube/LinkedIn</a:t>
            </a: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76250" lvl="0" indent="-342900" algn="l" rtl="0">
              <a:lnSpc>
                <a:spcPct val="100000"/>
              </a:lnSpc>
              <a:spcBef>
                <a:spcPts val="0"/>
              </a:spcBef>
              <a:spcAft>
                <a:spcPts val="0"/>
              </a:spcAft>
              <a:buClr>
                <a:srgbClr val="11AA81"/>
              </a:buClr>
              <a:buSzPts val="1600"/>
              <a:buFont typeface="Arial"/>
              <a:buChar char="●"/>
            </a:pPr>
            <a:r>
              <a:rPr lang="fi-FI" sz="1600"/>
              <a:t>Being able to manage Facebook (Meta) business suite yourself will give better yield</a:t>
            </a:r>
            <a:endParaRPr sz="1600"/>
          </a:p>
          <a:p>
            <a:pPr marL="457200" lvl="0" indent="-228600" algn="l" rtl="0">
              <a:lnSpc>
                <a:spcPct val="100000"/>
              </a:lnSpc>
              <a:spcBef>
                <a:spcPts val="0"/>
              </a:spcBef>
              <a:spcAft>
                <a:spcPts val="0"/>
              </a:spcAft>
              <a:buClr>
                <a:srgbClr val="161249"/>
              </a:buClr>
              <a:buSzPts val="1600"/>
              <a:buNone/>
            </a:pPr>
            <a:endParaRPr sz="1600"/>
          </a:p>
          <a:p>
            <a:pPr marL="476250" lvl="0" indent="-241300" algn="l" rtl="0">
              <a:lnSpc>
                <a:spcPct val="100000"/>
              </a:lnSpc>
              <a:spcBef>
                <a:spcPts val="0"/>
              </a:spcBef>
              <a:spcAft>
                <a:spcPts val="0"/>
              </a:spcAft>
              <a:buClr>
                <a:srgbClr val="11AA81"/>
              </a:buClr>
              <a:buSzPts val="16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512" name="Google Shape;512;g20e72ffa6ac_0_247"/>
          <p:cNvSpPr txBox="1"/>
          <p:nvPr/>
        </p:nvSpPr>
        <p:spPr>
          <a:xfrm>
            <a:off x="5087540" y="416418"/>
            <a:ext cx="3260438"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Benefits:</a:t>
            </a:r>
            <a:r>
              <a:rPr lang="fi-FI"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p:txBody>
      </p:sp>
      <p:sp>
        <p:nvSpPr>
          <p:cNvPr id="513" name="Google Shape;513;g20e72ffa6ac_0_247"/>
          <p:cNvSpPr txBox="1"/>
          <p:nvPr/>
        </p:nvSpPr>
        <p:spPr>
          <a:xfrm>
            <a:off x="646403" y="416116"/>
            <a:ext cx="261931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Conditions:</a:t>
            </a:r>
            <a:r>
              <a:rPr lang="fi-FI"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p:txBody>
      </p:sp>
      <p:sp>
        <p:nvSpPr>
          <p:cNvPr id="514" name="Google Shape;514;g20e72ffa6ac_0_247"/>
          <p:cNvSpPr txBox="1"/>
          <p:nvPr/>
        </p:nvSpPr>
        <p:spPr>
          <a:xfrm>
            <a:off x="438666" y="4061065"/>
            <a:ext cx="4648874" cy="369332"/>
          </a:xfrm>
          <a:prstGeom prst="rect">
            <a:avLst/>
          </a:prstGeom>
          <a:noFill/>
          <a:ln>
            <a:noFill/>
          </a:ln>
        </p:spPr>
        <p:txBody>
          <a:bodyPr spcFirstLastPara="1" wrap="square" lIns="91425" tIns="45700" rIns="91425" bIns="45700"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800" b="1" i="0" u="none" strike="noStrike" cap="none">
                <a:solidFill>
                  <a:srgbClr val="11AA81"/>
                </a:solidFill>
                <a:latin typeface="Arial"/>
                <a:ea typeface="Arial"/>
                <a:cs typeface="Arial"/>
                <a:sym typeface="Arial"/>
              </a:rPr>
              <a:t>Further reading: </a:t>
            </a:r>
            <a:r>
              <a:rPr lang="fi-FI" sz="1800" b="0" i="0" u="sng" strike="noStrike" cap="none">
                <a:solidFill>
                  <a:schemeClr val="hlink"/>
                </a:solidFill>
                <a:latin typeface="Arial"/>
                <a:ea typeface="Arial"/>
                <a:cs typeface="Arial"/>
                <a:sym typeface="Arial"/>
                <a:hlinkClick r:id="rId3"/>
              </a:rPr>
              <a:t>Wordstream</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Google Shape;519;g20e72ffa6ac_0_241"/>
          <p:cNvSpPr txBox="1">
            <a:spLocks noGrp="1"/>
          </p:cNvSpPr>
          <p:nvPr>
            <p:ph type="title" idx="4294967295"/>
          </p:nvPr>
        </p:nvSpPr>
        <p:spPr>
          <a:xfrm>
            <a:off x="359175" y="136067"/>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Features of social media platforms</a:t>
            </a:r>
            <a:endParaRPr/>
          </a:p>
        </p:txBody>
      </p:sp>
      <p:pic>
        <p:nvPicPr>
          <p:cNvPr id="520" name="Google Shape;520;g20e72ffa6ac_0_24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9175" y="753751"/>
            <a:ext cx="7816776" cy="3507950"/>
          </a:xfrm>
          <a:prstGeom prst="rect">
            <a:avLst/>
          </a:prstGeom>
          <a:noFill/>
          <a:ln>
            <a:noFill/>
          </a:ln>
        </p:spPr>
      </p:pic>
      <p:sp>
        <p:nvSpPr>
          <p:cNvPr id="521" name="Google Shape;521;g20e72ffa6ac_0_241"/>
          <p:cNvSpPr txBox="1"/>
          <p:nvPr/>
        </p:nvSpPr>
        <p:spPr>
          <a:xfrm>
            <a:off x="6886687" y="4521740"/>
            <a:ext cx="2083200"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Source</a:t>
            </a:r>
            <a:r>
              <a:rPr lang="fi-FI" sz="1800" b="0" i="0" u="none" strike="noStrike" cap="none">
                <a:solidFill>
                  <a:srgbClr val="161249"/>
                </a:solidFill>
                <a:latin typeface="Calibri"/>
                <a:ea typeface="Calibri"/>
                <a:cs typeface="Calibri"/>
                <a:sym typeface="Calibri"/>
              </a:rPr>
              <a:t>: </a:t>
            </a:r>
            <a:r>
              <a:rPr lang="fi-FI" sz="1600" b="0" i="0" u="sng" strike="noStrike" cap="none">
                <a:solidFill>
                  <a:schemeClr val="hlink"/>
                </a:solidFill>
                <a:latin typeface="Arial"/>
                <a:ea typeface="Arial"/>
                <a:cs typeface="Arial"/>
                <a:sym typeface="Arial"/>
                <a:hlinkClick r:id="rId4"/>
              </a:rPr>
              <a:t>Wordstream</a:t>
            </a:r>
            <a:endParaRPr sz="1800" b="0" i="0" u="none" strike="noStrike" cap="none">
              <a:solidFill>
                <a:schemeClr val="dk1"/>
              </a:solidFill>
              <a:latin typeface="Arial"/>
              <a:ea typeface="Arial"/>
              <a:cs typeface="Arial"/>
              <a:sym typeface="Arial"/>
            </a:endParaRPr>
          </a:p>
        </p:txBody>
      </p:sp>
      <p:sp>
        <p:nvSpPr>
          <p:cNvPr id="522" name="Google Shape;522;g20e72ffa6ac_0_241"/>
          <p:cNvSpPr txBox="1"/>
          <p:nvPr/>
        </p:nvSpPr>
        <p:spPr>
          <a:xfrm>
            <a:off x="359175" y="4583175"/>
            <a:ext cx="4080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523" name="Google Shape;523;g20e72ffa6ac_0_241"/>
          <p:cNvSpPr txBox="1"/>
          <p:nvPr/>
        </p:nvSpPr>
        <p:spPr>
          <a:xfrm>
            <a:off x="2029050" y="4306297"/>
            <a:ext cx="5085900" cy="67707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CPC= advertise cost per click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161249"/>
              </a:buClr>
              <a:buSzPts val="1600"/>
              <a:buFont typeface="Arial"/>
              <a:buNone/>
            </a:pPr>
            <a:r>
              <a:rPr lang="fi-FI" sz="1600" b="0" i="0" u="none" strike="noStrike" cap="none">
                <a:solidFill>
                  <a:srgbClr val="161249"/>
                </a:solidFill>
                <a:latin typeface="Arial"/>
                <a:ea typeface="Arial"/>
                <a:cs typeface="Arial"/>
                <a:sym typeface="Arial"/>
              </a:rPr>
              <a:t>CPM= advertise cost per 1000 impressions</a:t>
            </a:r>
            <a:endParaRPr sz="1600" b="0" i="0" u="none" strike="noStrike" cap="none">
              <a:solidFill>
                <a:srgbClr val="1612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g2111f19fff4_0_10"/>
          <p:cNvSpPr txBox="1">
            <a:spLocks noGrp="1"/>
          </p:cNvSpPr>
          <p:nvPr>
            <p:ph type="title" idx="4294967295"/>
          </p:nvPr>
        </p:nvSpPr>
        <p:spPr>
          <a:xfrm>
            <a:off x="527050" y="0"/>
            <a:ext cx="4044950" cy="762000"/>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rgbClr val="161249"/>
              </a:buClr>
              <a:buSzPts val="3200"/>
              <a:buFont typeface="Arial"/>
              <a:buNone/>
            </a:pPr>
            <a:r>
              <a:rPr lang="fi-FI" sz="3200"/>
              <a:t>Native advertising</a:t>
            </a:r>
            <a:endParaRPr sz="3200"/>
          </a:p>
        </p:txBody>
      </p:sp>
      <p:sp>
        <p:nvSpPr>
          <p:cNvPr id="529" name="Google Shape;529;g2111f19fff4_0_10"/>
          <p:cNvSpPr txBox="1">
            <a:spLocks noGrp="1"/>
          </p:cNvSpPr>
          <p:nvPr>
            <p:ph type="body" idx="4294967295"/>
          </p:nvPr>
        </p:nvSpPr>
        <p:spPr>
          <a:xfrm>
            <a:off x="4655562" y="277724"/>
            <a:ext cx="4375150" cy="4714875"/>
          </a:xfrm>
          <a:prstGeom prst="rect">
            <a:avLst/>
          </a:prstGeom>
          <a:noFill/>
          <a:ln>
            <a:noFill/>
          </a:ln>
        </p:spPr>
        <p:txBody>
          <a:bodyPr spcFirstLastPara="1" wrap="square" lIns="91425" tIns="91425" rIns="91425" bIns="91425" anchor="ctr" anchorCtr="0">
            <a:normAutofit/>
          </a:bodyPr>
          <a:lstStyle/>
          <a:p>
            <a:pPr marL="457200" lvl="0" indent="-323850" algn="l" rtl="0">
              <a:lnSpc>
                <a:spcPct val="90000"/>
              </a:lnSpc>
              <a:spcBef>
                <a:spcPts val="0"/>
              </a:spcBef>
              <a:spcAft>
                <a:spcPts val="0"/>
              </a:spcAft>
              <a:buClr>
                <a:srgbClr val="11AA81"/>
              </a:buClr>
              <a:buSzPts val="1500"/>
              <a:buFont typeface="Arial"/>
              <a:buChar char="●"/>
            </a:pPr>
            <a:r>
              <a:rPr lang="fi-FI" sz="1500"/>
              <a:t>Growing form of advertising</a:t>
            </a:r>
            <a:endParaRPr sz="1500"/>
          </a:p>
          <a:p>
            <a:pPr marL="457200" lvl="0" indent="-2286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Unlike display ads, native ads include informative content fitting to the media context and format </a:t>
            </a:r>
            <a:br>
              <a:rPr lang="fi-FI" sz="1500"/>
            </a:br>
            <a:endParaRPr sz="1500"/>
          </a:p>
          <a:p>
            <a:pPr marL="457200" lvl="0" indent="-323850" algn="l" rtl="0">
              <a:lnSpc>
                <a:spcPct val="90000"/>
              </a:lnSpc>
              <a:spcBef>
                <a:spcPts val="0"/>
              </a:spcBef>
              <a:spcAft>
                <a:spcPts val="0"/>
              </a:spcAft>
              <a:buClr>
                <a:srgbClr val="11AA81"/>
              </a:buClr>
              <a:buSzPts val="1500"/>
              <a:buFont typeface="Arial"/>
              <a:buChar char="●"/>
            </a:pPr>
            <a:r>
              <a:rPr lang="fi-FI" sz="1500"/>
              <a:t>Offers advertiser  the option to reach content-oriented audience</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As they do not look like ads,  they don't disrupt the user's interaction with the page </a:t>
            </a:r>
            <a:endParaRPr sz="1500"/>
          </a:p>
          <a:p>
            <a:pPr marL="742950" lvl="0" indent="-285750" algn="l" rtl="0">
              <a:lnSpc>
                <a:spcPct val="90000"/>
              </a:lnSpc>
              <a:spcBef>
                <a:spcPts val="0"/>
              </a:spcBef>
              <a:spcAft>
                <a:spcPts val="0"/>
              </a:spcAft>
              <a:buClr>
                <a:srgbClr val="11AA81"/>
              </a:buClr>
              <a:buSzPts val="1500"/>
              <a:buFont typeface="Arial"/>
              <a:buChar char="●"/>
            </a:pPr>
            <a:r>
              <a:rPr lang="fi-FI" sz="1500"/>
              <a:t>-&gt; their CTRs are usually  higher than other PPC</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23850" algn="l" rtl="0">
              <a:lnSpc>
                <a:spcPct val="90000"/>
              </a:lnSpc>
              <a:spcBef>
                <a:spcPts val="0"/>
              </a:spcBef>
              <a:spcAft>
                <a:spcPts val="0"/>
              </a:spcAft>
              <a:buClr>
                <a:srgbClr val="11AA81"/>
              </a:buClr>
              <a:buSzPts val="1500"/>
              <a:buFont typeface="Arial"/>
              <a:buChar char="●"/>
            </a:pPr>
            <a:r>
              <a:rPr lang="fi-FI" sz="1500"/>
              <a:t>Native ads can be bought from the media houses, Read Peak, or via programmatic buying </a:t>
            </a:r>
            <a:br>
              <a:rPr lang="fi-FI" sz="1500"/>
            </a:br>
            <a:endParaRPr sz="1500"/>
          </a:p>
          <a:p>
            <a:pPr marL="457200" lvl="0" indent="-323850" algn="l" rtl="0">
              <a:lnSpc>
                <a:spcPct val="90000"/>
              </a:lnSpc>
              <a:spcBef>
                <a:spcPts val="0"/>
              </a:spcBef>
              <a:spcAft>
                <a:spcPts val="0"/>
              </a:spcAft>
              <a:buClr>
                <a:srgbClr val="11AA81"/>
              </a:buClr>
              <a:buSzPts val="1500"/>
              <a:buFont typeface="Arial"/>
              <a:buChar char="●"/>
            </a:pPr>
            <a:r>
              <a:rPr lang="fi-FI" sz="1500"/>
              <a:t>Both CPM and CPC pricing possible </a:t>
            </a:r>
            <a:endParaRPr/>
          </a:p>
          <a:p>
            <a:pPr marL="457200" lvl="0" indent="-228600" algn="l" rtl="0">
              <a:lnSpc>
                <a:spcPct val="90000"/>
              </a:lnSpc>
              <a:spcBef>
                <a:spcPts val="0"/>
              </a:spcBef>
              <a:spcAft>
                <a:spcPts val="0"/>
              </a:spcAft>
              <a:buClr>
                <a:srgbClr val="11AA81"/>
              </a:buClr>
              <a:buSzPts val="1500"/>
              <a:buFont typeface="Arial"/>
              <a:buNone/>
            </a:pPr>
            <a:endParaRPr sz="1500"/>
          </a:p>
          <a:p>
            <a:pPr marL="133350" lvl="0" indent="0" algn="l" rtl="0">
              <a:lnSpc>
                <a:spcPct val="90000"/>
              </a:lnSpc>
              <a:spcBef>
                <a:spcPts val="0"/>
              </a:spcBef>
              <a:spcAft>
                <a:spcPts val="0"/>
              </a:spcAft>
              <a:buClr>
                <a:srgbClr val="11AA81"/>
              </a:buClr>
              <a:buSzPts val="1500"/>
              <a:buNone/>
            </a:pPr>
            <a:r>
              <a:rPr lang="fi-FI" sz="1600" b="1">
                <a:solidFill>
                  <a:srgbClr val="11AA81"/>
                </a:solidFill>
              </a:rPr>
              <a:t>Further reading: </a:t>
            </a:r>
            <a:r>
              <a:rPr lang="fi-FI" sz="1500" u="sng">
                <a:solidFill>
                  <a:schemeClr val="hlink"/>
                </a:solidFill>
                <a:hlinkClick r:id="rId3"/>
              </a:rPr>
              <a:t>ReadPeak </a:t>
            </a:r>
            <a:r>
              <a:rPr lang="fi-FI" sz="1500"/>
              <a:t> </a:t>
            </a:r>
            <a:r>
              <a:rPr lang="fi-FI" sz="1500" u="sng">
                <a:solidFill>
                  <a:schemeClr val="hlink"/>
                </a:solidFill>
                <a:hlinkClick r:id="rId4"/>
              </a:rPr>
              <a:t>Outbrain </a:t>
            </a:r>
            <a:endParaRPr sz="1500"/>
          </a:p>
        </p:txBody>
      </p:sp>
      <p:pic>
        <p:nvPicPr>
          <p:cNvPr id="530" name="Google Shape;530;g2111f19fff4_0_1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541652" y="762000"/>
            <a:ext cx="1832441" cy="3746325"/>
          </a:xfrm>
          <a:prstGeom prst="rect">
            <a:avLst/>
          </a:prstGeom>
          <a:noFill/>
          <a:ln>
            <a:noFill/>
          </a:ln>
        </p:spPr>
      </p:pic>
      <p:sp>
        <p:nvSpPr>
          <p:cNvPr id="531" name="Google Shape;531;g2111f19fff4_0_10"/>
          <p:cNvSpPr/>
          <p:nvPr/>
        </p:nvSpPr>
        <p:spPr>
          <a:xfrm>
            <a:off x="1009627" y="2466275"/>
            <a:ext cx="2809800" cy="1566000"/>
          </a:xfrm>
          <a:prstGeom prst="ellipse">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p23"/>
          <p:cNvSpPr txBox="1">
            <a:spLocks noGrp="1"/>
          </p:cNvSpPr>
          <p:nvPr>
            <p:ph type="title" idx="4294967295"/>
          </p:nvPr>
        </p:nvSpPr>
        <p:spPr>
          <a:xfrm>
            <a:off x="646230" y="364141"/>
            <a:ext cx="3791068" cy="550258"/>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Clr>
                <a:srgbClr val="161249"/>
              </a:buClr>
              <a:buSzPts val="4200"/>
              <a:buFont typeface="Arial"/>
              <a:buNone/>
            </a:pPr>
            <a:r>
              <a:rPr lang="fi-FI" sz="3600"/>
              <a:t>Email marketing</a:t>
            </a:r>
            <a:endParaRPr sz="3600"/>
          </a:p>
        </p:txBody>
      </p:sp>
      <p:sp>
        <p:nvSpPr>
          <p:cNvPr id="537" name="Google Shape;537;p23"/>
          <p:cNvSpPr txBox="1">
            <a:spLocks noGrp="1"/>
          </p:cNvSpPr>
          <p:nvPr>
            <p:ph type="body" idx="4294967295"/>
          </p:nvPr>
        </p:nvSpPr>
        <p:spPr>
          <a:xfrm>
            <a:off x="4848860" y="67707"/>
            <a:ext cx="4060472" cy="4700587"/>
          </a:xfrm>
          <a:prstGeom prst="rect">
            <a:avLst/>
          </a:prstGeom>
          <a:noFill/>
          <a:ln>
            <a:noFill/>
          </a:ln>
        </p:spPr>
        <p:txBody>
          <a:bodyPr spcFirstLastPara="1" wrap="square" lIns="91425" tIns="91425" rIns="91425" bIns="91425" anchor="ctr" anchorCtr="0">
            <a:noAutofit/>
          </a:bodyPr>
          <a:lstStyle/>
          <a:p>
            <a:pPr marL="114300" lvl="0" indent="0" algn="l" rtl="0">
              <a:lnSpc>
                <a:spcPct val="100000"/>
              </a:lnSpc>
              <a:spcBef>
                <a:spcPts val="0"/>
              </a:spcBef>
              <a:spcAft>
                <a:spcPts val="0"/>
              </a:spcAft>
              <a:buClr>
                <a:srgbClr val="161249"/>
              </a:buClr>
              <a:buSzPts val="1882"/>
              <a:buNone/>
            </a:pPr>
            <a:endParaRPr sz="1600" b="1"/>
          </a:p>
          <a:p>
            <a:pPr marL="114300" lvl="0" indent="0" algn="l" rtl="0">
              <a:lnSpc>
                <a:spcPct val="100000"/>
              </a:lnSpc>
              <a:spcBef>
                <a:spcPts val="0"/>
              </a:spcBef>
              <a:spcAft>
                <a:spcPts val="0"/>
              </a:spcAft>
              <a:buClr>
                <a:srgbClr val="11AA81"/>
              </a:buClr>
              <a:buSzPts val="2400"/>
              <a:buNone/>
            </a:pPr>
            <a:endParaRPr/>
          </a:p>
          <a:p>
            <a:pPr marL="114300" lvl="0" indent="0" algn="l" rtl="0">
              <a:lnSpc>
                <a:spcPct val="100000"/>
              </a:lnSpc>
              <a:spcBef>
                <a:spcPts val="0"/>
              </a:spcBef>
              <a:spcAft>
                <a:spcPts val="0"/>
              </a:spcAft>
              <a:buClr>
                <a:srgbClr val="11AA81"/>
              </a:buClr>
              <a:buSzPts val="1600"/>
              <a:buNone/>
            </a:pPr>
            <a:endParaRPr sz="1600">
              <a:solidFill>
                <a:srgbClr val="11AA81"/>
              </a:solidFill>
            </a:endParaRPr>
          </a:p>
          <a:p>
            <a:pPr marL="467286" lvl="0" indent="-342900" algn="l" rtl="0">
              <a:lnSpc>
                <a:spcPct val="100000"/>
              </a:lnSpc>
              <a:spcBef>
                <a:spcPts val="0"/>
              </a:spcBef>
              <a:spcAft>
                <a:spcPts val="0"/>
              </a:spcAft>
              <a:buClr>
                <a:srgbClr val="11AA81"/>
              </a:buClr>
              <a:buSzPts val="1600"/>
              <a:buFont typeface="Arial"/>
              <a:buChar char="●"/>
            </a:pPr>
            <a:r>
              <a:rPr lang="fi-FI" sz="1600"/>
              <a:t>Digital newsletters sent to your customer register (or parts of it)</a:t>
            </a:r>
            <a:endParaRPr sz="1600"/>
          </a:p>
          <a:p>
            <a:pPr marL="571500"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A good way to maintain  customer awareness of your business</a:t>
            </a:r>
            <a:endParaRPr/>
          </a:p>
          <a:p>
            <a:pPr marL="467286"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An apt way to share good contents and drive traffic to your website</a:t>
            </a:r>
            <a:endParaRPr/>
          </a:p>
          <a:p>
            <a:pPr marL="467286" lvl="0" indent="-241300" algn="l" rtl="0">
              <a:lnSpc>
                <a:spcPct val="100000"/>
              </a:lnSpc>
              <a:spcBef>
                <a:spcPts val="0"/>
              </a:spcBef>
              <a:spcAft>
                <a:spcPts val="0"/>
              </a:spcAft>
              <a:buClr>
                <a:srgbClr val="11AA81"/>
              </a:buClr>
              <a:buSzPts val="1600"/>
              <a:buFont typeface="Arial"/>
              <a:buNone/>
            </a:pPr>
            <a:endParaRPr sz="1600"/>
          </a:p>
          <a:p>
            <a:pPr marL="467286" lvl="0" indent="-342900" algn="l" rtl="0">
              <a:lnSpc>
                <a:spcPct val="100000"/>
              </a:lnSpc>
              <a:spcBef>
                <a:spcPts val="0"/>
              </a:spcBef>
              <a:spcAft>
                <a:spcPts val="0"/>
              </a:spcAft>
              <a:buClr>
                <a:srgbClr val="11AA81"/>
              </a:buClr>
              <a:buSzPts val="1600"/>
              <a:buFont typeface="Arial"/>
              <a:buChar char="●"/>
            </a:pPr>
            <a:r>
              <a:rPr lang="fi-FI" sz="1600"/>
              <a:t>A newsletter should be useful for the recipient</a:t>
            </a:r>
            <a:endParaRPr sz="1600"/>
          </a:p>
          <a:p>
            <a:pPr marL="571500" lvl="0" indent="-241300" algn="l" rtl="0">
              <a:lnSpc>
                <a:spcPct val="100000"/>
              </a:lnSpc>
              <a:spcBef>
                <a:spcPts val="0"/>
              </a:spcBef>
              <a:spcAft>
                <a:spcPts val="0"/>
              </a:spcAft>
              <a:buClr>
                <a:srgbClr val="11AA81"/>
              </a:buClr>
              <a:buSzPts val="1600"/>
              <a:buFont typeface="Arial"/>
              <a:buNone/>
            </a:pPr>
            <a:endParaRPr sz="1600"/>
          </a:p>
          <a:p>
            <a:pPr marL="114300" lvl="0" indent="0" algn="l" rtl="0">
              <a:lnSpc>
                <a:spcPct val="100000"/>
              </a:lnSpc>
              <a:spcBef>
                <a:spcPts val="0"/>
              </a:spcBef>
              <a:spcAft>
                <a:spcPts val="0"/>
              </a:spcAft>
              <a:buClr>
                <a:srgbClr val="000000"/>
              </a:buClr>
              <a:buSzPts val="1473"/>
              <a:buFont typeface="Arial"/>
              <a:buNone/>
            </a:pPr>
            <a:endParaRPr sz="1600"/>
          </a:p>
        </p:txBody>
      </p:sp>
      <p:pic>
        <p:nvPicPr>
          <p:cNvPr id="538" name="Google Shape;538;p23" descr="Email Marketing: Still The Most Powerful Tool To Take Your Business To The  Next Level"/>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528" y="1055573"/>
            <a:ext cx="4060472" cy="2286000"/>
          </a:xfrm>
          <a:prstGeom prst="rect">
            <a:avLst/>
          </a:prstGeom>
          <a:noFill/>
          <a:ln>
            <a:noFill/>
          </a:ln>
        </p:spPr>
      </p:pic>
      <p:sp>
        <p:nvSpPr>
          <p:cNvPr id="539" name="Google Shape;539;p23"/>
          <p:cNvSpPr txBox="1"/>
          <p:nvPr/>
        </p:nvSpPr>
        <p:spPr>
          <a:xfrm>
            <a:off x="419157" y="3344247"/>
            <a:ext cx="246715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Picture: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Forbes</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24"/>
          <p:cNvSpPr txBox="1">
            <a:spLocks noGrp="1"/>
          </p:cNvSpPr>
          <p:nvPr>
            <p:ph type="body" idx="1"/>
          </p:nvPr>
        </p:nvSpPr>
        <p:spPr>
          <a:xfrm>
            <a:off x="4725748" y="1007988"/>
            <a:ext cx="4067175" cy="2240756"/>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600"/>
              <a:t>Very low-cost way of reaching targeted customers that you know</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You can send specific information to specific recipients</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Helps to drive traffic to your website/store</a:t>
            </a:r>
            <a:br>
              <a:rPr lang="fi-FI" sz="1600"/>
            </a:br>
            <a:endParaRPr sz="1600"/>
          </a:p>
          <a:p>
            <a:pPr marL="457200" lvl="0" indent="-342900" algn="l" rtl="0">
              <a:lnSpc>
                <a:spcPct val="100000"/>
              </a:lnSpc>
              <a:spcBef>
                <a:spcPts val="0"/>
              </a:spcBef>
              <a:spcAft>
                <a:spcPts val="0"/>
              </a:spcAft>
              <a:buClr>
                <a:srgbClr val="11AA81"/>
              </a:buClr>
              <a:buSzPts val="1600"/>
              <a:buFont typeface="Arial"/>
              <a:buChar char="●"/>
            </a:pPr>
            <a:r>
              <a:rPr lang="fi-FI" sz="1600"/>
              <a:t>Email is a powerful marketing channel for your  content </a:t>
            </a:r>
            <a:br>
              <a:rPr lang="fi-FI" sz="1600"/>
            </a:br>
            <a:endParaRPr sz="1600"/>
          </a:p>
          <a:p>
            <a:pPr marL="457200" lvl="0" indent="-342900" algn="l" rtl="0">
              <a:lnSpc>
                <a:spcPct val="100000"/>
              </a:lnSpc>
              <a:spcBef>
                <a:spcPts val="0"/>
              </a:spcBef>
              <a:spcAft>
                <a:spcPts val="0"/>
              </a:spcAft>
              <a:buClr>
                <a:srgbClr val="11AA81"/>
              </a:buClr>
              <a:buSzPts val="1600"/>
              <a:buFont typeface="Arial"/>
              <a:buChar char="●"/>
            </a:pPr>
            <a:r>
              <a:rPr lang="fi-FI" sz="1600"/>
              <a:t>Email marketing is easy to test and develop</a:t>
            </a:r>
            <a:endParaRPr/>
          </a:p>
          <a:p>
            <a:pPr marL="457200" lvl="0" indent="-241300" algn="l" rtl="0">
              <a:lnSpc>
                <a:spcPct val="100000"/>
              </a:lnSpc>
              <a:spcBef>
                <a:spcPts val="0"/>
              </a:spcBef>
              <a:spcAft>
                <a:spcPts val="0"/>
              </a:spcAft>
              <a:buClr>
                <a:srgbClr val="11AA81"/>
              </a:buClr>
              <a:buSzPts val="1600"/>
              <a:buFont typeface="Arial"/>
              <a:buNone/>
            </a:pPr>
            <a:endParaRPr sz="1600"/>
          </a:p>
        </p:txBody>
      </p:sp>
      <p:sp>
        <p:nvSpPr>
          <p:cNvPr id="545" name="Google Shape;545;p24"/>
          <p:cNvSpPr txBox="1">
            <a:spLocks noGrp="1"/>
          </p:cNvSpPr>
          <p:nvPr>
            <p:ph type="body" idx="4294967295"/>
          </p:nvPr>
        </p:nvSpPr>
        <p:spPr>
          <a:xfrm>
            <a:off x="415813" y="1007988"/>
            <a:ext cx="3908425" cy="3398837"/>
          </a:xfrm>
          <a:prstGeom prst="rect">
            <a:avLst/>
          </a:prstGeom>
          <a:noFill/>
          <a:ln>
            <a:noFill/>
          </a:ln>
        </p:spPr>
        <p:txBody>
          <a:bodyPr spcFirstLastPara="1" wrap="square" lIns="0" tIns="0" rIns="0" bIns="0" anchor="t" anchorCtr="0">
            <a:noAutofit/>
          </a:bodyPr>
          <a:lstStyle/>
          <a:p>
            <a:pPr marL="457200" lvl="0" indent="-342900" algn="l" rtl="0">
              <a:lnSpc>
                <a:spcPct val="100000"/>
              </a:lnSpc>
              <a:spcBef>
                <a:spcPts val="0"/>
              </a:spcBef>
              <a:spcAft>
                <a:spcPts val="0"/>
              </a:spcAft>
              <a:buClr>
                <a:srgbClr val="11AA81"/>
              </a:buClr>
              <a:buSzPts val="1600"/>
              <a:buFont typeface="Arial"/>
              <a:buChar char="●"/>
            </a:pPr>
            <a:r>
              <a:rPr lang="fi-FI" sz="1600"/>
              <a:t>You need email addresses (customer data base) and allowance from the recipients </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You must have something to tell about </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Someone in your business must have ability to write appealing texts</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342900" algn="l" rtl="0">
              <a:lnSpc>
                <a:spcPct val="100000"/>
              </a:lnSpc>
              <a:spcBef>
                <a:spcPts val="0"/>
              </a:spcBef>
              <a:spcAft>
                <a:spcPts val="0"/>
              </a:spcAft>
              <a:buClr>
                <a:srgbClr val="11AA81"/>
              </a:buClr>
              <a:buSzPts val="1600"/>
              <a:buFont typeface="Arial"/>
              <a:buChar char="●"/>
            </a:pPr>
            <a:r>
              <a:rPr lang="fi-FI" sz="1600"/>
              <a:t>A software (e.g. Mailchimp) is recommendable as it saves work and money in the creation and dispatching process</a:t>
            </a:r>
            <a:endParaRPr sz="1600"/>
          </a:p>
          <a:p>
            <a:pPr marL="457200" lvl="0" indent="-241300" algn="l" rtl="0">
              <a:lnSpc>
                <a:spcPct val="100000"/>
              </a:lnSpc>
              <a:spcBef>
                <a:spcPts val="0"/>
              </a:spcBef>
              <a:spcAft>
                <a:spcPts val="0"/>
              </a:spcAft>
              <a:buClr>
                <a:srgbClr val="11AA81"/>
              </a:buClr>
              <a:buSzPts val="1600"/>
              <a:buFont typeface="Arial"/>
              <a:buNone/>
            </a:pPr>
            <a:endParaRPr sz="1600"/>
          </a:p>
          <a:p>
            <a:pPr marL="457200" lvl="0" indent="-228600" algn="l" rtl="0">
              <a:lnSpc>
                <a:spcPct val="100000"/>
              </a:lnSpc>
              <a:spcBef>
                <a:spcPts val="0"/>
              </a:spcBef>
              <a:spcAft>
                <a:spcPts val="0"/>
              </a:spcAft>
              <a:buClr>
                <a:schemeClr val="dk1"/>
              </a:buClr>
              <a:buSzPts val="1500"/>
              <a:buFont typeface="Arial"/>
              <a:buNone/>
            </a:pPr>
            <a:endParaRPr sz="1600"/>
          </a:p>
        </p:txBody>
      </p:sp>
      <p:sp>
        <p:nvSpPr>
          <p:cNvPr id="546" name="Google Shape;546;p24"/>
          <p:cNvSpPr txBox="1"/>
          <p:nvPr/>
        </p:nvSpPr>
        <p:spPr>
          <a:xfrm>
            <a:off x="5062673" y="377633"/>
            <a:ext cx="3247667"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400" b="0" i="0" u="none" strike="noStrike" cap="none">
                <a:solidFill>
                  <a:srgbClr val="000000"/>
                </a:solidFill>
                <a:latin typeface="Arial"/>
                <a:ea typeface="Arial"/>
                <a:cs typeface="Arial"/>
                <a:sym typeface="Arial"/>
              </a:rPr>
              <a:t> </a:t>
            </a:r>
            <a:r>
              <a:rPr lang="fi-FI" sz="2800" b="1" i="0" u="none" strike="noStrike" cap="none">
                <a:solidFill>
                  <a:srgbClr val="00B050"/>
                </a:solidFill>
                <a:latin typeface="Arial"/>
                <a:ea typeface="Arial"/>
                <a:cs typeface="Arial"/>
                <a:sym typeface="Arial"/>
              </a:rPr>
              <a:t>Benefits:</a:t>
            </a:r>
            <a:endParaRPr sz="2400" b="1" i="0" u="none" strike="noStrike" cap="none">
              <a:solidFill>
                <a:srgbClr val="00B050"/>
              </a:solidFill>
              <a:latin typeface="Arial"/>
              <a:ea typeface="Arial"/>
              <a:cs typeface="Arial"/>
              <a:sym typeface="Arial"/>
            </a:endParaRPr>
          </a:p>
        </p:txBody>
      </p:sp>
      <p:sp>
        <p:nvSpPr>
          <p:cNvPr id="547" name="Google Shape;547;p24"/>
          <p:cNvSpPr txBox="1"/>
          <p:nvPr/>
        </p:nvSpPr>
        <p:spPr>
          <a:xfrm>
            <a:off x="833660" y="377633"/>
            <a:ext cx="306670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1AA81"/>
              </a:buClr>
              <a:buSzPts val="2800"/>
              <a:buFont typeface="Arial"/>
              <a:buNone/>
            </a:pPr>
            <a:r>
              <a:rPr lang="fi-FI" sz="2800" b="1" i="0" u="none" strike="noStrike" cap="none">
                <a:solidFill>
                  <a:srgbClr val="11AA81"/>
                </a:solidFill>
                <a:latin typeface="Arial"/>
                <a:ea typeface="Arial"/>
                <a:cs typeface="Arial"/>
                <a:sym typeface="Arial"/>
              </a:rPr>
              <a:t>Conditions:</a:t>
            </a:r>
            <a:r>
              <a:rPr lang="fi-FI"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p:txBody>
      </p:sp>
      <p:sp>
        <p:nvSpPr>
          <p:cNvPr id="548" name="Google Shape;548;p24"/>
          <p:cNvSpPr txBox="1"/>
          <p:nvPr/>
        </p:nvSpPr>
        <p:spPr>
          <a:xfrm>
            <a:off x="2476348" y="4514000"/>
            <a:ext cx="4498800" cy="430857"/>
          </a:xfrm>
          <a:prstGeom prst="rect">
            <a:avLst/>
          </a:prstGeom>
          <a:noFill/>
          <a:ln>
            <a:noFill/>
          </a:ln>
        </p:spPr>
        <p:txBody>
          <a:bodyPr spcFirstLastPara="1" wrap="square" lIns="91425" tIns="91425" rIns="91425" bIns="91425" anchor="t" anchorCtr="0">
            <a:spAutoFit/>
          </a:bodyPr>
          <a:lstStyle/>
          <a:p>
            <a:pPr marL="457200" marR="0" lvl="0" indent="-228600" algn="l" rtl="0">
              <a:lnSpc>
                <a:spcPct val="100000"/>
              </a:lnSpc>
              <a:spcBef>
                <a:spcPts val="0"/>
              </a:spcBef>
              <a:spcAft>
                <a:spcPts val="0"/>
              </a:spcAft>
              <a:buClr>
                <a:schemeClr val="dk1"/>
              </a:buClr>
              <a:buSzPts val="1500"/>
              <a:buFont typeface="Arial"/>
              <a:buNone/>
            </a:pPr>
            <a:r>
              <a:rPr lang="fi-FI" sz="1600" b="1" i="0" u="none" strike="noStrike" cap="none">
                <a:solidFill>
                  <a:srgbClr val="11AA81"/>
                </a:solidFill>
                <a:latin typeface="Arial"/>
                <a:ea typeface="Arial"/>
                <a:cs typeface="Arial"/>
                <a:sym typeface="Arial"/>
              </a:rPr>
              <a:t>Further reading: </a:t>
            </a:r>
            <a:r>
              <a:rPr lang="fi-FI" sz="1400" b="0" i="0" u="sng" strike="noStrike" cap="none">
                <a:solidFill>
                  <a:schemeClr val="accent5"/>
                </a:solidFill>
                <a:latin typeface="Arial"/>
                <a:ea typeface="Arial"/>
                <a:cs typeface="Arial"/>
                <a:sym typeface="Arial"/>
                <a:hlinkClick r:id="rId3">
                  <a:extLst>
                    <a:ext uri="{A12FA001-AC4F-418D-AE19-62706E023703}">
                      <ahyp:hlinkClr xmlns:ahyp="http://schemas.microsoft.com/office/drawing/2018/hyperlinkcolor" val="tx"/>
                    </a:ext>
                  </a:extLst>
                </a:hlinkClick>
              </a:rPr>
              <a:t>Mailchimp</a:t>
            </a:r>
            <a:r>
              <a:rPr lang="fi-FI" sz="1400" b="0" i="0" u="none" strike="noStrike" cap="none">
                <a:solidFill>
                  <a:schemeClr val="accent5"/>
                </a:solidFill>
                <a:latin typeface="Arial"/>
                <a:ea typeface="Arial"/>
                <a:cs typeface="Arial"/>
                <a:sym typeface="Arial"/>
              </a:rPr>
              <a:t> </a:t>
            </a:r>
            <a:r>
              <a:rPr lang="fi-FI" sz="1400" b="0" i="0" u="sng" strike="noStrike" cap="none">
                <a:solidFill>
                  <a:schemeClr val="hlink"/>
                </a:solidFill>
                <a:latin typeface="Arial"/>
                <a:ea typeface="Arial"/>
                <a:cs typeface="Arial"/>
                <a:sym typeface="Arial"/>
                <a:hlinkClick r:id="rId4"/>
              </a:rPr>
              <a:t>Sendinblue</a:t>
            </a: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25"/>
          <p:cNvSpPr txBox="1">
            <a:spLocks noGrp="1"/>
          </p:cNvSpPr>
          <p:nvPr>
            <p:ph type="body" idx="4294967295"/>
          </p:nvPr>
        </p:nvSpPr>
        <p:spPr>
          <a:xfrm>
            <a:off x="1727649" y="1965325"/>
            <a:ext cx="5688701" cy="60642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Clr>
                <a:srgbClr val="161249"/>
              </a:buClr>
              <a:buSzPts val="1800"/>
              <a:buNone/>
            </a:pPr>
            <a:r>
              <a:rPr lang="fi-FI" sz="4000" b="1"/>
              <a:t>Key words research   </a:t>
            </a:r>
            <a:endParaRPr sz="4000" b="1"/>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p26"/>
          <p:cNvSpPr txBox="1">
            <a:spLocks noGrp="1"/>
          </p:cNvSpPr>
          <p:nvPr>
            <p:ph type="title"/>
          </p:nvPr>
        </p:nvSpPr>
        <p:spPr>
          <a:xfrm>
            <a:off x="612397" y="610072"/>
            <a:ext cx="4067175" cy="994172"/>
          </a:xfrm>
          <a:prstGeom prst="rect">
            <a:avLst/>
          </a:prstGeom>
          <a:noFill/>
          <a:ln>
            <a:noFill/>
          </a:ln>
        </p:spPr>
        <p:txBody>
          <a:bodyPr spcFirstLastPara="1" wrap="square" lIns="68575" tIns="34275" rIns="68575" bIns="34275" anchor="ctr" anchorCtr="0">
            <a:normAutofit fontScale="90000"/>
          </a:bodyPr>
          <a:lstStyle/>
          <a:p>
            <a:pPr marL="0" lvl="0" indent="0" algn="l" rtl="0">
              <a:lnSpc>
                <a:spcPct val="90000"/>
              </a:lnSpc>
              <a:spcBef>
                <a:spcPts val="0"/>
              </a:spcBef>
              <a:spcAft>
                <a:spcPts val="0"/>
              </a:spcAft>
              <a:buClr>
                <a:schemeClr val="dk1"/>
              </a:buClr>
              <a:buSzPct val="74074"/>
              <a:buFont typeface="Calibri"/>
              <a:buNone/>
            </a:pPr>
            <a:r>
              <a:rPr lang="fi-FI" sz="3600"/>
              <a:t>Why keywords are</a:t>
            </a:r>
            <a:br>
              <a:rPr lang="fi-FI" sz="3600"/>
            </a:br>
            <a:r>
              <a:rPr lang="fi-FI" sz="3600"/>
              <a:t>essential?</a:t>
            </a:r>
            <a:br>
              <a:rPr lang="fi-FI"/>
            </a:br>
            <a:endParaRPr/>
          </a:p>
        </p:txBody>
      </p:sp>
      <p:sp>
        <p:nvSpPr>
          <p:cNvPr id="559" name="Google Shape;559;p26"/>
          <p:cNvSpPr txBox="1">
            <a:spLocks noGrp="1"/>
          </p:cNvSpPr>
          <p:nvPr>
            <p:ph type="body" idx="1"/>
          </p:nvPr>
        </p:nvSpPr>
        <p:spPr>
          <a:xfrm>
            <a:off x="4464428" y="1292753"/>
            <a:ext cx="4067175" cy="2240756"/>
          </a:xfrm>
          <a:prstGeom prst="rect">
            <a:avLst/>
          </a:prstGeom>
          <a:noFill/>
          <a:ln>
            <a:noFill/>
          </a:ln>
        </p:spPr>
        <p:txBody>
          <a:bodyPr spcFirstLastPara="1" wrap="square" lIns="91425" tIns="91425" rIns="91425" bIns="91425" anchor="ctr" anchorCtr="0">
            <a:noAutofit/>
          </a:bodyPr>
          <a:lstStyle/>
          <a:p>
            <a:pPr marL="342900" marR="0" lvl="0" indent="-323850" algn="l" rtl="0">
              <a:lnSpc>
                <a:spcPct val="100000"/>
              </a:lnSpc>
              <a:spcBef>
                <a:spcPts val="0"/>
              </a:spcBef>
              <a:spcAft>
                <a:spcPts val="0"/>
              </a:spcAft>
              <a:buClr>
                <a:srgbClr val="11AA81"/>
              </a:buClr>
              <a:buSzPts val="1500"/>
              <a:buFont typeface="Arial"/>
              <a:buChar char="●"/>
            </a:pPr>
            <a:r>
              <a:rPr lang="fi-FI" sz="1500"/>
              <a:t>Key words are</a:t>
            </a:r>
            <a:r>
              <a:rPr lang="fi-FI" sz="1500" b="0" i="0"/>
              <a:t> real doorkeepers for all online information </a:t>
            </a:r>
            <a:endParaRPr sz="1500"/>
          </a:p>
          <a:p>
            <a:pPr marL="400050" marR="0" lvl="0" indent="-171450" algn="l" rtl="0">
              <a:lnSpc>
                <a:spcPct val="100000"/>
              </a:lnSpc>
              <a:spcBef>
                <a:spcPts val="0"/>
              </a:spcBef>
              <a:spcAft>
                <a:spcPts val="0"/>
              </a:spcAft>
              <a:buClr>
                <a:srgbClr val="11AA81"/>
              </a:buClr>
              <a:buSzPts val="1800"/>
              <a:buFont typeface="Arial"/>
              <a:buNone/>
            </a:pPr>
            <a:endParaRPr sz="1500"/>
          </a:p>
          <a:p>
            <a:pPr marL="342900" marR="0" lvl="0" indent="-323850" algn="l" rtl="0">
              <a:lnSpc>
                <a:spcPct val="100000"/>
              </a:lnSpc>
              <a:spcBef>
                <a:spcPts val="0"/>
              </a:spcBef>
              <a:spcAft>
                <a:spcPts val="0"/>
              </a:spcAft>
              <a:buClr>
                <a:srgbClr val="11AA81"/>
              </a:buClr>
              <a:buSzPts val="1500"/>
              <a:buFont typeface="Arial"/>
              <a:buChar char="●"/>
            </a:pPr>
            <a:r>
              <a:rPr lang="fi-FI" sz="1500"/>
              <a:t>If</a:t>
            </a:r>
            <a:r>
              <a:rPr lang="fi-FI" sz="1500" b="0" i="0"/>
              <a:t> you don´t know which key words your business should be found with, you risk to not to be found in searches!</a:t>
            </a:r>
            <a:endParaRPr sz="1500"/>
          </a:p>
          <a:p>
            <a:pPr marL="400050" marR="0" lvl="0" indent="-171450" algn="l" rtl="0">
              <a:lnSpc>
                <a:spcPct val="100000"/>
              </a:lnSpc>
              <a:spcBef>
                <a:spcPts val="0"/>
              </a:spcBef>
              <a:spcAft>
                <a:spcPts val="0"/>
              </a:spcAft>
              <a:buClr>
                <a:srgbClr val="11AA81"/>
              </a:buClr>
              <a:buSzPts val="1800"/>
              <a:buFont typeface="Arial"/>
              <a:buNone/>
            </a:pPr>
            <a:endParaRPr sz="1500" b="0" i="0"/>
          </a:p>
          <a:p>
            <a:pPr marL="342900" marR="0" lvl="0" indent="-323850" algn="l" rtl="0">
              <a:lnSpc>
                <a:spcPct val="100000"/>
              </a:lnSpc>
              <a:spcBef>
                <a:spcPts val="0"/>
              </a:spcBef>
              <a:spcAft>
                <a:spcPts val="0"/>
              </a:spcAft>
              <a:buClr>
                <a:srgbClr val="11AA81"/>
              </a:buClr>
              <a:buSzPts val="1500"/>
              <a:buFont typeface="Arial"/>
              <a:buChar char="●"/>
            </a:pPr>
            <a:r>
              <a:rPr lang="fi-FI" sz="1500" b="0" i="0"/>
              <a:t>Key words are essential in most advertising platforms, especially in Google Ads and Display ads</a:t>
            </a:r>
            <a:endParaRPr sz="1500"/>
          </a:p>
          <a:p>
            <a:pPr marL="400050" marR="0" lvl="0" indent="-171450" algn="l" rtl="0">
              <a:lnSpc>
                <a:spcPct val="100000"/>
              </a:lnSpc>
              <a:spcBef>
                <a:spcPts val="0"/>
              </a:spcBef>
              <a:spcAft>
                <a:spcPts val="0"/>
              </a:spcAft>
              <a:buClr>
                <a:srgbClr val="11AA81"/>
              </a:buClr>
              <a:buSzPts val="1800"/>
              <a:buFont typeface="Arial"/>
              <a:buNone/>
            </a:pPr>
            <a:endParaRPr sz="1500" b="0" i="0"/>
          </a:p>
          <a:p>
            <a:pPr marL="342900" marR="0" lvl="0" indent="-323850" algn="l" rtl="0">
              <a:lnSpc>
                <a:spcPct val="100000"/>
              </a:lnSpc>
              <a:spcBef>
                <a:spcPts val="0"/>
              </a:spcBef>
              <a:spcAft>
                <a:spcPts val="0"/>
              </a:spcAft>
              <a:buClr>
                <a:srgbClr val="11AA81"/>
              </a:buClr>
              <a:buSzPts val="1500"/>
              <a:buFont typeface="Arial"/>
              <a:buChar char="●"/>
            </a:pPr>
            <a:r>
              <a:rPr lang="fi-FI" sz="1500"/>
              <a:t>In addition, key word research is likely to offer you new insights on your business, or its target audiences</a:t>
            </a:r>
            <a:endParaRPr sz="1500"/>
          </a:p>
          <a:p>
            <a:pPr marL="0" marR="0" lvl="0" indent="0" algn="l" rtl="0">
              <a:lnSpc>
                <a:spcPct val="100000"/>
              </a:lnSpc>
              <a:spcBef>
                <a:spcPts val="0"/>
              </a:spcBef>
              <a:spcAft>
                <a:spcPts val="0"/>
              </a:spcAft>
              <a:buClr>
                <a:srgbClr val="161249"/>
              </a:buClr>
              <a:buSzPts val="1500"/>
              <a:buNone/>
            </a:pPr>
            <a:endParaRPr sz="1500">
              <a:solidFill>
                <a:schemeClr val="dk1"/>
              </a:solidFill>
            </a:endParaRPr>
          </a:p>
          <a:p>
            <a:pPr marL="0" marR="0" lvl="0" indent="0" algn="l" rtl="0">
              <a:lnSpc>
                <a:spcPct val="100000"/>
              </a:lnSpc>
              <a:spcBef>
                <a:spcPts val="0"/>
              </a:spcBef>
              <a:spcAft>
                <a:spcPts val="0"/>
              </a:spcAft>
              <a:buClr>
                <a:srgbClr val="11AA81"/>
              </a:buClr>
              <a:buSzPts val="1600"/>
              <a:buNone/>
            </a:pPr>
            <a:r>
              <a:rPr lang="fi-FI" sz="1600" b="1">
                <a:solidFill>
                  <a:srgbClr val="11AA81"/>
                </a:solidFill>
              </a:rPr>
              <a:t>      Further reading: </a:t>
            </a:r>
            <a:r>
              <a:rPr lang="fi-FI" sz="1500" u="sng">
                <a:solidFill>
                  <a:schemeClr val="hlink"/>
                </a:solidFill>
                <a:hlinkClick r:id="rId3"/>
              </a:rPr>
              <a:t>Moz</a:t>
            </a:r>
            <a:endParaRPr sz="1500">
              <a:solidFill>
                <a:schemeClr val="dk1"/>
              </a:solidFill>
            </a:endParaRPr>
          </a:p>
        </p:txBody>
      </p:sp>
      <p:pic>
        <p:nvPicPr>
          <p:cNvPr id="560" name="Google Shape;560;p26" descr="Image result for key word"/>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2397" y="1702099"/>
            <a:ext cx="2462374" cy="1422064"/>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27"/>
          <p:cNvSpPr txBox="1">
            <a:spLocks noGrp="1"/>
          </p:cNvSpPr>
          <p:nvPr>
            <p:ph type="title"/>
          </p:nvPr>
        </p:nvSpPr>
        <p:spPr>
          <a:xfrm>
            <a:off x="455356" y="134190"/>
            <a:ext cx="4623081"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3C4043"/>
              </a:buClr>
              <a:buSzPts val="2400"/>
              <a:buFont typeface="Roboto"/>
              <a:buNone/>
            </a:pPr>
            <a:r>
              <a:rPr lang="fi-FI"/>
              <a:t>Key words research</a:t>
            </a:r>
            <a:endParaRPr/>
          </a:p>
        </p:txBody>
      </p:sp>
      <p:sp>
        <p:nvSpPr>
          <p:cNvPr id="566" name="Google Shape;566;p27"/>
          <p:cNvSpPr txBox="1">
            <a:spLocks noGrp="1"/>
          </p:cNvSpPr>
          <p:nvPr>
            <p:ph type="body" idx="1"/>
          </p:nvPr>
        </p:nvSpPr>
        <p:spPr>
          <a:xfrm>
            <a:off x="455356" y="693811"/>
            <a:ext cx="3542109" cy="2240756"/>
          </a:xfrm>
          <a:prstGeom prst="rect">
            <a:avLst/>
          </a:prstGeom>
          <a:noFill/>
          <a:ln>
            <a:noFill/>
          </a:ln>
        </p:spPr>
        <p:txBody>
          <a:bodyPr spcFirstLastPara="1" wrap="square" lIns="0" tIns="0" rIns="0" bIns="0" anchor="t" anchorCtr="0">
            <a:noAutofit/>
          </a:bodyPr>
          <a:lstStyle/>
          <a:p>
            <a:pPr marL="349250" lvl="0" indent="-342900" algn="l" rtl="0">
              <a:lnSpc>
                <a:spcPct val="100000"/>
              </a:lnSpc>
              <a:spcBef>
                <a:spcPts val="600"/>
              </a:spcBef>
              <a:spcAft>
                <a:spcPts val="0"/>
              </a:spcAft>
              <a:buClr>
                <a:srgbClr val="11AA81"/>
              </a:buClr>
              <a:buSzPts val="1700"/>
              <a:buFont typeface="Arial"/>
              <a:buChar char="●"/>
            </a:pPr>
            <a:r>
              <a:rPr lang="fi-FI" sz="1600"/>
              <a:t>Objective: to detect key words that describe your product or service.</a:t>
            </a:r>
            <a:endParaRPr sz="1600"/>
          </a:p>
          <a:p>
            <a:pPr marL="349250" lvl="0" indent="-342900" algn="l" rtl="0">
              <a:lnSpc>
                <a:spcPct val="100000"/>
              </a:lnSpc>
              <a:spcBef>
                <a:spcPts val="600"/>
              </a:spcBef>
              <a:spcAft>
                <a:spcPts val="0"/>
              </a:spcAft>
              <a:buClr>
                <a:srgbClr val="11AA81"/>
              </a:buClr>
              <a:buSzPts val="1700"/>
              <a:buFont typeface="Arial"/>
              <a:buChar char="●"/>
            </a:pPr>
            <a:r>
              <a:rPr lang="fi-FI" sz="1600"/>
              <a:t>Useful in planning your website content and your ads. </a:t>
            </a:r>
            <a:endParaRPr sz="1600"/>
          </a:p>
          <a:p>
            <a:pPr marL="349250" lvl="0" indent="-342900" algn="l" rtl="0">
              <a:lnSpc>
                <a:spcPct val="100000"/>
              </a:lnSpc>
              <a:spcBef>
                <a:spcPts val="600"/>
              </a:spcBef>
              <a:spcAft>
                <a:spcPts val="0"/>
              </a:spcAft>
              <a:buClr>
                <a:srgbClr val="11AA81"/>
              </a:buClr>
              <a:buSzPts val="1700"/>
              <a:buFont typeface="Arial"/>
              <a:buChar char="●"/>
            </a:pPr>
            <a:r>
              <a:rPr lang="fi-FI" sz="1600"/>
              <a:t>Allows you to detect new key words for your business.</a:t>
            </a:r>
            <a:endParaRPr sz="1600"/>
          </a:p>
          <a:p>
            <a:pPr marL="349250" lvl="0" indent="-342900" algn="l" rtl="0">
              <a:lnSpc>
                <a:spcPct val="100000"/>
              </a:lnSpc>
              <a:spcBef>
                <a:spcPts val="600"/>
              </a:spcBef>
              <a:spcAft>
                <a:spcPts val="0"/>
              </a:spcAft>
              <a:buClr>
                <a:srgbClr val="11AA81"/>
              </a:buClr>
              <a:buSzPts val="1700"/>
              <a:buFont typeface="Arial"/>
              <a:buChar char="●"/>
            </a:pPr>
            <a:r>
              <a:rPr lang="fi-FI" sz="1600"/>
              <a:t>Provides you with </a:t>
            </a:r>
            <a:endParaRPr sz="1600"/>
          </a:p>
          <a:p>
            <a:pPr marL="571500" lvl="0" indent="-317500" algn="l" rtl="0">
              <a:lnSpc>
                <a:spcPct val="100000"/>
              </a:lnSpc>
              <a:spcBef>
                <a:spcPts val="600"/>
              </a:spcBef>
              <a:spcAft>
                <a:spcPts val="0"/>
              </a:spcAft>
              <a:buClr>
                <a:srgbClr val="11AA81"/>
              </a:buClr>
              <a:buSzPts val="1400"/>
              <a:buFont typeface="Arial"/>
              <a:buChar char="●"/>
            </a:pPr>
            <a:r>
              <a:rPr lang="fi-FI" sz="1200"/>
              <a:t>Historical statistics - how many searches users have made on a particular keyword or how competitive that keyword is.</a:t>
            </a:r>
            <a:endParaRPr sz="1200"/>
          </a:p>
          <a:p>
            <a:pPr marL="571500" lvl="0" indent="-304800" algn="l" rtl="0">
              <a:lnSpc>
                <a:spcPct val="100000"/>
              </a:lnSpc>
              <a:spcBef>
                <a:spcPts val="600"/>
              </a:spcBef>
              <a:spcAft>
                <a:spcPts val="0"/>
              </a:spcAft>
              <a:buClr>
                <a:srgbClr val="11AA81"/>
              </a:buClr>
              <a:buSzPts val="1200"/>
              <a:buFont typeface="Arial"/>
              <a:buChar char="●"/>
            </a:pPr>
            <a:r>
              <a:rPr lang="fi-FI" sz="1200"/>
              <a:t>Alternative key words used </a:t>
            </a:r>
            <a:endParaRPr sz="1200"/>
          </a:p>
          <a:p>
            <a:pPr marL="571500" lvl="0" indent="-317500" algn="l" rtl="0">
              <a:lnSpc>
                <a:spcPct val="100000"/>
              </a:lnSpc>
              <a:spcBef>
                <a:spcPts val="600"/>
              </a:spcBef>
              <a:spcAft>
                <a:spcPts val="0"/>
              </a:spcAft>
              <a:buClr>
                <a:srgbClr val="11AA81"/>
              </a:buClr>
              <a:buSzPts val="1400"/>
              <a:buFont typeface="Arial"/>
              <a:buChar char="●"/>
            </a:pPr>
            <a:r>
              <a:rPr lang="fi-FI" sz="1200"/>
              <a:t>Traffic estimates, such as how many clicks and impressions your keyword could receive with a specific bid or budget.</a:t>
            </a:r>
            <a:endParaRPr sz="1200"/>
          </a:p>
        </p:txBody>
      </p:sp>
      <p:pic>
        <p:nvPicPr>
          <p:cNvPr id="567" name="Google Shape;567;p2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193981" y="808692"/>
            <a:ext cx="4796375" cy="2816698"/>
          </a:xfrm>
          <a:prstGeom prst="rect">
            <a:avLst/>
          </a:prstGeom>
          <a:noFill/>
          <a:ln w="38100" cap="flat" cmpd="sng">
            <a:solidFill>
              <a:srgbClr val="11AA81"/>
            </a:solidFill>
            <a:prstDash val="solid"/>
            <a:round/>
            <a:headEnd type="none" w="sm" len="sm"/>
            <a:tailEnd type="none" w="sm" len="sm"/>
          </a:ln>
        </p:spPr>
      </p:pic>
      <p:sp>
        <p:nvSpPr>
          <p:cNvPr id="568" name="Google Shape;568;p27"/>
          <p:cNvSpPr txBox="1"/>
          <p:nvPr/>
        </p:nvSpPr>
        <p:spPr>
          <a:xfrm>
            <a:off x="7738293" y="3569416"/>
            <a:ext cx="1405707"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Source: </a:t>
            </a:r>
            <a:r>
              <a:rPr lang="fi-FI" sz="1200" b="0" i="0" u="sng" strike="noStrike" cap="none">
                <a:solidFill>
                  <a:schemeClr val="hlink"/>
                </a:solidFill>
                <a:latin typeface="Arial"/>
                <a:ea typeface="Arial"/>
                <a:cs typeface="Arial"/>
                <a:sym typeface="Arial"/>
                <a:hlinkClick r:id="rId4"/>
              </a:rPr>
              <a:t>Semrush</a:t>
            </a:r>
            <a:endParaRPr sz="1200" b="0" i="0" u="none" strike="noStrike" cap="none">
              <a:solidFill>
                <a:schemeClr val="dk1"/>
              </a:solidFill>
              <a:latin typeface="Arial"/>
              <a:ea typeface="Arial"/>
              <a:cs typeface="Arial"/>
              <a:sym typeface="Arial"/>
            </a:endParaRPr>
          </a:p>
        </p:txBody>
      </p:sp>
      <p:sp>
        <p:nvSpPr>
          <p:cNvPr id="569" name="Google Shape;569;p27"/>
          <p:cNvSpPr txBox="1"/>
          <p:nvPr/>
        </p:nvSpPr>
        <p:spPr>
          <a:xfrm>
            <a:off x="4050748" y="3825588"/>
            <a:ext cx="3469024" cy="55399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600" b="1" i="0" u="none" strike="noStrike" cap="none">
                <a:solidFill>
                  <a:srgbClr val="11AA81"/>
                </a:solidFill>
                <a:latin typeface="Arial"/>
                <a:ea typeface="Arial"/>
                <a:cs typeface="Arial"/>
                <a:sym typeface="Arial"/>
              </a:rPr>
              <a:t>Further reading: </a:t>
            </a:r>
            <a:r>
              <a:rPr lang="fi-FI" sz="1400" b="0" i="0" u="sng" strike="noStrike" cap="none">
                <a:solidFill>
                  <a:schemeClr val="hlink"/>
                </a:solidFill>
                <a:latin typeface="Arial"/>
                <a:ea typeface="Arial"/>
                <a:cs typeface="Arial"/>
                <a:sym typeface="Arial"/>
                <a:hlinkClick r:id="rId5"/>
              </a:rPr>
              <a:t>Hubspot</a:t>
            </a:r>
            <a:endParaRPr sz="1400" b="0" i="0" u="sng" strike="noStrike" cap="none">
              <a:solidFill>
                <a:schemeClr val="hlink"/>
              </a:solidFill>
              <a:latin typeface="Arial"/>
              <a:ea typeface="Arial"/>
              <a:cs typeface="Arial"/>
              <a:sym typeface="Arial"/>
            </a:endParaRPr>
          </a:p>
          <a:p>
            <a:pPr marL="1617663" marR="0" lvl="3" indent="0" algn="l" rtl="0">
              <a:lnSpc>
                <a:spcPct val="100000"/>
              </a:lnSpc>
              <a:spcBef>
                <a:spcPts val="0"/>
              </a:spcBef>
              <a:spcAft>
                <a:spcPts val="0"/>
              </a:spcAft>
              <a:buClr>
                <a:srgbClr val="000000"/>
              </a:buClr>
              <a:buSzPts val="1400"/>
              <a:buFont typeface="Arial"/>
              <a:buNone/>
            </a:pPr>
            <a:r>
              <a:rPr lang="fi-FI" sz="1400" b="0" i="0" u="sng" strike="noStrike" cap="none">
                <a:solidFill>
                  <a:schemeClr val="hlink"/>
                </a:solidFill>
                <a:latin typeface="Arial"/>
                <a:ea typeface="Arial"/>
                <a:cs typeface="Arial"/>
                <a:sym typeface="Arial"/>
                <a:hlinkClick r:id="rId6"/>
              </a:rPr>
              <a:t>Free keyword tools</a:t>
            </a:r>
            <a:endParaRPr sz="1400" b="0" i="0" u="sng" strike="noStrike" cap="none">
              <a:solidFill>
                <a:schemeClr val="hlink"/>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28"/>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Assignment ’Key words’</a:t>
            </a:r>
            <a:endParaRPr/>
          </a:p>
        </p:txBody>
      </p:sp>
      <p:sp>
        <p:nvSpPr>
          <p:cNvPr id="575" name="Google Shape;575;p28"/>
          <p:cNvSpPr txBox="1">
            <a:spLocks noGrp="1"/>
          </p:cNvSpPr>
          <p:nvPr>
            <p:ph type="body" idx="2"/>
          </p:nvPr>
        </p:nvSpPr>
        <p:spPr>
          <a:xfrm>
            <a:off x="840582" y="790663"/>
            <a:ext cx="7673327" cy="2863361"/>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800"/>
              <a:buFont typeface="Arial"/>
              <a:buChar char="●"/>
            </a:pPr>
            <a:r>
              <a:rPr lang="fi-FI" sz="1600" b="1">
                <a:solidFill>
                  <a:srgbClr val="11AA81"/>
                </a:solidFill>
              </a:rPr>
              <a:t>Choose an organization of your interest</a:t>
            </a:r>
            <a:endParaRPr sz="1600" b="1">
              <a:solidFill>
                <a:srgbClr val="11AA81"/>
              </a:solidFill>
            </a:endParaRPr>
          </a:p>
          <a:p>
            <a:pPr marL="285750" lvl="0" indent="-285750" algn="l" rtl="0">
              <a:lnSpc>
                <a:spcPct val="100000"/>
              </a:lnSpc>
              <a:spcBef>
                <a:spcPts val="600"/>
              </a:spcBef>
              <a:spcAft>
                <a:spcPts val="0"/>
              </a:spcAft>
              <a:buClr>
                <a:srgbClr val="11AA81"/>
              </a:buClr>
              <a:buSzPts val="1800"/>
              <a:buFont typeface="Arial"/>
              <a:buChar char="●"/>
            </a:pPr>
            <a:r>
              <a:rPr lang="fi-FI" sz="1600" b="1">
                <a:solidFill>
                  <a:srgbClr val="11AA81"/>
                </a:solidFill>
              </a:rPr>
              <a:t>Find out which keywords their target audiences use?</a:t>
            </a:r>
            <a:r>
              <a:rPr lang="fi-FI" sz="1600" b="1">
                <a:solidFill>
                  <a:schemeClr val="lt1"/>
                </a:solidFill>
              </a:rPr>
              <a:t> </a:t>
            </a:r>
            <a:br>
              <a:rPr lang="fi-FI" sz="1600" b="1">
                <a:solidFill>
                  <a:schemeClr val="lt1"/>
                </a:solidFill>
              </a:rPr>
            </a:br>
            <a:r>
              <a:rPr lang="fi-FI" sz="1600">
                <a:solidFill>
                  <a:schemeClr val="lt1"/>
                </a:solidFill>
              </a:rPr>
              <a:t>(official, everyday expressions, multi-word expression &lt;-&gt; Google's semantic search...)</a:t>
            </a:r>
            <a:endParaRPr sz="160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sz="1600" b="1">
                <a:solidFill>
                  <a:srgbClr val="11AA81"/>
                </a:solidFill>
              </a:rPr>
              <a:t>Outline 3-4 buyer personas </a:t>
            </a:r>
            <a:r>
              <a:rPr lang="fi-FI" sz="1600" b="1"/>
              <a:t>-&gt; what words/expressions they use</a:t>
            </a:r>
            <a:br>
              <a:rPr lang="fi-FI" sz="1600" b="1"/>
            </a:br>
            <a:r>
              <a:rPr lang="fi-FI" sz="1600" b="1"/>
              <a:t>Explore your own and your competitors' websites – </a:t>
            </a:r>
            <a:r>
              <a:rPr lang="fi-FI" sz="1600">
                <a:solidFill>
                  <a:schemeClr val="lt1"/>
                </a:solidFill>
              </a:rPr>
              <a:t>what words are used on them?</a:t>
            </a:r>
            <a:endParaRPr sz="1600">
              <a:solidFill>
                <a:schemeClr val="lt1"/>
              </a:solidFill>
            </a:endParaRPr>
          </a:p>
          <a:p>
            <a:pPr marL="285750" lvl="0" indent="-285750" algn="l" rtl="0">
              <a:lnSpc>
                <a:spcPct val="100000"/>
              </a:lnSpc>
              <a:spcBef>
                <a:spcPts val="600"/>
              </a:spcBef>
              <a:spcAft>
                <a:spcPts val="0"/>
              </a:spcAft>
              <a:buClr>
                <a:srgbClr val="11AA81"/>
              </a:buClr>
              <a:buSzPts val="1800"/>
              <a:buFont typeface="Arial"/>
              <a:buChar char="●"/>
            </a:pPr>
            <a:r>
              <a:rPr lang="fi-FI" sz="1600" b="1">
                <a:solidFill>
                  <a:srgbClr val="11AA81"/>
                </a:solidFill>
              </a:rPr>
              <a:t>Brainstorm with your team – more people find more key words</a:t>
            </a:r>
            <a:br>
              <a:rPr lang="fi-FI" sz="1600" b="1">
                <a:solidFill>
                  <a:srgbClr val="11AA81"/>
                </a:solidFill>
              </a:rPr>
            </a:br>
            <a:r>
              <a:rPr lang="fi-FI" sz="1600" b="1"/>
              <a:t>After this, conduct keyword research </a:t>
            </a:r>
            <a:r>
              <a:rPr lang="fi-FI" sz="1600">
                <a:solidFill>
                  <a:schemeClr val="lt1"/>
                </a:solidFill>
              </a:rPr>
              <a:t>(search for suitable slide title words or 'keyword research’ first. GoogleAdsin't, Semrush, ubersuggest -&gt; Neil Patel, keywordtool.io, </a:t>
            </a:r>
            <a:r>
              <a:rPr lang="fi-FI" sz="1600"/>
              <a:t>or </a:t>
            </a:r>
            <a:r>
              <a:rPr lang="fi-FI" sz="1600" u="sng">
                <a:solidFill>
                  <a:schemeClr val="hlink"/>
                </a:solidFill>
                <a:hlinkClick r:id="rId3"/>
              </a:rPr>
              <a:t>https://ahrefs.com/blog/free-keyword-research-tools/</a:t>
            </a:r>
            <a:r>
              <a:rPr lang="fi-FI" sz="1600"/>
              <a:t> </a:t>
            </a:r>
            <a:endParaRPr/>
          </a:p>
          <a:p>
            <a:pPr marL="285750" lvl="0" indent="-285750" algn="l" rtl="0">
              <a:lnSpc>
                <a:spcPct val="100000"/>
              </a:lnSpc>
              <a:spcBef>
                <a:spcPts val="600"/>
              </a:spcBef>
              <a:spcAft>
                <a:spcPts val="0"/>
              </a:spcAft>
              <a:buClr>
                <a:srgbClr val="11AA81"/>
              </a:buClr>
              <a:buSzPts val="1800"/>
              <a:buFont typeface="Arial"/>
              <a:buChar char="●"/>
            </a:pPr>
            <a:r>
              <a:rPr lang="fi-FI" sz="1600"/>
              <a:t>Which new key words / other ideas did the research provide, regarding the target groups..?</a:t>
            </a:r>
            <a:endParaRPr sz="16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29"/>
          <p:cNvSpPr txBox="1">
            <a:spLocks noGrp="1"/>
          </p:cNvSpPr>
          <p:nvPr>
            <p:ph type="title" idx="4294967295"/>
          </p:nvPr>
        </p:nvSpPr>
        <p:spPr>
          <a:xfrm>
            <a:off x="2787706" y="1730375"/>
            <a:ext cx="3568588"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FI" sz="4000"/>
              <a:t>Landing page</a:t>
            </a:r>
            <a:endParaRPr sz="40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pic>
        <p:nvPicPr>
          <p:cNvPr id="585" name="Google Shape;585;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04439" y="1496480"/>
            <a:ext cx="1884930" cy="803217"/>
          </a:xfrm>
          <a:prstGeom prst="rect">
            <a:avLst/>
          </a:prstGeom>
          <a:noFill/>
          <a:ln w="28575" cap="flat" cmpd="sng">
            <a:solidFill>
              <a:srgbClr val="11AA81"/>
            </a:solidFill>
            <a:prstDash val="solid"/>
            <a:round/>
            <a:headEnd type="none" w="sm" len="sm"/>
            <a:tailEnd type="none" w="sm" len="sm"/>
          </a:ln>
        </p:spPr>
      </p:pic>
      <p:pic>
        <p:nvPicPr>
          <p:cNvPr id="586" name="Google Shape;586;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52693" y="325100"/>
            <a:ext cx="2734886" cy="803217"/>
          </a:xfrm>
          <a:prstGeom prst="rect">
            <a:avLst/>
          </a:prstGeom>
          <a:noFill/>
          <a:ln w="28575" cap="flat" cmpd="sng">
            <a:solidFill>
              <a:srgbClr val="11AA81"/>
            </a:solidFill>
            <a:prstDash val="solid"/>
            <a:round/>
            <a:headEnd type="none" w="sm" len="sm"/>
            <a:tailEnd type="none" w="sm" len="sm"/>
          </a:ln>
        </p:spPr>
      </p:pic>
      <p:pic>
        <p:nvPicPr>
          <p:cNvPr id="587" name="Google Shape;587;p30" descr="Website Design Services | Flexible Custom Website Design | Web.com"/>
          <p:cNvPicPr preferRelativeResize="0"/>
          <p:nvPr/>
        </p:nvPicPr>
        <p:blipFill rotWithShape="1">
          <a:blip r:embed="rId5">
            <a:alphaModFix/>
          </a:blip>
          <a:srcRect/>
          <a:stretch/>
        </p:blipFill>
        <p:spPr>
          <a:xfrm>
            <a:off x="3770383" y="1507671"/>
            <a:ext cx="2419350" cy="1885950"/>
          </a:xfrm>
          <a:prstGeom prst="rect">
            <a:avLst/>
          </a:prstGeom>
          <a:noFill/>
          <a:ln>
            <a:noFill/>
          </a:ln>
        </p:spPr>
      </p:pic>
      <p:pic>
        <p:nvPicPr>
          <p:cNvPr id="588" name="Google Shape;588;p30" descr="Travel and Holiday Newsletter Templates - email marketing - G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221204" y="2664664"/>
            <a:ext cx="776694" cy="1758521"/>
          </a:xfrm>
          <a:prstGeom prst="rect">
            <a:avLst/>
          </a:prstGeom>
          <a:noFill/>
          <a:ln>
            <a:noFill/>
          </a:ln>
        </p:spPr>
      </p:pic>
      <p:sp>
        <p:nvSpPr>
          <p:cNvPr id="589" name="Google Shape;589;p30"/>
          <p:cNvSpPr txBox="1"/>
          <p:nvPr/>
        </p:nvSpPr>
        <p:spPr>
          <a:xfrm>
            <a:off x="112131" y="1108058"/>
            <a:ext cx="2477066"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Google search engine Ad</a:t>
            </a:r>
            <a:endParaRPr sz="1400" b="1" i="0" u="none" strike="noStrike" cap="none">
              <a:solidFill>
                <a:srgbClr val="161249"/>
              </a:solidFill>
              <a:latin typeface="Arial"/>
              <a:ea typeface="Arial"/>
              <a:cs typeface="Arial"/>
              <a:sym typeface="Arial"/>
            </a:endParaRPr>
          </a:p>
        </p:txBody>
      </p:sp>
      <p:sp>
        <p:nvSpPr>
          <p:cNvPr id="590" name="Google Shape;590;p30"/>
          <p:cNvSpPr txBox="1"/>
          <p:nvPr/>
        </p:nvSpPr>
        <p:spPr>
          <a:xfrm>
            <a:off x="993351" y="2261161"/>
            <a:ext cx="1313257"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Display Ad</a:t>
            </a:r>
            <a:endParaRPr sz="1400" b="1" i="0" u="none" strike="noStrike" cap="none">
              <a:solidFill>
                <a:srgbClr val="161249"/>
              </a:solidFill>
              <a:latin typeface="Arial"/>
              <a:ea typeface="Arial"/>
              <a:cs typeface="Arial"/>
              <a:sym typeface="Arial"/>
            </a:endParaRPr>
          </a:p>
        </p:txBody>
      </p:sp>
      <p:sp>
        <p:nvSpPr>
          <p:cNvPr id="591" name="Google Shape;591;p30"/>
          <p:cNvSpPr txBox="1"/>
          <p:nvPr/>
        </p:nvSpPr>
        <p:spPr>
          <a:xfrm>
            <a:off x="2046904" y="4437308"/>
            <a:ext cx="1286934" cy="31252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Newsletter</a:t>
            </a:r>
            <a:endParaRPr sz="1400" b="1" i="0" u="none" strike="noStrike" cap="none">
              <a:solidFill>
                <a:srgbClr val="161249"/>
              </a:solidFill>
              <a:latin typeface="Arial"/>
              <a:ea typeface="Arial"/>
              <a:cs typeface="Arial"/>
              <a:sym typeface="Arial"/>
            </a:endParaRPr>
          </a:p>
        </p:txBody>
      </p:sp>
      <p:sp>
        <p:nvSpPr>
          <p:cNvPr id="592" name="Google Shape;592;p30"/>
          <p:cNvSpPr txBox="1"/>
          <p:nvPr/>
        </p:nvSpPr>
        <p:spPr>
          <a:xfrm>
            <a:off x="3590738" y="3426593"/>
            <a:ext cx="3081866"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The landing page on a business website</a:t>
            </a:r>
            <a:endParaRPr sz="1400" b="1" i="0" u="none" strike="noStrike" cap="none">
              <a:solidFill>
                <a:srgbClr val="161249"/>
              </a:solidFill>
              <a:latin typeface="Arial"/>
              <a:ea typeface="Arial"/>
              <a:cs typeface="Arial"/>
              <a:sym typeface="Arial"/>
            </a:endParaRPr>
          </a:p>
        </p:txBody>
      </p:sp>
      <p:sp>
        <p:nvSpPr>
          <p:cNvPr id="593" name="Google Shape;593;p30"/>
          <p:cNvSpPr/>
          <p:nvPr/>
        </p:nvSpPr>
        <p:spPr>
          <a:xfrm>
            <a:off x="6363571"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4" name="Google Shape;594;p30"/>
          <p:cNvSpPr/>
          <p:nvPr/>
        </p:nvSpPr>
        <p:spPr>
          <a:xfrm>
            <a:off x="7212017" y="2260146"/>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5" name="Google Shape;595;p30"/>
          <p:cNvSpPr/>
          <p:nvPr/>
        </p:nvSpPr>
        <p:spPr>
          <a:xfrm>
            <a:off x="8060464" y="2262958"/>
            <a:ext cx="618067" cy="308792"/>
          </a:xfrm>
          <a:prstGeom prst="homePlate">
            <a:avLst>
              <a:gd name="adj" fmla="val 50000"/>
            </a:avLst>
          </a:prstGeom>
          <a:solidFill>
            <a:srgbClr val="11AA81"/>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Calibri"/>
              <a:buNone/>
            </a:pPr>
            <a:endParaRPr sz="1400" b="0" i="0" u="none" strike="noStrike" cap="none">
              <a:solidFill>
                <a:schemeClr val="lt1"/>
              </a:solidFill>
              <a:latin typeface="Arial"/>
              <a:ea typeface="Arial"/>
              <a:cs typeface="Arial"/>
              <a:sym typeface="Arial"/>
            </a:endParaRPr>
          </a:p>
        </p:txBody>
      </p:sp>
      <p:sp>
        <p:nvSpPr>
          <p:cNvPr id="596" name="Google Shape;596;p30"/>
          <p:cNvSpPr txBox="1"/>
          <p:nvPr/>
        </p:nvSpPr>
        <p:spPr>
          <a:xfrm>
            <a:off x="6370148" y="2642657"/>
            <a:ext cx="252125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fi-FI" sz="1400" b="1" i="0" u="none" strike="noStrike" cap="none">
                <a:solidFill>
                  <a:srgbClr val="161249"/>
                </a:solidFill>
                <a:latin typeface="Arial"/>
                <a:ea typeface="Arial"/>
                <a:cs typeface="Arial"/>
                <a:sym typeface="Arial"/>
              </a:rPr>
              <a:t>Conversion on the website, towards KPIs set</a:t>
            </a:r>
            <a:endParaRPr sz="1400" b="1" i="0" u="none" strike="noStrike" cap="none">
              <a:solidFill>
                <a:srgbClr val="161249"/>
              </a:solidFill>
              <a:latin typeface="Arial"/>
              <a:ea typeface="Arial"/>
              <a:cs typeface="Arial"/>
              <a:sym typeface="Arial"/>
            </a:endParaRPr>
          </a:p>
        </p:txBody>
      </p:sp>
      <p:sp>
        <p:nvSpPr>
          <p:cNvPr id="597" name="Google Shape;597;p30"/>
          <p:cNvSpPr txBox="1"/>
          <p:nvPr/>
        </p:nvSpPr>
        <p:spPr>
          <a:xfrm>
            <a:off x="3456354" y="98374"/>
            <a:ext cx="5501137" cy="120028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161249"/>
              </a:buClr>
              <a:buSzPts val="3600"/>
              <a:buFont typeface="Arial"/>
              <a:buNone/>
            </a:pPr>
            <a:r>
              <a:rPr lang="fi-FI" sz="3600" b="1" i="0" u="none" strike="noStrike" cap="none">
                <a:solidFill>
                  <a:srgbClr val="161249"/>
                </a:solidFill>
                <a:latin typeface="Arial"/>
                <a:ea typeface="Arial"/>
                <a:cs typeface="Arial"/>
                <a:sym typeface="Arial"/>
              </a:rPr>
              <a:t>Web traffic and conversion</a:t>
            </a:r>
            <a:endParaRPr sz="3600" b="1" i="0" u="none" strike="noStrike" cap="none">
              <a:solidFill>
                <a:srgbClr val="161249"/>
              </a:solidFill>
              <a:latin typeface="Arial"/>
              <a:ea typeface="Arial"/>
              <a:cs typeface="Arial"/>
              <a:sym typeface="Arial"/>
            </a:endParaRPr>
          </a:p>
        </p:txBody>
      </p:sp>
      <p:sp>
        <p:nvSpPr>
          <p:cNvPr id="598" name="Google Shape;598;p30"/>
          <p:cNvSpPr/>
          <p:nvPr/>
        </p:nvSpPr>
        <p:spPr>
          <a:xfrm>
            <a:off x="2137918" y="2600949"/>
            <a:ext cx="874198" cy="188595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99" name="Google Shape;599;p30"/>
          <p:cNvSpPr/>
          <p:nvPr/>
        </p:nvSpPr>
        <p:spPr>
          <a:xfrm>
            <a:off x="3687414" y="1431201"/>
            <a:ext cx="2585289" cy="2038890"/>
          </a:xfrm>
          <a:prstGeom prst="rect">
            <a:avLst/>
          </a:prstGeom>
          <a:noFill/>
          <a:ln w="28575"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0" name="Google Shape;600;p30"/>
          <p:cNvSpPr/>
          <p:nvPr/>
        </p:nvSpPr>
        <p:spPr>
          <a:xfrm rot="2742694">
            <a:off x="3029388" y="1104381"/>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1" name="Google Shape;601;p30"/>
          <p:cNvSpPr/>
          <p:nvPr/>
        </p:nvSpPr>
        <p:spPr>
          <a:xfrm rot="1017723">
            <a:off x="3120320" y="1814420"/>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2" name="Google Shape;602;p30"/>
          <p:cNvSpPr/>
          <p:nvPr/>
        </p:nvSpPr>
        <p:spPr>
          <a:xfrm rot="-1282714">
            <a:off x="3061709" y="2750887"/>
            <a:ext cx="767663" cy="443395"/>
          </a:xfrm>
          <a:prstGeom prst="rightArrow">
            <a:avLst>
              <a:gd name="adj1" fmla="val 50000"/>
              <a:gd name="adj2" fmla="val 50000"/>
            </a:avLst>
          </a:prstGeom>
          <a:solidFill>
            <a:srgbClr val="11AA8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3" name="Google Shape;603;p30"/>
          <p:cNvSpPr/>
          <p:nvPr/>
        </p:nvSpPr>
        <p:spPr>
          <a:xfrm>
            <a:off x="2522286" y="2952870"/>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click</a:t>
            </a:r>
            <a:endParaRPr sz="1400" b="0" i="0" u="none" strike="noStrike" cap="none">
              <a:solidFill>
                <a:schemeClr val="dk1"/>
              </a:solidFill>
              <a:latin typeface="Arial"/>
              <a:ea typeface="Arial"/>
              <a:cs typeface="Arial"/>
              <a:sym typeface="Arial"/>
            </a:endParaRPr>
          </a:p>
        </p:txBody>
      </p:sp>
      <p:sp>
        <p:nvSpPr>
          <p:cNvPr id="604" name="Google Shape;604;p30"/>
          <p:cNvSpPr/>
          <p:nvPr/>
        </p:nvSpPr>
        <p:spPr>
          <a:xfrm>
            <a:off x="2545989" y="793606"/>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click</a:t>
            </a:r>
            <a:endParaRPr sz="1400" b="0" i="0" u="none" strike="noStrike" cap="none">
              <a:solidFill>
                <a:schemeClr val="dk1"/>
              </a:solidFill>
              <a:latin typeface="Arial"/>
              <a:ea typeface="Arial"/>
              <a:cs typeface="Arial"/>
              <a:sym typeface="Arial"/>
            </a:endParaRPr>
          </a:p>
        </p:txBody>
      </p:sp>
      <p:sp>
        <p:nvSpPr>
          <p:cNvPr id="605" name="Google Shape;605;p30"/>
          <p:cNvSpPr/>
          <p:nvPr/>
        </p:nvSpPr>
        <p:spPr>
          <a:xfrm>
            <a:off x="2499621" y="1628062"/>
            <a:ext cx="956733" cy="397933"/>
          </a:xfrm>
          <a:prstGeom prst="star7">
            <a:avLst>
              <a:gd name="adj" fmla="val 34601"/>
              <a:gd name="hf" fmla="val 102572"/>
              <a:gd name="vf" fmla="val 105210"/>
            </a:avLst>
          </a:prstGeom>
          <a:solidFill>
            <a:srgbClr val="FFC000"/>
          </a:solidFill>
          <a:ln w="25400" cap="flat" cmpd="sng">
            <a:solidFill>
              <a:srgbClr val="3061B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400"/>
              <a:buFont typeface="Arial"/>
              <a:buNone/>
            </a:pPr>
            <a:r>
              <a:rPr lang="fi-FI" sz="1400" b="0" i="0" u="none" strike="noStrike" cap="none">
                <a:solidFill>
                  <a:schemeClr val="dk1"/>
                </a:solidFill>
                <a:latin typeface="Arial"/>
                <a:ea typeface="Arial"/>
                <a:cs typeface="Arial"/>
                <a:sym typeface="Arial"/>
              </a:rPr>
              <a:t>click</a:t>
            </a: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31"/>
          <p:cNvSpPr txBox="1">
            <a:spLocks noGrp="1"/>
          </p:cNvSpPr>
          <p:nvPr>
            <p:ph type="title" idx="4294967295"/>
          </p:nvPr>
        </p:nvSpPr>
        <p:spPr>
          <a:xfrm>
            <a:off x="311150" y="1238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a:t>Essential on landing page</a:t>
            </a:r>
            <a:endParaRPr/>
          </a:p>
        </p:txBody>
      </p:sp>
      <p:sp>
        <p:nvSpPr>
          <p:cNvPr id="611" name="Google Shape;611;p31"/>
          <p:cNvSpPr txBox="1">
            <a:spLocks noGrp="1"/>
          </p:cNvSpPr>
          <p:nvPr>
            <p:ph type="body" idx="4294967295"/>
          </p:nvPr>
        </p:nvSpPr>
        <p:spPr>
          <a:xfrm>
            <a:off x="311150" y="729027"/>
            <a:ext cx="8521700" cy="3914030"/>
          </a:xfrm>
          <a:prstGeom prst="rect">
            <a:avLst/>
          </a:prstGeom>
          <a:noFill/>
          <a:ln>
            <a:noFill/>
          </a:ln>
        </p:spPr>
        <p:txBody>
          <a:bodyPr spcFirstLastPara="1" wrap="square" lIns="91425" tIns="91425" rIns="91425" bIns="91425" anchor="t" anchorCtr="0">
            <a:normAutofit/>
          </a:bodyPr>
          <a:lstStyle/>
          <a:p>
            <a:pPr marL="295018" lvl="0" indent="-285750" algn="l" rtl="0">
              <a:lnSpc>
                <a:spcPct val="110000"/>
              </a:lnSpc>
              <a:spcBef>
                <a:spcPts val="0"/>
              </a:spcBef>
              <a:spcAft>
                <a:spcPts val="0"/>
              </a:spcAft>
              <a:buClr>
                <a:srgbClr val="11AA81"/>
              </a:buClr>
              <a:buSzPts val="1946"/>
              <a:buFont typeface="Arial"/>
              <a:buChar char="●"/>
            </a:pPr>
            <a:r>
              <a:rPr lang="fi-FI" sz="1600"/>
              <a:t>It´s purpose: </a:t>
            </a:r>
            <a:endParaRPr sz="2000"/>
          </a:p>
          <a:p>
            <a:pPr marL="742950" lvl="1" indent="-278540" algn="l" rtl="0">
              <a:lnSpc>
                <a:spcPct val="110000"/>
              </a:lnSpc>
              <a:spcBef>
                <a:spcPts val="0"/>
              </a:spcBef>
              <a:spcAft>
                <a:spcPts val="0"/>
              </a:spcAft>
              <a:buClr>
                <a:srgbClr val="11AA81"/>
              </a:buClr>
              <a:buSzPts val="1514"/>
              <a:buFont typeface="Arial"/>
              <a:buChar char="●"/>
            </a:pPr>
            <a:r>
              <a:rPr lang="fi-FI" sz="1200"/>
              <a:t>It must correspond with the ad leading to it* </a:t>
            </a:r>
            <a:endParaRPr/>
          </a:p>
          <a:p>
            <a:pPr marL="742950" lvl="1" indent="-278540" algn="l" rtl="0">
              <a:lnSpc>
                <a:spcPct val="110000"/>
              </a:lnSpc>
              <a:spcBef>
                <a:spcPts val="0"/>
              </a:spcBef>
              <a:spcAft>
                <a:spcPts val="0"/>
              </a:spcAft>
              <a:buClr>
                <a:srgbClr val="11AA81"/>
              </a:buClr>
              <a:buSzPts val="1514"/>
              <a:buFont typeface="Arial"/>
              <a:buChar char="●"/>
            </a:pPr>
            <a:r>
              <a:rPr lang="fi-FI" sz="1200"/>
              <a:t>It leads the visitor further to fulfill  wished activities</a:t>
            </a:r>
            <a:endParaRPr/>
          </a:p>
          <a:p>
            <a:pPr marL="295018" lvl="0" indent="-285750" algn="l" rtl="0">
              <a:lnSpc>
                <a:spcPct val="110000"/>
              </a:lnSpc>
              <a:spcBef>
                <a:spcPts val="0"/>
              </a:spcBef>
              <a:spcAft>
                <a:spcPts val="0"/>
              </a:spcAft>
              <a:buClr>
                <a:srgbClr val="11AA81"/>
              </a:buClr>
              <a:buSzPts val="1946"/>
              <a:buFont typeface="Arial"/>
              <a:buChar char="●"/>
            </a:pPr>
            <a:r>
              <a:rPr lang="fi-FI" sz="1600"/>
              <a:t>What should be included on a landing page:</a:t>
            </a:r>
            <a:endParaRPr sz="2000"/>
          </a:p>
          <a:p>
            <a:pPr marL="742950" lvl="1" indent="-278540" algn="l" rtl="0">
              <a:lnSpc>
                <a:spcPct val="110000"/>
              </a:lnSpc>
              <a:spcBef>
                <a:spcPts val="0"/>
              </a:spcBef>
              <a:spcAft>
                <a:spcPts val="0"/>
              </a:spcAft>
              <a:buClr>
                <a:srgbClr val="11AA81"/>
              </a:buClr>
              <a:buSzPts val="1514"/>
              <a:buFont typeface="Arial"/>
              <a:buChar char="●"/>
            </a:pPr>
            <a:r>
              <a:rPr lang="fi-FI" sz="1200"/>
              <a:t>Its general outlook should create confidence and be in line with the business</a:t>
            </a:r>
            <a:endParaRPr/>
          </a:p>
          <a:p>
            <a:pPr marL="742950" lvl="1" indent="-278540" algn="l" rtl="0">
              <a:lnSpc>
                <a:spcPct val="110000"/>
              </a:lnSpc>
              <a:spcBef>
                <a:spcPts val="0"/>
              </a:spcBef>
              <a:spcAft>
                <a:spcPts val="0"/>
              </a:spcAft>
              <a:buClr>
                <a:srgbClr val="11AA81"/>
              </a:buClr>
              <a:buSzPts val="1514"/>
              <a:buFont typeface="Arial"/>
              <a:buChar char="●"/>
            </a:pPr>
            <a:r>
              <a:rPr lang="fi-FI" sz="1200"/>
              <a:t>The correct contents in regard to the ad.  (If the ad was about special offers to Spain,  then the landing page is expected to tell more about them!)</a:t>
            </a:r>
            <a:endParaRPr sz="1200"/>
          </a:p>
          <a:p>
            <a:pPr marL="295018" lvl="0" indent="-285750" algn="l" rtl="0">
              <a:lnSpc>
                <a:spcPct val="110000"/>
              </a:lnSpc>
              <a:spcBef>
                <a:spcPts val="0"/>
              </a:spcBef>
              <a:spcAft>
                <a:spcPts val="0"/>
              </a:spcAft>
              <a:buClr>
                <a:srgbClr val="11AA81"/>
              </a:buClr>
              <a:buSzPts val="1946"/>
              <a:buFont typeface="Arial"/>
              <a:buChar char="●"/>
            </a:pPr>
            <a:r>
              <a:rPr lang="fi-FI" sz="1600"/>
              <a:t>  How to assess a landing page: </a:t>
            </a:r>
            <a:endParaRPr sz="2000"/>
          </a:p>
          <a:p>
            <a:pPr marL="742950" lvl="1" indent="-278540" algn="l" rtl="0">
              <a:lnSpc>
                <a:spcPct val="110000"/>
              </a:lnSpc>
              <a:spcBef>
                <a:spcPts val="0"/>
              </a:spcBef>
              <a:spcAft>
                <a:spcPts val="0"/>
              </a:spcAft>
              <a:buClr>
                <a:srgbClr val="11AA81"/>
              </a:buClr>
              <a:buSzPts val="1514"/>
              <a:buFont typeface="Arial"/>
              <a:buChar char="●"/>
            </a:pPr>
            <a:r>
              <a:rPr lang="fi-FI" sz="1200"/>
              <a:t>The analytics show the immediate (&lt;5 sec.) exit rate ‘bounce rate’</a:t>
            </a:r>
            <a:endParaRPr/>
          </a:p>
          <a:p>
            <a:pPr marL="742950" lvl="1" indent="-278540" algn="l" rtl="0">
              <a:lnSpc>
                <a:spcPct val="110000"/>
              </a:lnSpc>
              <a:spcBef>
                <a:spcPts val="0"/>
              </a:spcBef>
              <a:spcAft>
                <a:spcPts val="0"/>
              </a:spcAft>
              <a:buClr>
                <a:srgbClr val="11AA81"/>
              </a:buClr>
              <a:buSzPts val="1514"/>
              <a:buFont typeface="Arial"/>
              <a:buChar char="●"/>
            </a:pPr>
            <a:r>
              <a:rPr lang="fi-FI" sz="1200"/>
              <a:t>The bounce rate should be low (&lt;50%)</a:t>
            </a:r>
            <a:endParaRPr/>
          </a:p>
          <a:p>
            <a:pPr marL="742950" lvl="1" indent="-278540" algn="l" rtl="0">
              <a:lnSpc>
                <a:spcPct val="110000"/>
              </a:lnSpc>
              <a:spcBef>
                <a:spcPts val="0"/>
              </a:spcBef>
              <a:spcAft>
                <a:spcPts val="0"/>
              </a:spcAft>
              <a:buClr>
                <a:srgbClr val="11AA81"/>
              </a:buClr>
              <a:buSzPts val="1514"/>
              <a:buFont typeface="Arial"/>
              <a:buChar char="●"/>
            </a:pPr>
            <a:r>
              <a:rPr lang="fi-FI" sz="1200"/>
              <a:t>How long did the visitors stay? Did they take the next step?</a:t>
            </a:r>
            <a:endParaRPr sz="1600"/>
          </a:p>
          <a:p>
            <a:pPr marL="295018" lvl="0" indent="-285750" algn="l" rtl="0">
              <a:lnSpc>
                <a:spcPct val="110000"/>
              </a:lnSpc>
              <a:spcBef>
                <a:spcPts val="0"/>
              </a:spcBef>
              <a:spcAft>
                <a:spcPts val="0"/>
              </a:spcAft>
              <a:buClr>
                <a:srgbClr val="11AA81"/>
              </a:buClr>
              <a:buSzPts val="1946"/>
              <a:buFont typeface="Arial"/>
              <a:buChar char="●"/>
            </a:pPr>
            <a:r>
              <a:rPr lang="fi-FI" sz="1600"/>
              <a:t>Improve the landing page</a:t>
            </a:r>
            <a:endParaRPr sz="2000"/>
          </a:p>
          <a:p>
            <a:pPr marL="742950" lvl="1" indent="-278540" algn="l" rtl="0">
              <a:lnSpc>
                <a:spcPct val="100000"/>
              </a:lnSpc>
              <a:spcBef>
                <a:spcPts val="0"/>
              </a:spcBef>
              <a:spcAft>
                <a:spcPts val="0"/>
              </a:spcAft>
              <a:buClr>
                <a:srgbClr val="11AA81"/>
              </a:buClr>
              <a:buSzPts val="1514"/>
              <a:buFont typeface="Arial"/>
              <a:buChar char="●"/>
            </a:pPr>
            <a:r>
              <a:rPr lang="fi-FI" sz="1200"/>
              <a:t>How to improve conversion? (will be presented in next section) </a:t>
            </a:r>
            <a:br>
              <a:rPr lang="fi-FI" sz="1200"/>
            </a:br>
            <a:endParaRPr sz="1200"/>
          </a:p>
          <a:p>
            <a:pPr marL="114300" lvl="0" indent="0" algn="l" rtl="0">
              <a:lnSpc>
                <a:spcPct val="100000"/>
              </a:lnSpc>
              <a:spcBef>
                <a:spcPts val="0"/>
              </a:spcBef>
              <a:spcAft>
                <a:spcPts val="0"/>
              </a:spcAft>
              <a:buClr>
                <a:srgbClr val="11AA81"/>
              </a:buClr>
              <a:buSzPts val="2396"/>
              <a:buNone/>
            </a:pPr>
            <a:r>
              <a:rPr lang="fi-FI" sz="1600" b="1">
                <a:solidFill>
                  <a:srgbClr val="11AA81"/>
                </a:solidFill>
              </a:rPr>
              <a:t>Further reading</a:t>
            </a:r>
            <a:r>
              <a:rPr lang="fi-FI" sz="1900" b="1">
                <a:solidFill>
                  <a:srgbClr val="11AA81"/>
                </a:solidFill>
              </a:rPr>
              <a:t>: </a:t>
            </a:r>
            <a:r>
              <a:rPr lang="fi-FI" sz="1500" u="sng">
                <a:solidFill>
                  <a:schemeClr val="hlink"/>
                </a:solidFill>
                <a:hlinkClick r:id="rId3"/>
              </a:rPr>
              <a:t>Structure of a good landing page (video 5 minutes);  </a:t>
            </a:r>
            <a:r>
              <a:rPr lang="fi-FI" sz="1500" u="sng">
                <a:solidFill>
                  <a:schemeClr val="hlink"/>
                </a:solidFill>
                <a:hlinkClick r:id="rId4"/>
              </a:rPr>
              <a:t>Assess a landing page (video 8 minutes) </a:t>
            </a:r>
            <a:endParaRPr sz="1500"/>
          </a:p>
        </p:txBody>
      </p:sp>
      <p:sp>
        <p:nvSpPr>
          <p:cNvPr id="612" name="Google Shape;612;p31"/>
          <p:cNvSpPr txBox="1"/>
          <p:nvPr/>
        </p:nvSpPr>
        <p:spPr>
          <a:xfrm>
            <a:off x="1872913" y="4742676"/>
            <a:ext cx="464820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*in some cases, the </a:t>
            </a:r>
            <a:r>
              <a:rPr lang="fi-FI" sz="1200" b="1" i="0" u="none" strike="noStrike" cap="none">
                <a:solidFill>
                  <a:srgbClr val="161249"/>
                </a:solidFill>
                <a:latin typeface="Arial"/>
                <a:ea typeface="Arial"/>
                <a:cs typeface="Arial"/>
                <a:sym typeface="Arial"/>
              </a:rPr>
              <a:t>landing page </a:t>
            </a:r>
            <a:r>
              <a:rPr lang="fi-FI" sz="1200" b="0" i="0" u="none" strike="noStrike" cap="none">
                <a:solidFill>
                  <a:srgbClr val="161249"/>
                </a:solidFill>
                <a:latin typeface="Arial"/>
                <a:ea typeface="Arial"/>
                <a:cs typeface="Arial"/>
                <a:sym typeface="Arial"/>
              </a:rPr>
              <a:t>could also be the main website</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32"/>
          <p:cNvSpPr txBox="1">
            <a:spLocks noGrp="1"/>
          </p:cNvSpPr>
          <p:nvPr>
            <p:ph type="body" idx="1"/>
          </p:nvPr>
        </p:nvSpPr>
        <p:spPr>
          <a:xfrm>
            <a:off x="840583" y="324829"/>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FI" sz="2800"/>
              <a:t>In-class activity</a:t>
            </a:r>
            <a:endParaRPr/>
          </a:p>
        </p:txBody>
      </p:sp>
      <p:sp>
        <p:nvSpPr>
          <p:cNvPr id="618" name="Google Shape;618;p32"/>
          <p:cNvSpPr txBox="1">
            <a:spLocks noGrp="1"/>
          </p:cNvSpPr>
          <p:nvPr>
            <p:ph type="body" idx="2"/>
          </p:nvPr>
        </p:nvSpPr>
        <p:spPr>
          <a:xfrm>
            <a:off x="840583" y="782570"/>
            <a:ext cx="7121980" cy="2863361"/>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4320"/>
              <a:buNone/>
            </a:pPr>
            <a:r>
              <a:rPr lang="fi-FI" sz="1800" b="1">
                <a:solidFill>
                  <a:srgbClr val="11AA81"/>
                </a:solidFill>
              </a:rPr>
              <a:t>Landing pages</a:t>
            </a:r>
            <a:endParaRPr sz="1800">
              <a:solidFill>
                <a:schemeClr val="lt1"/>
              </a:solidFill>
            </a:endParaRPr>
          </a:p>
          <a:p>
            <a:pPr marL="0" lvl="0" indent="0" algn="l" rtl="0">
              <a:lnSpc>
                <a:spcPct val="100000"/>
              </a:lnSpc>
              <a:spcBef>
                <a:spcPts val="600"/>
              </a:spcBef>
              <a:spcAft>
                <a:spcPts val="0"/>
              </a:spcAft>
              <a:buClr>
                <a:schemeClr val="lt1"/>
              </a:buClr>
              <a:buSzPts val="4019"/>
              <a:buNone/>
            </a:pPr>
            <a:r>
              <a:rPr lang="fi-FI" sz="1600">
                <a:solidFill>
                  <a:schemeClr val="lt1"/>
                </a:solidFill>
              </a:rPr>
              <a:t>The internet is full of ads and landing pages, so it is easy to observe and assess them. </a:t>
            </a:r>
            <a:endParaRPr/>
          </a:p>
          <a:p>
            <a:pPr marL="457200" lvl="0" indent="-342900" algn="l" rtl="0">
              <a:lnSpc>
                <a:spcPct val="100000"/>
              </a:lnSpc>
              <a:spcBef>
                <a:spcPts val="600"/>
              </a:spcBef>
              <a:spcAft>
                <a:spcPts val="0"/>
              </a:spcAft>
              <a:buClr>
                <a:srgbClr val="11AA81"/>
              </a:buClr>
              <a:buSzPts val="1600"/>
              <a:buFont typeface="Calibri"/>
              <a:buAutoNum type="arabicPeriod"/>
            </a:pPr>
            <a:r>
              <a:rPr lang="fi-FI" sz="1600">
                <a:solidFill>
                  <a:schemeClr val="lt1"/>
                </a:solidFill>
              </a:rPr>
              <a:t>Review three different types of ads (search word, social media, display ads) and click them, to enter to the respective landing pages.</a:t>
            </a:r>
            <a:endParaRPr sz="1600"/>
          </a:p>
          <a:p>
            <a:pPr marL="457200" lvl="0" indent="-342900" algn="l" rtl="0">
              <a:lnSpc>
                <a:spcPct val="100000"/>
              </a:lnSpc>
              <a:spcBef>
                <a:spcPts val="600"/>
              </a:spcBef>
              <a:spcAft>
                <a:spcPts val="0"/>
              </a:spcAft>
              <a:buClr>
                <a:srgbClr val="11AA81"/>
              </a:buClr>
              <a:buSzPts val="1600"/>
              <a:buFont typeface="Calibri"/>
              <a:buAutoNum type="arabicPeriod"/>
            </a:pPr>
            <a:r>
              <a:rPr lang="fi-FI" sz="1600">
                <a:solidFill>
                  <a:schemeClr val="lt1"/>
                </a:solidFill>
              </a:rPr>
              <a:t>Assess each of these landing pages in terms of	</a:t>
            </a:r>
            <a:endParaRPr/>
          </a:p>
          <a:p>
            <a:pPr marL="742950" lvl="1" indent="-285750" algn="l" rtl="0">
              <a:lnSpc>
                <a:spcPct val="100000"/>
              </a:lnSpc>
              <a:spcBef>
                <a:spcPts val="0"/>
              </a:spcBef>
              <a:spcAft>
                <a:spcPts val="0"/>
              </a:spcAft>
              <a:buClr>
                <a:srgbClr val="11AA81"/>
              </a:buClr>
              <a:buSzPts val="1600"/>
              <a:buFont typeface="Noto Sans Symbols"/>
              <a:buChar char="⮚"/>
            </a:pPr>
            <a:r>
              <a:rPr lang="fi-FI" sz="1600">
                <a:solidFill>
                  <a:schemeClr val="lt1"/>
                </a:solidFill>
              </a:rPr>
              <a:t>clarity and focus (1-3)</a:t>
            </a:r>
            <a:endParaRPr sz="1600"/>
          </a:p>
          <a:p>
            <a:pPr marL="742950" lvl="1" indent="-285750" algn="l" rtl="0">
              <a:lnSpc>
                <a:spcPct val="100000"/>
              </a:lnSpc>
              <a:spcBef>
                <a:spcPts val="0"/>
              </a:spcBef>
              <a:spcAft>
                <a:spcPts val="0"/>
              </a:spcAft>
              <a:buClr>
                <a:srgbClr val="11AA81"/>
              </a:buClr>
              <a:buSzPts val="1600"/>
              <a:buFont typeface="Noto Sans Symbols"/>
              <a:buChar char="⮚"/>
            </a:pPr>
            <a:r>
              <a:rPr lang="fi-FI" sz="1600">
                <a:solidFill>
                  <a:schemeClr val="lt1"/>
                </a:solidFill>
              </a:rPr>
              <a:t>responsiveness to the ad clicked (1-3)</a:t>
            </a:r>
            <a:endParaRPr sz="1600"/>
          </a:p>
          <a:p>
            <a:pPr marL="742950" lvl="1" indent="-285750" algn="l" rtl="0">
              <a:lnSpc>
                <a:spcPct val="100000"/>
              </a:lnSpc>
              <a:spcBef>
                <a:spcPts val="0"/>
              </a:spcBef>
              <a:spcAft>
                <a:spcPts val="0"/>
              </a:spcAft>
              <a:buClr>
                <a:srgbClr val="11AA81"/>
              </a:buClr>
              <a:buSzPts val="1600"/>
              <a:buFont typeface="Noto Sans Symbols"/>
              <a:buChar char="⮚"/>
            </a:pPr>
            <a:r>
              <a:rPr lang="fi-FI" sz="1600">
                <a:solidFill>
                  <a:schemeClr val="lt1"/>
                </a:solidFill>
              </a:rPr>
              <a:t>conversion: does the landing page suggest clear steps ahead? (1-3)</a:t>
            </a:r>
            <a:endParaRPr/>
          </a:p>
          <a:p>
            <a:pPr marL="457200" lvl="0" indent="-342900" algn="l" rtl="0">
              <a:lnSpc>
                <a:spcPct val="100000"/>
              </a:lnSpc>
              <a:spcBef>
                <a:spcPts val="600"/>
              </a:spcBef>
              <a:spcAft>
                <a:spcPts val="0"/>
              </a:spcAft>
              <a:buClr>
                <a:srgbClr val="11AA81"/>
              </a:buClr>
              <a:buSzPts val="1600"/>
              <a:buFont typeface="Calibri"/>
              <a:buAutoNum type="arabicPeriod"/>
            </a:pPr>
            <a:r>
              <a:rPr lang="fi-FI" sz="1600">
                <a:solidFill>
                  <a:schemeClr val="lt1"/>
                </a:solidFill>
              </a:rPr>
              <a:t>Make a report on PPT</a:t>
            </a:r>
            <a:endParaRPr/>
          </a:p>
          <a:p>
            <a:pPr marL="457200" lvl="0" indent="-241300" algn="l" rtl="0">
              <a:lnSpc>
                <a:spcPct val="100000"/>
              </a:lnSpc>
              <a:spcBef>
                <a:spcPts val="600"/>
              </a:spcBef>
              <a:spcAft>
                <a:spcPts val="0"/>
              </a:spcAft>
              <a:buClr>
                <a:srgbClr val="11AA81"/>
              </a:buClr>
              <a:buSzPts val="1600"/>
              <a:buFont typeface="Calibri"/>
              <a:buNone/>
            </a:pPr>
            <a:endParaRPr sz="1600">
              <a:solidFill>
                <a:schemeClr val="lt1"/>
              </a:solidFill>
            </a:endParaRPr>
          </a:p>
          <a:p>
            <a:pPr marL="114300" lvl="0" indent="0" algn="l" rtl="0">
              <a:lnSpc>
                <a:spcPct val="100000"/>
              </a:lnSpc>
              <a:spcBef>
                <a:spcPts val="600"/>
              </a:spcBef>
              <a:spcAft>
                <a:spcPts val="0"/>
              </a:spcAft>
              <a:buClr>
                <a:srgbClr val="11AA81"/>
              </a:buClr>
              <a:buSzPts val="4521"/>
              <a:buNone/>
            </a:pPr>
            <a:r>
              <a:rPr lang="fi-FI" sz="1800" b="1">
                <a:solidFill>
                  <a:srgbClr val="11AA81"/>
                </a:solidFill>
              </a:rPr>
              <a:t>Time needed: 30 minutes. Can be done individually or in pairs.</a:t>
            </a:r>
            <a:endParaRPr sz="1600" b="1">
              <a:solidFill>
                <a:srgbClr val="11AA8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33"/>
          <p:cNvSpPr txBox="1">
            <a:spLocks noGrp="1"/>
          </p:cNvSpPr>
          <p:nvPr>
            <p:ph type="title" idx="4294967295"/>
          </p:nvPr>
        </p:nvSpPr>
        <p:spPr>
          <a:xfrm>
            <a:off x="2223835" y="2836260"/>
            <a:ext cx="4581567" cy="738633"/>
          </a:xfrm>
          <a:prstGeom prst="rect">
            <a:avLst/>
          </a:prstGeom>
          <a:solidFill>
            <a:schemeClr val="lt1"/>
          </a:solid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SzPts val="4000"/>
              <a:buFont typeface="Arial"/>
              <a:buNone/>
            </a:pPr>
            <a:r>
              <a:rPr lang="fi-FI" sz="3600"/>
              <a:t>Measure the impact </a:t>
            </a:r>
            <a:endParaRPr sz="3600"/>
          </a:p>
        </p:txBody>
      </p:sp>
      <p:sp>
        <p:nvSpPr>
          <p:cNvPr id="624" name="Google Shape;624;p33"/>
          <p:cNvSpPr txBox="1"/>
          <p:nvPr/>
        </p:nvSpPr>
        <p:spPr>
          <a:xfrm>
            <a:off x="623087" y="495909"/>
            <a:ext cx="7897826" cy="1908184"/>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chemeClr val="lt1"/>
              </a:buClr>
              <a:buSzPts val="2800"/>
              <a:buFont typeface="Arial"/>
              <a:buNone/>
            </a:pPr>
            <a:r>
              <a:rPr lang="fi-FI" sz="2800" b="1" i="0" u="none" strike="noStrike" cap="none">
                <a:solidFill>
                  <a:schemeClr val="lt1"/>
                </a:solidFill>
                <a:latin typeface="Arial"/>
                <a:ea typeface="Arial"/>
                <a:cs typeface="Arial"/>
                <a:sym typeface="Arial"/>
              </a:rPr>
              <a:t>“Most organizations do not fail because they lack qualified personnel, but because they do not monitor the success and performance of their digital marketing campaigns.”</a:t>
            </a:r>
            <a:endParaRPr sz="2800" b="1" i="0" u="none" strike="noStrike" cap="none">
              <a:solidFill>
                <a:schemeClr val="lt1"/>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g20e72ffa6ac_0_176"/>
          <p:cNvSpPr txBox="1">
            <a:spLocks noGrp="1"/>
          </p:cNvSpPr>
          <p:nvPr>
            <p:ph type="title" idx="4294967295"/>
          </p:nvPr>
        </p:nvSpPr>
        <p:spPr>
          <a:xfrm>
            <a:off x="622300" y="230187"/>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Measuring the impact of digital ads:</a:t>
            </a:r>
            <a:endParaRPr/>
          </a:p>
        </p:txBody>
      </p:sp>
      <p:sp>
        <p:nvSpPr>
          <p:cNvPr id="630" name="Google Shape;630;g20e72ffa6ac_0_176"/>
          <p:cNvSpPr txBox="1">
            <a:spLocks noGrp="1"/>
          </p:cNvSpPr>
          <p:nvPr>
            <p:ph type="body" idx="4294967295"/>
          </p:nvPr>
        </p:nvSpPr>
        <p:spPr>
          <a:xfrm>
            <a:off x="311150" y="803275"/>
            <a:ext cx="8521700" cy="3760788"/>
          </a:xfrm>
          <a:prstGeom prst="rect">
            <a:avLst/>
          </a:prstGeom>
          <a:noFill/>
          <a:ln>
            <a:noFill/>
          </a:ln>
        </p:spPr>
        <p:txBody>
          <a:bodyPr spcFirstLastPara="1" wrap="square" lIns="91425" tIns="91425" rIns="91425" bIns="91425" anchor="t" anchorCtr="0">
            <a:normAutofit/>
          </a:bodyPr>
          <a:lstStyle/>
          <a:p>
            <a:pPr marL="457200" lvl="0" indent="-316706" algn="l" rtl="0">
              <a:lnSpc>
                <a:spcPct val="90000"/>
              </a:lnSpc>
              <a:spcBef>
                <a:spcPts val="0"/>
              </a:spcBef>
              <a:spcAft>
                <a:spcPts val="0"/>
              </a:spcAft>
              <a:buClr>
                <a:srgbClr val="11AA81"/>
              </a:buClr>
              <a:buSzPts val="1600"/>
              <a:buFont typeface="Arial"/>
              <a:buChar char="●"/>
            </a:pPr>
            <a:r>
              <a:rPr lang="fi-FI" sz="1600" b="1"/>
              <a:t>What is needed : </a:t>
            </a:r>
            <a:endParaRPr sz="1600" b="1"/>
          </a:p>
          <a:p>
            <a:pPr marL="914400" lvl="1" indent="-316706" algn="l" rtl="0">
              <a:lnSpc>
                <a:spcPct val="90000"/>
              </a:lnSpc>
              <a:spcBef>
                <a:spcPts val="0"/>
              </a:spcBef>
              <a:spcAft>
                <a:spcPts val="0"/>
              </a:spcAft>
              <a:buClr>
                <a:srgbClr val="11AA81"/>
              </a:buClr>
              <a:buSzPts val="1500"/>
              <a:buFont typeface="Arial"/>
              <a:buChar char="●"/>
            </a:pPr>
            <a:r>
              <a:rPr lang="fi-FI" sz="1500"/>
              <a:t>‘analytics’, or ‘metrics’ software (note: most advertising platforms entail free analytics tools)</a:t>
            </a:r>
            <a:endParaRPr sz="1500"/>
          </a:p>
          <a:p>
            <a:pPr marL="914400" lvl="1" indent="-316706" algn="l" rtl="0">
              <a:lnSpc>
                <a:spcPct val="90000"/>
              </a:lnSpc>
              <a:spcBef>
                <a:spcPts val="0"/>
              </a:spcBef>
              <a:spcAft>
                <a:spcPts val="0"/>
              </a:spcAft>
              <a:buClr>
                <a:srgbClr val="11AA81"/>
              </a:buClr>
              <a:buSzPts val="1500"/>
              <a:buFont typeface="Arial"/>
              <a:buChar char="●"/>
            </a:pPr>
            <a:r>
              <a:rPr lang="fi-FI" sz="1500"/>
              <a:t>cookies installed on the websites you want to track</a:t>
            </a:r>
            <a:endParaRPr sz="1500"/>
          </a:p>
          <a:p>
            <a:pPr marL="1200150" lvl="0" indent="-190500" algn="l" rtl="0">
              <a:lnSpc>
                <a:spcPct val="90000"/>
              </a:lnSpc>
              <a:spcBef>
                <a:spcPts val="0"/>
              </a:spcBef>
              <a:spcAft>
                <a:spcPts val="0"/>
              </a:spcAft>
              <a:buClr>
                <a:srgbClr val="11AA81"/>
              </a:buClr>
              <a:buSzPts val="1500"/>
              <a:buFont typeface="Arial"/>
              <a:buNone/>
            </a:pPr>
            <a:endParaRPr sz="1500"/>
          </a:p>
          <a:p>
            <a:pPr marL="457200" lvl="0" indent="-316706" algn="l" rtl="0">
              <a:lnSpc>
                <a:spcPct val="90000"/>
              </a:lnSpc>
              <a:spcBef>
                <a:spcPts val="0"/>
              </a:spcBef>
              <a:spcAft>
                <a:spcPts val="0"/>
              </a:spcAft>
              <a:buClr>
                <a:srgbClr val="11AA81"/>
              </a:buClr>
              <a:buSzPts val="1600"/>
              <a:buFont typeface="Arial"/>
              <a:buChar char="●"/>
            </a:pPr>
            <a:r>
              <a:rPr lang="fi-FI" sz="1600" b="1"/>
              <a:t>  The outcomes: </a:t>
            </a:r>
            <a:endParaRPr sz="1600" b="1"/>
          </a:p>
          <a:p>
            <a:pPr marL="914400" lvl="1" indent="-316706" algn="l" rtl="0">
              <a:lnSpc>
                <a:spcPct val="90000"/>
              </a:lnSpc>
              <a:spcBef>
                <a:spcPts val="0"/>
              </a:spcBef>
              <a:spcAft>
                <a:spcPts val="0"/>
              </a:spcAft>
              <a:buClr>
                <a:srgbClr val="11AA81"/>
              </a:buClr>
              <a:buSzPts val="1500"/>
              <a:buFont typeface="Arial"/>
              <a:buChar char="●"/>
            </a:pPr>
            <a:r>
              <a:rPr lang="fi-FI" sz="1500"/>
              <a:t>Metrics on how visitors behaviour on your website </a:t>
            </a:r>
            <a:endParaRPr sz="1500"/>
          </a:p>
          <a:p>
            <a:pPr marL="1371600" lvl="2" indent="-316705" algn="l" rtl="0">
              <a:lnSpc>
                <a:spcPct val="90000"/>
              </a:lnSpc>
              <a:spcBef>
                <a:spcPts val="0"/>
              </a:spcBef>
              <a:spcAft>
                <a:spcPts val="0"/>
              </a:spcAft>
              <a:buClr>
                <a:srgbClr val="11AA81"/>
              </a:buClr>
              <a:buSzPts val="1500"/>
              <a:buFont typeface="Noto Sans Symbols"/>
              <a:buChar char="⮚"/>
            </a:pPr>
            <a:r>
              <a:rPr lang="fi-FI" sz="1500"/>
              <a:t>Who your users are – Demographics (gender, age range, interests, etc).</a:t>
            </a:r>
            <a:endParaRPr sz="1500"/>
          </a:p>
          <a:p>
            <a:pPr marL="1371600" lvl="2" indent="-316705" algn="l" rtl="0">
              <a:lnSpc>
                <a:spcPct val="90000"/>
              </a:lnSpc>
              <a:spcBef>
                <a:spcPts val="0"/>
              </a:spcBef>
              <a:spcAft>
                <a:spcPts val="0"/>
              </a:spcAft>
              <a:buClr>
                <a:srgbClr val="11AA81"/>
              </a:buClr>
              <a:buSzPts val="1500"/>
              <a:buFont typeface="Noto Sans Symbols"/>
              <a:buChar char="⮚"/>
            </a:pPr>
            <a:r>
              <a:rPr lang="fi-FI" sz="1500"/>
              <a:t>What they do – Session duration, how many interactions they have with your website, and site search terms.</a:t>
            </a:r>
            <a:endParaRPr sz="1500"/>
          </a:p>
          <a:p>
            <a:pPr marL="1371600" lvl="2" indent="-316705" algn="l" rtl="0">
              <a:lnSpc>
                <a:spcPct val="90000"/>
              </a:lnSpc>
              <a:spcBef>
                <a:spcPts val="0"/>
              </a:spcBef>
              <a:spcAft>
                <a:spcPts val="0"/>
              </a:spcAft>
              <a:buClr>
                <a:srgbClr val="11AA81"/>
              </a:buClr>
              <a:buSzPts val="1500"/>
              <a:buFont typeface="Noto Sans Symbols"/>
              <a:buChar char="⮚"/>
            </a:pPr>
            <a:r>
              <a:rPr lang="fi-FI" sz="1500"/>
              <a:t>Where they come from – the sites they’re visiting from, including social media</a:t>
            </a:r>
            <a:endParaRPr sz="1500"/>
          </a:p>
          <a:p>
            <a:pPr marL="1371600" lvl="2" indent="-316705" algn="l" rtl="0">
              <a:lnSpc>
                <a:spcPct val="90000"/>
              </a:lnSpc>
              <a:spcBef>
                <a:spcPts val="0"/>
              </a:spcBef>
              <a:spcAft>
                <a:spcPts val="0"/>
              </a:spcAft>
              <a:buClr>
                <a:srgbClr val="11AA81"/>
              </a:buClr>
              <a:buSzPts val="1500"/>
              <a:buFont typeface="Noto Sans Symbols"/>
              <a:buChar char="⮚"/>
            </a:pPr>
            <a:r>
              <a:rPr lang="fi-FI" sz="1500"/>
              <a:t>Why they leave – the order of pages they visited, the first and last pages they saw, and bounce rate.</a:t>
            </a:r>
            <a:endParaRPr sz="1500"/>
          </a:p>
          <a:p>
            <a:pPr marL="742950" lvl="0" indent="-190500" algn="l" rtl="0">
              <a:lnSpc>
                <a:spcPct val="90000"/>
              </a:lnSpc>
              <a:spcBef>
                <a:spcPts val="0"/>
              </a:spcBef>
              <a:spcAft>
                <a:spcPts val="0"/>
              </a:spcAft>
              <a:buClr>
                <a:srgbClr val="11AA81"/>
              </a:buClr>
              <a:buSzPts val="1500"/>
              <a:buFont typeface="Arial"/>
              <a:buNone/>
            </a:pPr>
            <a:endParaRPr sz="1500"/>
          </a:p>
          <a:p>
            <a:pPr marL="457200" lvl="0" indent="-316706" algn="l" rtl="0">
              <a:lnSpc>
                <a:spcPct val="90000"/>
              </a:lnSpc>
              <a:spcBef>
                <a:spcPts val="0"/>
              </a:spcBef>
              <a:spcAft>
                <a:spcPts val="0"/>
              </a:spcAft>
              <a:buClr>
                <a:srgbClr val="11AA81"/>
              </a:buClr>
              <a:buSzPts val="1500"/>
              <a:buFont typeface="Arial"/>
              <a:buChar char="●"/>
            </a:pPr>
            <a:r>
              <a:rPr lang="fi-FI" sz="1500"/>
              <a:t>Understanding how users interact with your website provides data and insights help you to improve the user experience and maximize conversions and optimize your content.    </a:t>
            </a:r>
            <a:endParaRPr sz="1500"/>
          </a:p>
          <a:p>
            <a:pPr marL="0" lvl="0" indent="0" algn="l" rtl="0">
              <a:lnSpc>
                <a:spcPct val="90000"/>
              </a:lnSpc>
              <a:spcBef>
                <a:spcPts val="0"/>
              </a:spcBef>
              <a:spcAft>
                <a:spcPts val="0"/>
              </a:spcAft>
              <a:buClr>
                <a:srgbClr val="161249"/>
              </a:buClr>
              <a:buSzPts val="1500"/>
              <a:buNone/>
            </a:pPr>
            <a:endParaRPr sz="150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g2111f19fff4_0_34"/>
          <p:cNvSpPr txBox="1">
            <a:spLocks noGrp="1"/>
          </p:cNvSpPr>
          <p:nvPr>
            <p:ph type="title"/>
          </p:nvPr>
        </p:nvSpPr>
        <p:spPr>
          <a:xfrm>
            <a:off x="516626" y="59813"/>
            <a:ext cx="8110748"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FI"/>
              <a:t>Relevant metrics for digital ads (examples)</a:t>
            </a:r>
            <a:endParaRPr/>
          </a:p>
        </p:txBody>
      </p:sp>
      <p:sp>
        <p:nvSpPr>
          <p:cNvPr id="636" name="Google Shape;636;g2111f19fff4_0_34"/>
          <p:cNvSpPr txBox="1">
            <a:spLocks noGrp="1"/>
          </p:cNvSpPr>
          <p:nvPr>
            <p:ph type="body" idx="1"/>
          </p:nvPr>
        </p:nvSpPr>
        <p:spPr>
          <a:xfrm>
            <a:off x="604374" y="758677"/>
            <a:ext cx="7050691" cy="3522010"/>
          </a:xfrm>
          <a:prstGeom prst="rect">
            <a:avLst/>
          </a:prstGeom>
          <a:noFill/>
          <a:ln>
            <a:noFill/>
          </a:ln>
        </p:spPr>
        <p:txBody>
          <a:bodyPr spcFirstLastPara="1" wrap="square" lIns="91425" tIns="45700" rIns="91425" bIns="45700" anchor="t" anchorCtr="0">
            <a:noAutofit/>
          </a:bodyPr>
          <a:lstStyle/>
          <a:p>
            <a:pPr marL="285750" marR="0" lvl="0" indent="-285750" algn="l" rtl="0">
              <a:lnSpc>
                <a:spcPct val="100000"/>
              </a:lnSpc>
              <a:spcBef>
                <a:spcPts val="0"/>
              </a:spcBef>
              <a:spcAft>
                <a:spcPts val="0"/>
              </a:spcAft>
              <a:buClr>
                <a:srgbClr val="11AA81"/>
              </a:buClr>
              <a:buSzPts val="1400"/>
              <a:buFont typeface="Arial"/>
              <a:buChar char="●"/>
            </a:pPr>
            <a:r>
              <a:rPr lang="fi-FI" sz="1600" b="0" i="0" u="none" strike="noStrike" cap="none">
                <a:latin typeface="Arial"/>
                <a:ea typeface="Arial"/>
                <a:cs typeface="Arial"/>
                <a:sym typeface="Arial"/>
              </a:rPr>
              <a:t>How many impressions did the ad get?  </a:t>
            </a:r>
            <a:endParaRPr sz="1600"/>
          </a:p>
          <a:p>
            <a:pPr marL="285750" marR="0" lvl="0" indent="-285750" algn="l" rtl="0">
              <a:lnSpc>
                <a:spcPct val="100000"/>
              </a:lnSpc>
              <a:spcBef>
                <a:spcPts val="1000"/>
              </a:spcBef>
              <a:spcAft>
                <a:spcPts val="0"/>
              </a:spcAft>
              <a:buClr>
                <a:srgbClr val="11AA81"/>
              </a:buClr>
              <a:buSzPts val="1400"/>
              <a:buFont typeface="Arial"/>
              <a:buChar char="●"/>
            </a:pPr>
            <a:r>
              <a:rPr lang="fi-FI" sz="1600"/>
              <a:t>How many unique visitors were there?</a:t>
            </a:r>
            <a:endParaRPr sz="1600" b="0" i="0" u="none" strike="noStrike" cap="none">
              <a:latin typeface="Arial"/>
              <a:ea typeface="Arial"/>
              <a:cs typeface="Arial"/>
              <a:sym typeface="Arial"/>
            </a:endParaRPr>
          </a:p>
          <a:p>
            <a:pPr marL="285750" marR="0" lvl="0" indent="-285750" algn="l" rtl="0">
              <a:lnSpc>
                <a:spcPct val="100000"/>
              </a:lnSpc>
              <a:spcBef>
                <a:spcPts val="1000"/>
              </a:spcBef>
              <a:spcAft>
                <a:spcPts val="0"/>
              </a:spcAft>
              <a:buClr>
                <a:srgbClr val="11AA81"/>
              </a:buClr>
              <a:buSzPts val="1400"/>
              <a:buFont typeface="Arial"/>
              <a:buChar char="●"/>
            </a:pPr>
            <a:r>
              <a:rPr lang="fi-FI" sz="1600"/>
              <a:t>Was the landing page working well?( measured by ‘bounce rate’)</a:t>
            </a:r>
            <a:endParaRPr/>
          </a:p>
          <a:p>
            <a:pPr marL="285750" marR="0" lvl="0" indent="-285750" algn="l" rtl="0">
              <a:lnSpc>
                <a:spcPct val="100000"/>
              </a:lnSpc>
              <a:spcBef>
                <a:spcPts val="1000"/>
              </a:spcBef>
              <a:spcAft>
                <a:spcPts val="0"/>
              </a:spcAft>
              <a:buClr>
                <a:srgbClr val="11AA81"/>
              </a:buClr>
              <a:buSzPts val="1400"/>
              <a:buFont typeface="Arial"/>
              <a:buChar char="●"/>
            </a:pPr>
            <a:r>
              <a:rPr lang="fi-FI" sz="1600"/>
              <a:t>Were the objectives reached? (measured by ‘conversion’)</a:t>
            </a:r>
            <a:endParaRPr/>
          </a:p>
          <a:p>
            <a:pPr marL="285750" marR="0" lvl="0" indent="-285750" algn="l" rtl="0">
              <a:lnSpc>
                <a:spcPct val="100000"/>
              </a:lnSpc>
              <a:spcBef>
                <a:spcPts val="1000"/>
              </a:spcBef>
              <a:spcAft>
                <a:spcPts val="0"/>
              </a:spcAft>
              <a:buClr>
                <a:srgbClr val="11AA81"/>
              </a:buClr>
              <a:buSzPts val="1400"/>
              <a:buFont typeface="Arial"/>
              <a:buChar char="●"/>
            </a:pPr>
            <a:r>
              <a:rPr lang="fi-FI" sz="1600"/>
              <a:t>Do the visitors return on our site – have they become our ‘users’?</a:t>
            </a:r>
            <a:endParaRPr/>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a:latin typeface="Arial"/>
                <a:ea typeface="Arial"/>
                <a:cs typeface="Arial"/>
                <a:sym typeface="Arial"/>
              </a:rPr>
              <a:t>What kinds of reactions did </a:t>
            </a:r>
            <a:r>
              <a:rPr lang="fi-FI" sz="1600"/>
              <a:t>the ad </a:t>
            </a:r>
            <a:r>
              <a:rPr lang="fi-FI" sz="1600" b="0" i="0" u="none" strike="noStrike" cap="none">
                <a:latin typeface="Arial"/>
                <a:ea typeface="Arial"/>
                <a:cs typeface="Arial"/>
                <a:sym typeface="Arial"/>
              </a:rPr>
              <a:t>get? (social media ads)</a:t>
            </a:r>
            <a:endParaRPr/>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a:latin typeface="Arial"/>
                <a:ea typeface="Arial"/>
                <a:cs typeface="Arial"/>
                <a:sym typeface="Arial"/>
              </a:rPr>
              <a:t>Did we get new followers? (soci</a:t>
            </a:r>
            <a:r>
              <a:rPr lang="fi-FI" sz="1600"/>
              <a:t>al </a:t>
            </a:r>
            <a:r>
              <a:rPr lang="fi-FI" sz="1600" b="0" i="0" u="none" strike="noStrike" cap="none">
                <a:latin typeface="Arial"/>
                <a:ea typeface="Arial"/>
                <a:cs typeface="Arial"/>
                <a:sym typeface="Arial"/>
              </a:rPr>
              <a:t>media ads)</a:t>
            </a:r>
            <a:endParaRPr/>
          </a:p>
          <a:p>
            <a:pPr marL="285750" marR="0" lvl="0" indent="-285750" algn="l" rtl="0">
              <a:lnSpc>
                <a:spcPct val="100000"/>
              </a:lnSpc>
              <a:spcBef>
                <a:spcPts val="1000"/>
              </a:spcBef>
              <a:spcAft>
                <a:spcPts val="0"/>
              </a:spcAft>
              <a:buClr>
                <a:srgbClr val="11AA81"/>
              </a:buClr>
              <a:buSzPts val="1400"/>
              <a:buFont typeface="Arial"/>
              <a:buChar char="●"/>
            </a:pPr>
            <a:r>
              <a:rPr lang="fi-FI" sz="1600" b="0" i="0" u="none" strike="noStrike" cap="none">
                <a:latin typeface="Arial"/>
                <a:ea typeface="Arial"/>
                <a:cs typeface="Arial"/>
                <a:sym typeface="Arial"/>
              </a:rPr>
              <a:t>Did we get new contact data = leads? (email addresses or similar)</a:t>
            </a:r>
            <a:br>
              <a:rPr lang="fi-FI" sz="1600" b="0" i="0" u="none" strike="noStrike" cap="none">
                <a:latin typeface="Arial"/>
                <a:ea typeface="Arial"/>
                <a:cs typeface="Arial"/>
                <a:sym typeface="Arial"/>
              </a:rPr>
            </a:br>
            <a:endParaRPr sz="1400"/>
          </a:p>
          <a:p>
            <a:pPr marL="0" marR="0" lvl="0" indent="0" algn="l" rtl="0">
              <a:lnSpc>
                <a:spcPct val="100000"/>
              </a:lnSpc>
              <a:spcBef>
                <a:spcPts val="1000"/>
              </a:spcBef>
              <a:spcAft>
                <a:spcPts val="0"/>
              </a:spcAft>
              <a:buClr>
                <a:srgbClr val="11AA81"/>
              </a:buClr>
              <a:buSzPts val="1800"/>
              <a:buNone/>
            </a:pPr>
            <a:r>
              <a:rPr lang="fi-FI" sz="1800" b="1">
                <a:solidFill>
                  <a:srgbClr val="11AA81"/>
                </a:solidFill>
              </a:rPr>
              <a:t>Further reading on metrics: </a:t>
            </a:r>
            <a:r>
              <a:rPr lang="fi-FI" sz="1800" u="sng">
                <a:solidFill>
                  <a:schemeClr val="hlink"/>
                </a:solidFill>
                <a:hlinkClick r:id="rId3"/>
              </a:rPr>
              <a:t>Instapage</a:t>
            </a:r>
            <a:endParaRPr sz="1800" u="sng">
              <a:solidFill>
                <a:schemeClr val="hlink"/>
              </a:solidFill>
            </a:endParaRPr>
          </a:p>
          <a:p>
            <a:pPr marL="0" lvl="0" indent="0" algn="l" rtl="0">
              <a:lnSpc>
                <a:spcPct val="90000"/>
              </a:lnSpc>
              <a:spcBef>
                <a:spcPts val="750"/>
              </a:spcBef>
              <a:spcAft>
                <a:spcPts val="0"/>
              </a:spcAft>
              <a:buClr>
                <a:srgbClr val="161249"/>
              </a:buClr>
              <a:buSzPts val="1600"/>
              <a:buNone/>
            </a:pPr>
            <a:endParaRPr sz="160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35"/>
          <p:cNvSpPr txBox="1">
            <a:spLocks noGrp="1"/>
          </p:cNvSpPr>
          <p:nvPr>
            <p:ph type="title"/>
          </p:nvPr>
        </p:nvSpPr>
        <p:spPr>
          <a:xfrm>
            <a:off x="435705" y="159871"/>
            <a:ext cx="8272589" cy="559207"/>
          </a:xfrm>
          <a:prstGeom prst="rect">
            <a:avLst/>
          </a:prstGeom>
          <a:noFill/>
          <a:ln>
            <a:noFill/>
          </a:ln>
        </p:spPr>
        <p:txBody>
          <a:bodyPr spcFirstLastPara="1" wrap="square" lIns="68550" tIns="34275" rIns="68550" bIns="34275" anchor="ctr" anchorCtr="0">
            <a:normAutofit/>
          </a:bodyPr>
          <a:lstStyle/>
          <a:p>
            <a:pPr marL="0" lvl="0" indent="0" algn="l" rtl="0">
              <a:lnSpc>
                <a:spcPct val="90000"/>
              </a:lnSpc>
              <a:spcBef>
                <a:spcPts val="0"/>
              </a:spcBef>
              <a:spcAft>
                <a:spcPts val="0"/>
              </a:spcAft>
              <a:buClr>
                <a:srgbClr val="161249"/>
              </a:buClr>
              <a:buSzPts val="5500"/>
              <a:buFont typeface="Arial"/>
              <a:buNone/>
            </a:pPr>
            <a:r>
              <a:rPr lang="fi-FI" sz="3000"/>
              <a:t>Metrics to follow up the performance of ads</a:t>
            </a:r>
            <a:endParaRPr sz="3000"/>
          </a:p>
        </p:txBody>
      </p:sp>
      <p:sp>
        <p:nvSpPr>
          <p:cNvPr id="642" name="Google Shape;642;p35"/>
          <p:cNvSpPr txBox="1">
            <a:spLocks noGrp="1"/>
          </p:cNvSpPr>
          <p:nvPr>
            <p:ph type="body" idx="1"/>
          </p:nvPr>
        </p:nvSpPr>
        <p:spPr>
          <a:xfrm>
            <a:off x="435705" y="914399"/>
            <a:ext cx="8578821" cy="3714245"/>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1. </a:t>
            </a:r>
            <a:r>
              <a:rPr lang="fi-FI" sz="1600" b="1" i="0" u="none" strike="noStrike" cap="none">
                <a:latin typeface="Arial"/>
                <a:ea typeface="Arial"/>
                <a:cs typeface="Arial"/>
                <a:sym typeface="Arial"/>
              </a:rPr>
              <a:t>How well does the ad text work </a:t>
            </a:r>
            <a:r>
              <a:rPr lang="fi-FI" sz="1600" b="0" i="0" u="none" strike="noStrike" cap="none">
                <a:latin typeface="Arial"/>
                <a:ea typeface="Arial"/>
                <a:cs typeface="Arial"/>
                <a:sym typeface="Arial"/>
              </a:rPr>
              <a:t>- the CTR (click through rate) of the ad</a:t>
            </a:r>
            <a:endParaRPr sz="1600"/>
          </a:p>
          <a:p>
            <a:pPr marL="0" marR="0" lvl="3"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Indicates how have clicked of those who have seen the ad</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&lt;1% low; 1-5% normal; &gt;5% high </a:t>
            </a:r>
            <a:endParaRPr sz="1600"/>
          </a:p>
          <a:p>
            <a:pPr marL="0" marR="0" lvl="0" indent="0" algn="l" rtl="0">
              <a:lnSpc>
                <a:spcPct val="100000"/>
              </a:lnSpc>
              <a:spcBef>
                <a:spcPts val="0"/>
              </a:spcBef>
              <a:spcAft>
                <a:spcPts val="0"/>
              </a:spcAft>
              <a:buClr>
                <a:srgbClr val="161249"/>
              </a:buClr>
              <a:buSzPts val="1600"/>
              <a:buNone/>
            </a:pPr>
            <a:endParaRPr sz="1600" b="0" i="0" u="none" strike="noStrike" cap="none">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2. </a:t>
            </a:r>
            <a:r>
              <a:rPr lang="fi-FI" sz="1600" b="1" i="0" u="none" strike="noStrike" cap="none">
                <a:latin typeface="Arial"/>
                <a:ea typeface="Arial"/>
                <a:cs typeface="Arial"/>
                <a:sym typeface="Arial"/>
              </a:rPr>
              <a:t>How well is the landing page performing?</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How many visitors stay on the landing page?</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‘Bounce rate’ is the share of immediate exits (&lt;5 sec.)</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&lt;50% normal; &lt;50% fair</a:t>
            </a:r>
            <a:endParaRPr sz="1600"/>
          </a:p>
          <a:p>
            <a:pPr marL="0" marR="0" lvl="0" indent="0" algn="l" rtl="0">
              <a:lnSpc>
                <a:spcPct val="100000"/>
              </a:lnSpc>
              <a:spcBef>
                <a:spcPts val="0"/>
              </a:spcBef>
              <a:spcAft>
                <a:spcPts val="0"/>
              </a:spcAft>
              <a:buClr>
                <a:srgbClr val="161249"/>
              </a:buClr>
              <a:buSzPts val="1600"/>
              <a:buNone/>
            </a:pPr>
            <a:endParaRPr sz="1600" b="0" i="0" u="none" strike="noStrike" cap="none">
              <a:latin typeface="Arial"/>
              <a:ea typeface="Arial"/>
              <a:cs typeface="Arial"/>
              <a:sym typeface="Arial"/>
            </a:endParaRPr>
          </a:p>
          <a:p>
            <a:pPr marL="0" marR="0" lvl="0" indent="0" algn="l" rtl="0">
              <a:lnSpc>
                <a:spcPct val="100000"/>
              </a:lnSpc>
              <a:spcBef>
                <a:spcPts val="0"/>
              </a:spcBef>
              <a:spcAft>
                <a:spcPts val="0"/>
              </a:spcAft>
              <a:buClr>
                <a:srgbClr val="11AA81"/>
              </a:buClr>
              <a:buSzPts val="1600"/>
              <a:buNone/>
            </a:pPr>
            <a:r>
              <a:rPr lang="fi-FI" sz="1600" b="1" i="0" u="none" strike="noStrike" cap="none">
                <a:solidFill>
                  <a:srgbClr val="11AA81"/>
                </a:solidFill>
                <a:latin typeface="Arial"/>
                <a:ea typeface="Arial"/>
                <a:cs typeface="Arial"/>
                <a:sym typeface="Arial"/>
              </a:rPr>
              <a:t>3. </a:t>
            </a:r>
            <a:r>
              <a:rPr lang="fi-FI" sz="1600" b="1" i="0" u="none" strike="noStrike" cap="none">
                <a:latin typeface="Arial"/>
                <a:ea typeface="Arial"/>
                <a:cs typeface="Arial"/>
                <a:sym typeface="Arial"/>
              </a:rPr>
              <a:t>How many fulfil a wished action - conversion rate</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How many of the visitors fulfilled desired actions?</a:t>
            </a:r>
            <a:endParaRPr sz="1600"/>
          </a:p>
          <a:p>
            <a:pPr marL="0" marR="0" lvl="0" indent="0" algn="l" rtl="0">
              <a:lnSpc>
                <a:spcPct val="100000"/>
              </a:lnSpc>
              <a:spcBef>
                <a:spcPts val="0"/>
              </a:spcBef>
              <a:spcAft>
                <a:spcPts val="0"/>
              </a:spcAft>
              <a:buClr>
                <a:srgbClr val="161249"/>
              </a:buClr>
              <a:buSzPts val="1600"/>
              <a:buNone/>
            </a:pPr>
            <a:r>
              <a:rPr lang="fi-FI" sz="1600" b="0" i="0" u="none" strike="noStrike" cap="none">
                <a:latin typeface="Arial"/>
                <a:ea typeface="Arial"/>
                <a:cs typeface="Arial"/>
                <a:sym typeface="Arial"/>
              </a:rPr>
              <a:t>	</a:t>
            </a:r>
            <a:br>
              <a:rPr lang="fi-FI" sz="1600" b="0" i="0" u="none" strike="noStrike" cap="none">
                <a:latin typeface="Arial"/>
                <a:ea typeface="Arial"/>
                <a:cs typeface="Arial"/>
                <a:sym typeface="Arial"/>
              </a:rPr>
            </a:br>
            <a:r>
              <a:rPr lang="fi-FI" sz="1600" b="1">
                <a:solidFill>
                  <a:srgbClr val="11AA81"/>
                </a:solidFill>
              </a:rPr>
              <a:t>T</a:t>
            </a:r>
            <a:r>
              <a:rPr lang="fi-FI" sz="1600" b="1" i="0" u="none" strike="noStrike" cap="none">
                <a:solidFill>
                  <a:srgbClr val="11AA81"/>
                </a:solidFill>
                <a:latin typeface="Arial"/>
                <a:ea typeface="Arial"/>
                <a:cs typeface="Arial"/>
                <a:sym typeface="Arial"/>
              </a:rPr>
              <a:t>his data can be obtained from the analytics of the ad platforms (Google Ads, Facebook/Instagram)</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7" name="Google Shape;647;g20e72ffa6ac_0_172"/>
          <p:cNvSpPr txBox="1">
            <a:spLocks noGrp="1"/>
          </p:cNvSpPr>
          <p:nvPr>
            <p:ph type="title"/>
          </p:nvPr>
        </p:nvSpPr>
        <p:spPr>
          <a:xfrm>
            <a:off x="0" y="146400"/>
            <a:ext cx="3444563" cy="807707"/>
          </a:xfrm>
          <a:prstGeom prst="rect">
            <a:avLst/>
          </a:prstGeom>
          <a:noFill/>
          <a:ln>
            <a:noFill/>
          </a:ln>
        </p:spPr>
        <p:txBody>
          <a:bodyPr spcFirstLastPara="1" wrap="square" lIns="324000" tIns="72000" rIns="0" bIns="91425" anchor="t" anchorCtr="0">
            <a:normAutofit fontScale="90000"/>
          </a:bodyPr>
          <a:lstStyle/>
          <a:p>
            <a:pPr marL="0" lvl="0" indent="0" algn="l" rtl="0">
              <a:lnSpc>
                <a:spcPct val="100000"/>
              </a:lnSpc>
              <a:spcBef>
                <a:spcPts val="0"/>
              </a:spcBef>
              <a:spcAft>
                <a:spcPts val="0"/>
              </a:spcAft>
              <a:buClr>
                <a:srgbClr val="11AA81"/>
              </a:buClr>
              <a:buSzPct val="100000"/>
              <a:buFont typeface="Arial"/>
              <a:buNone/>
            </a:pPr>
            <a:br>
              <a:rPr lang="fi-FI" sz="1800">
                <a:solidFill>
                  <a:srgbClr val="11AA81"/>
                </a:solidFill>
              </a:rPr>
            </a:br>
            <a:br>
              <a:rPr lang="fi-FI" sz="1800">
                <a:solidFill>
                  <a:srgbClr val="11AA81"/>
                </a:solidFill>
              </a:rPr>
            </a:br>
            <a:br>
              <a:rPr lang="fi-FI" sz="1800">
                <a:solidFill>
                  <a:srgbClr val="11AA81"/>
                </a:solidFill>
              </a:rPr>
            </a:br>
            <a:br>
              <a:rPr lang="fi-FI" sz="1800">
                <a:solidFill>
                  <a:srgbClr val="11AA81"/>
                </a:solidFill>
              </a:rPr>
            </a:br>
            <a:r>
              <a:rPr lang="fi-FI" sz="1800">
                <a:solidFill>
                  <a:srgbClr val="11AA81"/>
                </a:solidFill>
              </a:rPr>
              <a:t>Campaign run in 28.12. - 17.1.:</a:t>
            </a:r>
            <a:endParaRPr sz="1600" b="0"/>
          </a:p>
          <a:p>
            <a:pPr marL="0" lvl="0" indent="0" algn="l" rtl="0">
              <a:lnSpc>
                <a:spcPct val="100000"/>
              </a:lnSpc>
              <a:spcBef>
                <a:spcPts val="0"/>
              </a:spcBef>
              <a:spcAft>
                <a:spcPts val="0"/>
              </a:spcAft>
              <a:buClr>
                <a:srgbClr val="161249"/>
              </a:buClr>
              <a:buSzPct val="100000"/>
              <a:buFont typeface="Arial"/>
              <a:buNone/>
            </a:pPr>
            <a:r>
              <a:rPr lang="fi-FI" sz="1600" b="0"/>
              <a:t>37.000+  impressions on Fb </a:t>
            </a:r>
            <a:endParaRPr sz="1600" b="0"/>
          </a:p>
          <a:p>
            <a:pPr marL="0" lvl="0" indent="0" algn="l" rtl="0">
              <a:lnSpc>
                <a:spcPct val="100000"/>
              </a:lnSpc>
              <a:spcBef>
                <a:spcPts val="0"/>
              </a:spcBef>
              <a:spcAft>
                <a:spcPts val="0"/>
              </a:spcAft>
              <a:buClr>
                <a:srgbClr val="161249"/>
              </a:buClr>
              <a:buSzPct val="100000"/>
              <a:buFont typeface="Arial"/>
              <a:buNone/>
            </a:pPr>
            <a:r>
              <a:rPr lang="fi-FI" sz="1600" b="0"/>
              <a:t>2000+ impressions on IG</a:t>
            </a:r>
            <a:endParaRPr sz="1600" b="0"/>
          </a:p>
          <a:p>
            <a:pPr marL="0" lvl="0" indent="0" algn="l" rtl="0">
              <a:lnSpc>
                <a:spcPct val="100000"/>
              </a:lnSpc>
              <a:spcBef>
                <a:spcPts val="0"/>
              </a:spcBef>
              <a:spcAft>
                <a:spcPts val="0"/>
              </a:spcAft>
              <a:buClr>
                <a:srgbClr val="161249"/>
              </a:buClr>
              <a:buSzPct val="100000"/>
              <a:buFont typeface="Arial"/>
              <a:buNone/>
            </a:pPr>
            <a:endParaRPr sz="1600" b="0"/>
          </a:p>
          <a:p>
            <a:pPr marL="0" lvl="0" indent="0" algn="l" rtl="0">
              <a:lnSpc>
                <a:spcPct val="100000"/>
              </a:lnSpc>
              <a:spcBef>
                <a:spcPts val="0"/>
              </a:spcBef>
              <a:spcAft>
                <a:spcPts val="0"/>
              </a:spcAft>
              <a:buClr>
                <a:srgbClr val="11AA81"/>
              </a:buClr>
              <a:buSzPct val="100000"/>
              <a:buFont typeface="Arial"/>
              <a:buNone/>
            </a:pPr>
            <a:r>
              <a:rPr lang="fi-FI" sz="1600">
                <a:solidFill>
                  <a:srgbClr val="11AA81"/>
                </a:solidFill>
              </a:rPr>
              <a:t>Page visits (=CTR)</a:t>
            </a:r>
            <a:endParaRPr sz="160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a:t>Fb 1000+ (~2,7%)</a:t>
            </a:r>
            <a:endParaRPr sz="1600" b="0"/>
          </a:p>
          <a:p>
            <a:pPr marL="0" lvl="0" indent="0" algn="l" rtl="0">
              <a:lnSpc>
                <a:spcPct val="100000"/>
              </a:lnSpc>
              <a:spcBef>
                <a:spcPts val="0"/>
              </a:spcBef>
              <a:spcAft>
                <a:spcPts val="0"/>
              </a:spcAft>
              <a:buClr>
                <a:srgbClr val="161249"/>
              </a:buClr>
              <a:buSzPct val="100000"/>
              <a:buFont typeface="Arial"/>
              <a:buNone/>
            </a:pPr>
            <a:r>
              <a:rPr lang="fi-FI" sz="1600" b="0"/>
              <a:t>IG 41 (~2%)</a:t>
            </a:r>
            <a:endParaRPr sz="1600" b="0"/>
          </a:p>
          <a:p>
            <a:pPr marL="0" lvl="0" indent="0" algn="l" rtl="0">
              <a:lnSpc>
                <a:spcPct val="100000"/>
              </a:lnSpc>
              <a:spcBef>
                <a:spcPts val="0"/>
              </a:spcBef>
              <a:spcAft>
                <a:spcPts val="0"/>
              </a:spcAft>
              <a:buClr>
                <a:srgbClr val="161249"/>
              </a:buClr>
              <a:buSzPct val="100000"/>
              <a:buFont typeface="Arial"/>
              <a:buNone/>
            </a:pPr>
            <a:endParaRPr sz="1600" b="0"/>
          </a:p>
          <a:p>
            <a:pPr marL="0" lvl="0" indent="0" algn="l" rtl="0">
              <a:lnSpc>
                <a:spcPct val="100000"/>
              </a:lnSpc>
              <a:spcBef>
                <a:spcPts val="0"/>
              </a:spcBef>
              <a:spcAft>
                <a:spcPts val="0"/>
              </a:spcAft>
              <a:buClr>
                <a:srgbClr val="11AA81"/>
              </a:buClr>
              <a:buSzPct val="100000"/>
              <a:buFont typeface="Arial"/>
              <a:buNone/>
            </a:pPr>
            <a:r>
              <a:rPr lang="fi-FI" sz="1600">
                <a:solidFill>
                  <a:srgbClr val="11AA81"/>
                </a:solidFill>
              </a:rPr>
              <a:t>Budget total 100€ (80€ Fb, 20€ IG)</a:t>
            </a:r>
            <a:endParaRPr sz="1600">
              <a:solidFill>
                <a:srgbClr val="11AA81"/>
              </a:solidFill>
            </a:endParaRPr>
          </a:p>
          <a:p>
            <a:pPr marL="0" lvl="0" indent="0" algn="l" rtl="0">
              <a:lnSpc>
                <a:spcPct val="100000"/>
              </a:lnSpc>
              <a:spcBef>
                <a:spcPts val="0"/>
              </a:spcBef>
              <a:spcAft>
                <a:spcPts val="0"/>
              </a:spcAft>
              <a:buClr>
                <a:srgbClr val="11AA81"/>
              </a:buClr>
              <a:buSzPct val="100000"/>
              <a:buFont typeface="Arial"/>
              <a:buNone/>
            </a:pPr>
            <a:r>
              <a:rPr lang="fi-FI" sz="1600">
                <a:solidFill>
                  <a:srgbClr val="11AA81"/>
                </a:solidFill>
              </a:rPr>
              <a:t>-&gt; spend:</a:t>
            </a:r>
            <a:endParaRPr sz="1600">
              <a:solidFill>
                <a:srgbClr val="11AA81"/>
              </a:solidFill>
            </a:endParaRPr>
          </a:p>
          <a:p>
            <a:pPr marL="0" lvl="0" indent="0" algn="l" rtl="0">
              <a:lnSpc>
                <a:spcPct val="100000"/>
              </a:lnSpc>
              <a:spcBef>
                <a:spcPts val="0"/>
              </a:spcBef>
              <a:spcAft>
                <a:spcPts val="0"/>
              </a:spcAft>
              <a:buClr>
                <a:srgbClr val="161249"/>
              </a:buClr>
              <a:buSzPct val="100000"/>
              <a:buFont typeface="Arial"/>
              <a:buNone/>
            </a:pPr>
            <a:r>
              <a:rPr lang="fi-FI" sz="1600" b="0"/>
              <a:t>CPM Fb: ~2,1€</a:t>
            </a:r>
            <a:endParaRPr sz="1600" b="0"/>
          </a:p>
          <a:p>
            <a:pPr marL="0" lvl="0" indent="0" algn="l" rtl="0">
              <a:lnSpc>
                <a:spcPct val="100000"/>
              </a:lnSpc>
              <a:spcBef>
                <a:spcPts val="0"/>
              </a:spcBef>
              <a:spcAft>
                <a:spcPts val="0"/>
              </a:spcAft>
              <a:buClr>
                <a:srgbClr val="161249"/>
              </a:buClr>
              <a:buSzPct val="100000"/>
              <a:buFont typeface="Arial"/>
              <a:buNone/>
            </a:pPr>
            <a:r>
              <a:rPr lang="fi-FI" sz="1600" b="0"/>
              <a:t>CPM IG: ~10€</a:t>
            </a:r>
            <a:endParaRPr sz="1600" b="0"/>
          </a:p>
          <a:p>
            <a:pPr marL="0" lvl="0" indent="0" algn="l" rtl="0">
              <a:lnSpc>
                <a:spcPct val="100000"/>
              </a:lnSpc>
              <a:spcBef>
                <a:spcPts val="0"/>
              </a:spcBef>
              <a:spcAft>
                <a:spcPts val="0"/>
              </a:spcAft>
              <a:buClr>
                <a:srgbClr val="161249"/>
              </a:buClr>
              <a:buSzPct val="100000"/>
              <a:buFont typeface="Arial"/>
              <a:buNone/>
            </a:pPr>
            <a:r>
              <a:rPr lang="fi-FI" sz="1600" b="0"/>
              <a:t>per click Fb: 8 c</a:t>
            </a:r>
            <a:endParaRPr sz="1600" b="0"/>
          </a:p>
          <a:p>
            <a:pPr marL="0" lvl="0" indent="0" algn="l" rtl="0">
              <a:lnSpc>
                <a:spcPct val="100000"/>
              </a:lnSpc>
              <a:spcBef>
                <a:spcPts val="0"/>
              </a:spcBef>
              <a:spcAft>
                <a:spcPts val="0"/>
              </a:spcAft>
              <a:buClr>
                <a:srgbClr val="161249"/>
              </a:buClr>
              <a:buSzPct val="100000"/>
              <a:buFont typeface="Arial"/>
              <a:buNone/>
            </a:pPr>
            <a:r>
              <a:rPr lang="fi-FI" sz="1600" b="0"/>
              <a:t>per click IG: 50c</a:t>
            </a:r>
            <a:endParaRPr sz="1600" b="0"/>
          </a:p>
          <a:p>
            <a:pPr marL="0" lvl="0" indent="0" algn="l" rtl="0">
              <a:lnSpc>
                <a:spcPct val="90000"/>
              </a:lnSpc>
              <a:spcBef>
                <a:spcPts val="0"/>
              </a:spcBef>
              <a:spcAft>
                <a:spcPts val="0"/>
              </a:spcAft>
              <a:buClr>
                <a:srgbClr val="161249"/>
              </a:buClr>
              <a:buSzPct val="100000"/>
              <a:buFont typeface="Arial"/>
              <a:buNone/>
            </a:pPr>
            <a:endParaRPr sz="1400"/>
          </a:p>
          <a:p>
            <a:pPr marL="0" lvl="0" indent="0" algn="l" rtl="0">
              <a:lnSpc>
                <a:spcPct val="90000"/>
              </a:lnSpc>
              <a:spcBef>
                <a:spcPts val="0"/>
              </a:spcBef>
              <a:spcAft>
                <a:spcPts val="0"/>
              </a:spcAft>
              <a:buClr>
                <a:srgbClr val="161249"/>
              </a:buClr>
              <a:buSzPct val="100000"/>
              <a:buFont typeface="Arial"/>
              <a:buNone/>
            </a:pPr>
            <a:endParaRPr sz="1400"/>
          </a:p>
          <a:p>
            <a:pPr marL="0" lvl="0" indent="0" algn="l" rtl="0">
              <a:lnSpc>
                <a:spcPct val="90000"/>
              </a:lnSpc>
              <a:spcBef>
                <a:spcPts val="0"/>
              </a:spcBef>
              <a:spcAft>
                <a:spcPts val="0"/>
              </a:spcAft>
              <a:buClr>
                <a:srgbClr val="161249"/>
              </a:buClr>
              <a:buSzPct val="100000"/>
              <a:buFont typeface="Arial"/>
              <a:buNone/>
            </a:pPr>
            <a:endParaRPr sz="1400"/>
          </a:p>
        </p:txBody>
      </p:sp>
      <p:pic>
        <p:nvPicPr>
          <p:cNvPr id="648" name="Google Shape;648;g20e72ffa6ac_0_172"/>
          <p:cNvPicPr preferRelativeResize="0"/>
          <p:nvPr/>
        </p:nvPicPr>
        <p:blipFill rotWithShape="1">
          <a:blip r:embed="rId3">
            <a:alphaModFix/>
          </a:blip>
          <a:srcRect/>
          <a:stretch/>
        </p:blipFill>
        <p:spPr>
          <a:xfrm>
            <a:off x="3627300" y="146400"/>
            <a:ext cx="5432007" cy="4767485"/>
          </a:xfrm>
          <a:prstGeom prst="rect">
            <a:avLst/>
          </a:prstGeom>
          <a:noFill/>
          <a:ln w="28575" cap="flat" cmpd="sng">
            <a:solidFill>
              <a:srgbClr val="11AA81"/>
            </a:solidFill>
            <a:prstDash val="solid"/>
            <a:round/>
            <a:headEnd type="none" w="sm" len="sm"/>
            <a:tailEnd type="none" w="sm" len="sm"/>
          </a:ln>
        </p:spPr>
      </p:pic>
      <p:pic>
        <p:nvPicPr>
          <p:cNvPr id="649" name="Google Shape;649;g20e72ffa6ac_0_1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304532" y="4467075"/>
            <a:ext cx="1274218" cy="488417"/>
          </a:xfrm>
          <a:prstGeom prst="rect">
            <a:avLst/>
          </a:prstGeom>
          <a:noFill/>
          <a:ln>
            <a:noFill/>
          </a:ln>
        </p:spPr>
      </p:pic>
      <p:sp>
        <p:nvSpPr>
          <p:cNvPr id="650" name="Google Shape;650;g20e72ffa6ac_0_172"/>
          <p:cNvSpPr txBox="1"/>
          <p:nvPr/>
        </p:nvSpPr>
        <p:spPr>
          <a:xfrm>
            <a:off x="213409" y="146400"/>
            <a:ext cx="4648874"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2800" b="1" i="0" u="none" strike="noStrike" cap="none">
                <a:solidFill>
                  <a:srgbClr val="161249"/>
                </a:solidFill>
                <a:latin typeface="Arial"/>
                <a:ea typeface="Arial"/>
                <a:cs typeface="Arial"/>
                <a:sym typeface="Arial"/>
              </a:rPr>
              <a:t>Metrics from </a:t>
            </a:r>
            <a:endParaRPr/>
          </a:p>
          <a:p>
            <a:pPr marL="0" marR="0" lvl="0" indent="0" algn="l" rtl="0">
              <a:lnSpc>
                <a:spcPct val="100000"/>
              </a:lnSpc>
              <a:spcBef>
                <a:spcPts val="0"/>
              </a:spcBef>
              <a:spcAft>
                <a:spcPts val="0"/>
              </a:spcAft>
              <a:buClr>
                <a:srgbClr val="000000"/>
              </a:buClr>
              <a:buSzPts val="2800"/>
              <a:buFont typeface="Arial"/>
              <a:buNone/>
            </a:pPr>
            <a:r>
              <a:rPr lang="fi-FI" sz="2800" b="1" i="0" u="none" strike="noStrike" cap="none">
                <a:solidFill>
                  <a:srgbClr val="161249"/>
                </a:solidFill>
                <a:latin typeface="Arial"/>
                <a:ea typeface="Arial"/>
                <a:cs typeface="Arial"/>
                <a:sym typeface="Arial"/>
              </a:rPr>
              <a:t>Facebook/IG</a:t>
            </a:r>
            <a:endParaRPr sz="1600" b="0" i="0" u="none" strike="noStrike" cap="none">
              <a:solidFill>
                <a:schemeClr val="dk1"/>
              </a:solidFill>
              <a:latin typeface="Calibri"/>
              <a:ea typeface="Calibri"/>
              <a:cs typeface="Calibri"/>
              <a:sym typeface="Calibri"/>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g20e72ffa6ac_0_166"/>
          <p:cNvSpPr txBox="1"/>
          <p:nvPr/>
        </p:nvSpPr>
        <p:spPr>
          <a:xfrm>
            <a:off x="0" y="1063130"/>
            <a:ext cx="3269555" cy="2708403"/>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a:solidFill>
                  <a:srgbClr val="161249"/>
                </a:solidFill>
                <a:latin typeface="Arial"/>
                <a:ea typeface="Arial"/>
                <a:cs typeface="Arial"/>
                <a:sym typeface="Arial"/>
              </a:rPr>
              <a:t>timeline 23.12. - 20.2.</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a:solidFill>
                  <a:srgbClr val="161249"/>
                </a:solidFill>
                <a:latin typeface="Arial"/>
                <a:ea typeface="Arial"/>
                <a:cs typeface="Arial"/>
                <a:sym typeface="Arial"/>
              </a:rPr>
              <a:t>display sources and rates of traffic</a:t>
            </a:r>
            <a:br>
              <a:rPr lang="fi-FI" sz="1600" b="0" i="0" u="none" strike="noStrike" cap="none">
                <a:solidFill>
                  <a:srgbClr val="161249"/>
                </a:solidFill>
                <a:latin typeface="Arial"/>
                <a:ea typeface="Arial"/>
                <a:cs typeface="Arial"/>
                <a:sym typeface="Arial"/>
              </a:rPr>
            </a:br>
            <a:r>
              <a:rPr lang="fi-FI" sz="1600" b="0" i="0" u="none" strike="noStrike" cap="none">
                <a:solidFill>
                  <a:srgbClr val="161249"/>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a:solidFill>
                  <a:srgbClr val="161249"/>
                </a:solidFill>
                <a:latin typeface="Arial"/>
                <a:ea typeface="Arial"/>
                <a:cs typeface="Arial"/>
                <a:sym typeface="Arial"/>
              </a:rPr>
              <a:t>most important source is ‘direct traffic’ (user knows the URL address) </a:t>
            </a:r>
            <a:endParaRPr sz="1400" b="0" i="0" u="none" strike="noStrike" cap="none">
              <a:solidFill>
                <a:srgbClr val="000000"/>
              </a:solidFill>
              <a:latin typeface="Arial"/>
              <a:ea typeface="Arial"/>
              <a:cs typeface="Arial"/>
              <a:sym typeface="Arial"/>
            </a:endParaRPr>
          </a:p>
          <a:p>
            <a:pPr marL="457200" marR="0" lvl="0" indent="-228600" algn="l" rtl="0">
              <a:lnSpc>
                <a:spcPct val="100000"/>
              </a:lnSpc>
              <a:spcBef>
                <a:spcPts val="600"/>
              </a:spcBef>
              <a:spcAft>
                <a:spcPts val="0"/>
              </a:spcAft>
              <a:buClr>
                <a:srgbClr val="11AA81"/>
              </a:buClr>
              <a:buSzPts val="1400"/>
              <a:buFont typeface="Arial"/>
              <a:buNone/>
            </a:pPr>
            <a:endParaRPr sz="1600" b="0" i="0" u="none" strike="noStrike" cap="none">
              <a:solidFill>
                <a:srgbClr val="161249"/>
              </a:solidFill>
              <a:latin typeface="Arial"/>
              <a:ea typeface="Arial"/>
              <a:cs typeface="Arial"/>
              <a:sym typeface="Arial"/>
            </a:endParaRPr>
          </a:p>
          <a:p>
            <a:pPr marL="457200" marR="0" lvl="0" indent="-228600" algn="l" rtl="0">
              <a:lnSpc>
                <a:spcPct val="100000"/>
              </a:lnSpc>
              <a:spcBef>
                <a:spcPts val="0"/>
              </a:spcBef>
              <a:spcAft>
                <a:spcPts val="0"/>
              </a:spcAft>
              <a:buClr>
                <a:srgbClr val="11AA81"/>
              </a:buClr>
              <a:buSzPts val="1400"/>
              <a:buFont typeface="Arial"/>
              <a:buNone/>
            </a:pPr>
            <a:endParaRPr sz="1600" b="0" i="0" u="none" strike="noStrike" cap="none">
              <a:solidFill>
                <a:srgbClr val="161249"/>
              </a:solidFill>
              <a:latin typeface="Arial"/>
              <a:ea typeface="Arial"/>
              <a:cs typeface="Arial"/>
              <a:sym typeface="Arial"/>
            </a:endParaRPr>
          </a:p>
        </p:txBody>
      </p:sp>
      <p:pic>
        <p:nvPicPr>
          <p:cNvPr id="656" name="Google Shape;656;g20e72ffa6ac_0_166"/>
          <p:cNvPicPr preferRelativeResize="0"/>
          <p:nvPr/>
        </p:nvPicPr>
        <p:blipFill rotWithShape="1">
          <a:blip r:embed="rId3">
            <a:alphaModFix/>
          </a:blip>
          <a:srcRect/>
          <a:stretch/>
        </p:blipFill>
        <p:spPr>
          <a:xfrm>
            <a:off x="3432141" y="136479"/>
            <a:ext cx="5566575" cy="2845725"/>
          </a:xfrm>
          <a:prstGeom prst="rect">
            <a:avLst/>
          </a:prstGeom>
          <a:noFill/>
          <a:ln w="28575" cap="flat" cmpd="sng">
            <a:solidFill>
              <a:srgbClr val="11AA81"/>
            </a:solidFill>
            <a:prstDash val="solid"/>
            <a:round/>
            <a:headEnd type="none" w="sm" len="sm"/>
            <a:tailEnd type="none" w="sm" len="sm"/>
          </a:ln>
        </p:spPr>
      </p:pic>
      <p:pic>
        <p:nvPicPr>
          <p:cNvPr id="657" name="Google Shape;657;g20e72ffa6ac_0_1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251141" y="3065835"/>
            <a:ext cx="1747575" cy="1842450"/>
          </a:xfrm>
          <a:prstGeom prst="rect">
            <a:avLst/>
          </a:prstGeom>
          <a:noFill/>
          <a:ln w="28575" cap="flat" cmpd="sng">
            <a:solidFill>
              <a:srgbClr val="11AA81"/>
            </a:solidFill>
            <a:prstDash val="solid"/>
            <a:round/>
            <a:headEnd type="none" w="sm" len="sm"/>
            <a:tailEnd type="none" w="sm" len="sm"/>
          </a:ln>
        </p:spPr>
      </p:pic>
      <p:sp>
        <p:nvSpPr>
          <p:cNvPr id="658" name="Google Shape;658;g20e72ffa6ac_0_166"/>
          <p:cNvSpPr txBox="1"/>
          <p:nvPr/>
        </p:nvSpPr>
        <p:spPr>
          <a:xfrm>
            <a:off x="0" y="3139144"/>
            <a:ext cx="6457817" cy="847916"/>
          </a:xfrm>
          <a:prstGeom prst="rect">
            <a:avLst/>
          </a:prstGeom>
          <a:noFill/>
          <a:ln>
            <a:noFill/>
          </a:ln>
        </p:spPr>
        <p:txBody>
          <a:bodyPr spcFirstLastPara="1" wrap="square" lIns="91425" tIns="45700" rIns="91425" bIns="45700" anchor="t" anchorCtr="0">
            <a:noAutofit/>
          </a:bodyPr>
          <a:lstStyle/>
          <a:p>
            <a:pPr marL="457200" marR="0" lvl="0" indent="-317500" algn="l" rtl="0">
              <a:lnSpc>
                <a:spcPct val="100000"/>
              </a:lnSpc>
              <a:spcBef>
                <a:spcPts val="0"/>
              </a:spcBef>
              <a:spcAft>
                <a:spcPts val="0"/>
              </a:spcAft>
              <a:buClr>
                <a:srgbClr val="11AA81"/>
              </a:buClr>
              <a:buSzPts val="1400"/>
              <a:buFont typeface="Arial"/>
              <a:buChar char="●"/>
            </a:pPr>
            <a:r>
              <a:rPr lang="fi-FI" sz="1600" b="0" i="0" u="none" strike="noStrike" cap="none">
                <a:solidFill>
                  <a:srgbClr val="161249"/>
                </a:solidFill>
                <a:latin typeface="Arial"/>
                <a:ea typeface="Arial"/>
                <a:cs typeface="Arial"/>
                <a:sym typeface="Arial"/>
              </a:rPr>
              <a:t>appx. 50k ‘direct’ visitors in the timeline</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a:solidFill>
                  <a:srgbClr val="161249"/>
                </a:solidFill>
                <a:latin typeface="Arial"/>
                <a:ea typeface="Arial"/>
                <a:cs typeface="Arial"/>
                <a:sym typeface="Arial"/>
              </a:rPr>
              <a:t>second ‘organic search’ (site found  through search engine)</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600"/>
              </a:spcBef>
              <a:spcAft>
                <a:spcPts val="0"/>
              </a:spcAft>
              <a:buClr>
                <a:srgbClr val="11AA81"/>
              </a:buClr>
              <a:buSzPts val="1400"/>
              <a:buFont typeface="Arial"/>
              <a:buChar char="●"/>
            </a:pPr>
            <a:r>
              <a:rPr lang="fi-FI" sz="1600" b="0" i="0" u="none" strike="noStrike" cap="none">
                <a:solidFill>
                  <a:srgbClr val="161249"/>
                </a:solidFill>
                <a:latin typeface="Arial"/>
                <a:ea typeface="Arial"/>
                <a:cs typeface="Arial"/>
                <a:sym typeface="Arial"/>
              </a:rPr>
              <a:t>third is advertising (‘paid search’)</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600"/>
              </a:spcBef>
              <a:spcAft>
                <a:spcPts val="0"/>
              </a:spcAft>
              <a:buClr>
                <a:srgbClr val="161249"/>
              </a:buClr>
              <a:buSzPts val="1200"/>
              <a:buFont typeface="Arial"/>
              <a:buNone/>
            </a:pPr>
            <a:r>
              <a:rPr lang="fi-FI" sz="1200" b="0" i="0" u="none" strike="noStrike" cap="none">
                <a:solidFill>
                  <a:srgbClr val="161249"/>
                </a:solidFill>
                <a:latin typeface="Arial"/>
                <a:ea typeface="Arial"/>
                <a:cs typeface="Arial"/>
                <a:sym typeface="Arial"/>
              </a:rPr>
              <a:t>          *Google demo account shows visitor data from </a:t>
            </a:r>
            <a:r>
              <a:rPr lang="fi-FI" sz="1200" b="0" i="0" u="sng" strike="noStrike" cap="none">
                <a:solidFill>
                  <a:schemeClr val="hlink"/>
                </a:solidFill>
                <a:latin typeface="Arial"/>
                <a:ea typeface="Arial"/>
                <a:cs typeface="Arial"/>
                <a:sym typeface="Arial"/>
                <a:hlinkClick r:id="rId5"/>
              </a:rPr>
              <a:t>Google Merchandise store</a:t>
            </a:r>
            <a:endParaRPr sz="1200" b="0" i="0" u="none" strike="noStrike" cap="none">
              <a:solidFill>
                <a:schemeClr val="dk1"/>
              </a:solidFill>
              <a:latin typeface="Arial"/>
              <a:ea typeface="Arial"/>
              <a:cs typeface="Arial"/>
              <a:sym typeface="Arial"/>
            </a:endParaRPr>
          </a:p>
        </p:txBody>
      </p:sp>
      <p:sp>
        <p:nvSpPr>
          <p:cNvPr id="659" name="Google Shape;659;g20e72ffa6ac_0_166"/>
          <p:cNvSpPr txBox="1"/>
          <p:nvPr/>
        </p:nvSpPr>
        <p:spPr>
          <a:xfrm>
            <a:off x="145284" y="136479"/>
            <a:ext cx="3415957" cy="10156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fi-FI" sz="2400" b="1" i="0" u="none" strike="noStrike" cap="none">
                <a:solidFill>
                  <a:srgbClr val="161249"/>
                </a:solidFill>
                <a:latin typeface="Arial"/>
                <a:ea typeface="Arial"/>
                <a:cs typeface="Arial"/>
                <a:sym typeface="Arial"/>
              </a:rPr>
              <a:t>Example metrics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fi-FI" sz="2400" b="1" i="0" u="none" strike="noStrike" cap="none">
                <a:solidFill>
                  <a:srgbClr val="161249"/>
                </a:solidFill>
                <a:latin typeface="Arial"/>
                <a:ea typeface="Arial"/>
                <a:cs typeface="Arial"/>
                <a:sym typeface="Arial"/>
              </a:rPr>
              <a:t>from Google ads 1/2 </a:t>
            </a:r>
            <a:r>
              <a:rPr lang="fi-FI" sz="1200" b="0" i="0" u="none" strike="noStrike" cap="none">
                <a:solidFill>
                  <a:srgbClr val="161249"/>
                </a:solidFill>
                <a:latin typeface="Arial"/>
                <a:ea typeface="Arial"/>
                <a:cs typeface="Arial"/>
                <a:sym typeface="Arial"/>
              </a:rPr>
              <a:t>(data from the </a:t>
            </a:r>
            <a:r>
              <a:rPr lang="fi-FI" sz="1200" b="0" i="0" u="sng" strike="noStrike" cap="none">
                <a:solidFill>
                  <a:schemeClr val="hlink"/>
                </a:solidFill>
                <a:latin typeface="Arial"/>
                <a:ea typeface="Arial"/>
                <a:cs typeface="Arial"/>
                <a:sym typeface="Arial"/>
                <a:hlinkClick r:id="rId6"/>
              </a:rPr>
              <a:t>Google demo account*)</a:t>
            </a:r>
            <a:r>
              <a:rPr lang="fi-FI" sz="1200" b="0" i="0" u="none" strike="noStrike" cap="none">
                <a:solidFill>
                  <a:schemeClr val="dk1"/>
                </a:solidFill>
                <a:latin typeface="Arial"/>
                <a:ea typeface="Arial"/>
                <a:cs typeface="Arial"/>
                <a:sym typeface="Arial"/>
              </a:rPr>
              <a:t> </a:t>
            </a:r>
            <a:endParaRPr sz="1400" b="1" i="0" u="none" strike="noStrike" cap="none">
              <a:solidFill>
                <a:schemeClr val="dk1"/>
              </a:solidFill>
              <a:latin typeface="Arial"/>
              <a:ea typeface="Arial"/>
              <a:cs typeface="Arial"/>
              <a:sym typeface="Arial"/>
            </a:endParaRPr>
          </a:p>
        </p:txBody>
      </p:sp>
      <p:pic>
        <p:nvPicPr>
          <p:cNvPr id="660" name="Google Shape;660;g20e72ffa6ac_0_166"/>
          <p:cNvPicPr preferRelativeResize="0"/>
          <p:nvPr/>
        </p:nvPicPr>
        <p:blipFill rotWithShape="1">
          <a:blip r:embed="rId7">
            <a:alphaModFix/>
          </a:blip>
          <a:srcRect/>
          <a:stretch/>
        </p:blipFill>
        <p:spPr>
          <a:xfrm>
            <a:off x="5896648" y="4438250"/>
            <a:ext cx="1274174" cy="487722"/>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g20e72ffa6ac_0_219"/>
          <p:cNvSpPr txBox="1">
            <a:spLocks noGrp="1"/>
          </p:cNvSpPr>
          <p:nvPr>
            <p:ph type="title"/>
          </p:nvPr>
        </p:nvSpPr>
        <p:spPr>
          <a:xfrm>
            <a:off x="461901" y="671269"/>
            <a:ext cx="4067175"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endParaRPr/>
          </a:p>
        </p:txBody>
      </p:sp>
      <p:sp>
        <p:nvSpPr>
          <p:cNvPr id="666" name="Google Shape;666;g20e72ffa6ac_0_219"/>
          <p:cNvSpPr txBox="1">
            <a:spLocks noGrp="1"/>
          </p:cNvSpPr>
          <p:nvPr>
            <p:ph type="body" idx="1"/>
          </p:nvPr>
        </p:nvSpPr>
        <p:spPr>
          <a:xfrm>
            <a:off x="195082" y="3456757"/>
            <a:ext cx="9053555" cy="90212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fi-FI" sz="1900" b="1"/>
              <a:t>Example metrics from Google ads 2/2</a:t>
            </a:r>
            <a:endParaRPr/>
          </a:p>
          <a:p>
            <a:pPr marL="457200" lvl="0" indent="-323850" algn="l" rtl="0">
              <a:lnSpc>
                <a:spcPct val="100000"/>
              </a:lnSpc>
              <a:spcBef>
                <a:spcPts val="300"/>
              </a:spcBef>
              <a:spcAft>
                <a:spcPts val="0"/>
              </a:spcAft>
              <a:buClr>
                <a:srgbClr val="11AA81"/>
              </a:buClr>
              <a:buSzPts val="1350"/>
              <a:buChar char="●"/>
            </a:pPr>
            <a:r>
              <a:rPr lang="fi-FI" sz="1350"/>
              <a:t>This metrics display active sessions* and differences in their length</a:t>
            </a:r>
            <a:endParaRPr/>
          </a:p>
          <a:p>
            <a:pPr marL="457200" lvl="0" indent="-323850" algn="l" rtl="0">
              <a:lnSpc>
                <a:spcPct val="100000"/>
              </a:lnSpc>
              <a:spcBef>
                <a:spcPts val="0"/>
              </a:spcBef>
              <a:spcAft>
                <a:spcPts val="0"/>
              </a:spcAft>
              <a:buClr>
                <a:srgbClr val="11AA81"/>
              </a:buClr>
              <a:buSzPts val="1350"/>
              <a:buChar char="●"/>
            </a:pPr>
            <a:r>
              <a:rPr lang="fi-FI" sz="1350"/>
              <a:t>Ads (paid and display) seem to have shorter sessions than direct and organic visits</a:t>
            </a:r>
            <a:endParaRPr/>
          </a:p>
          <a:p>
            <a:pPr marL="457200" lvl="0" indent="-323850" algn="l" rtl="0">
              <a:lnSpc>
                <a:spcPct val="100000"/>
              </a:lnSpc>
              <a:spcBef>
                <a:spcPts val="0"/>
              </a:spcBef>
              <a:spcAft>
                <a:spcPts val="0"/>
              </a:spcAft>
              <a:buClr>
                <a:srgbClr val="11AA81"/>
              </a:buClr>
              <a:buSzPts val="1350"/>
              <a:buChar char="●"/>
            </a:pPr>
            <a:r>
              <a:rPr lang="fi-FI" sz="1350"/>
              <a:t>Longest sessions by email-adverts and organic social (followers on Google´s own social media accounts) </a:t>
            </a:r>
            <a:endParaRPr/>
          </a:p>
          <a:p>
            <a:pPr marL="0" lvl="0" indent="0" algn="l" rtl="0">
              <a:lnSpc>
                <a:spcPct val="90000"/>
              </a:lnSpc>
              <a:spcBef>
                <a:spcPts val="750"/>
              </a:spcBef>
              <a:spcAft>
                <a:spcPts val="0"/>
              </a:spcAft>
              <a:buClr>
                <a:srgbClr val="161249"/>
              </a:buClr>
              <a:buSzPts val="1400"/>
              <a:buNone/>
            </a:pPr>
            <a:endParaRPr sz="1400"/>
          </a:p>
        </p:txBody>
      </p:sp>
      <p:pic>
        <p:nvPicPr>
          <p:cNvPr id="667" name="Google Shape;667;g20e72ffa6ac_0_2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84101" y="453018"/>
            <a:ext cx="8575798" cy="3008052"/>
          </a:xfrm>
          <a:prstGeom prst="rect">
            <a:avLst/>
          </a:prstGeom>
          <a:noFill/>
          <a:ln w="28575" cap="flat" cmpd="sng">
            <a:solidFill>
              <a:srgbClr val="11AA81"/>
            </a:solidFill>
            <a:prstDash val="solid"/>
            <a:round/>
            <a:headEnd type="none" w="sm" len="sm"/>
            <a:tailEnd type="none" w="sm" len="sm"/>
          </a:ln>
        </p:spPr>
      </p:pic>
      <p:sp>
        <p:nvSpPr>
          <p:cNvPr id="668" name="Google Shape;668;g20e72ffa6ac_0_219"/>
          <p:cNvSpPr txBox="1"/>
          <p:nvPr/>
        </p:nvSpPr>
        <p:spPr>
          <a:xfrm>
            <a:off x="267910" y="147204"/>
            <a:ext cx="8608179" cy="294297"/>
          </a:xfrm>
          <a:prstGeom prst="rect">
            <a:avLst/>
          </a:prstGeom>
          <a:noFill/>
          <a:ln w="28575" cap="flat" cmpd="sng">
            <a:solidFill>
              <a:srgbClr val="11AA81"/>
            </a:solidFill>
            <a:prstDash val="solid"/>
            <a:round/>
            <a:headEnd type="none" w="sm" len="sm"/>
            <a:tailEnd type="none" w="sm" len="sm"/>
          </a:ln>
        </p:spPr>
        <p:txBody>
          <a:bodyPr spcFirstLastPara="1" wrap="square" lIns="0" tIns="72000" rIns="36000" bIns="72000" anchor="t" anchorCtr="0">
            <a:noAutofit/>
          </a:bodyPr>
          <a:lstStyle/>
          <a:p>
            <a:pPr marL="0" marR="0" lvl="0" indent="0" algn="l" rtl="0">
              <a:lnSpc>
                <a:spcPct val="100000"/>
              </a:lnSpc>
              <a:spcBef>
                <a:spcPts val="0"/>
              </a:spcBef>
              <a:spcAft>
                <a:spcPts val="0"/>
              </a:spcAft>
              <a:buClr>
                <a:srgbClr val="11AA81"/>
              </a:buClr>
              <a:buSzPts val="1100"/>
              <a:buFont typeface="Arial"/>
              <a:buNone/>
            </a:pPr>
            <a:r>
              <a:rPr lang="fi-FI" sz="1100" b="1" i="0" u="none" strike="noStrike" cap="none">
                <a:solidFill>
                  <a:srgbClr val="11AA81"/>
                </a:solidFill>
                <a:latin typeface="Arial"/>
                <a:ea typeface="Arial"/>
                <a:cs typeface="Arial"/>
                <a:sym typeface="Arial"/>
              </a:rPr>
              <a:t>    Source of traffic	            	             Users                    Sessions      Active sessions   Avg time spent  Act.ses.per user</a:t>
            </a:r>
            <a:endParaRPr sz="1100" b="1" i="0" u="none" strike="noStrike" cap="none">
              <a:solidFill>
                <a:srgbClr val="11AA81"/>
              </a:solidFill>
              <a:latin typeface="Arial"/>
              <a:ea typeface="Arial"/>
              <a:cs typeface="Arial"/>
              <a:sym typeface="Arial"/>
            </a:endParaRPr>
          </a:p>
        </p:txBody>
      </p:sp>
      <p:cxnSp>
        <p:nvCxnSpPr>
          <p:cNvPr id="669" name="Google Shape;669;g20e72ffa6ac_0_219"/>
          <p:cNvCxnSpPr/>
          <p:nvPr/>
        </p:nvCxnSpPr>
        <p:spPr>
          <a:xfrm>
            <a:off x="2786844" y="147204"/>
            <a:ext cx="0" cy="289630"/>
          </a:xfrm>
          <a:prstGeom prst="straightConnector1">
            <a:avLst/>
          </a:prstGeom>
          <a:noFill/>
          <a:ln w="9525" cap="flat" cmpd="sng">
            <a:solidFill>
              <a:srgbClr val="11AA81"/>
            </a:solidFill>
            <a:prstDash val="solid"/>
            <a:miter lim="800000"/>
            <a:headEnd type="none" w="sm" len="sm"/>
            <a:tailEnd type="none" w="sm" len="sm"/>
          </a:ln>
        </p:spPr>
      </p:cxnSp>
      <p:cxnSp>
        <p:nvCxnSpPr>
          <p:cNvPr id="670" name="Google Shape;670;g20e72ffa6ac_0_219"/>
          <p:cNvCxnSpPr/>
          <p:nvPr/>
        </p:nvCxnSpPr>
        <p:spPr>
          <a:xfrm>
            <a:off x="4144957" y="147204"/>
            <a:ext cx="0" cy="284660"/>
          </a:xfrm>
          <a:prstGeom prst="straightConnector1">
            <a:avLst/>
          </a:prstGeom>
          <a:noFill/>
          <a:ln w="9525" cap="flat" cmpd="sng">
            <a:solidFill>
              <a:srgbClr val="11AA81"/>
            </a:solidFill>
            <a:prstDash val="solid"/>
            <a:miter lim="800000"/>
            <a:headEnd type="none" w="sm" len="sm"/>
            <a:tailEnd type="none" w="sm" len="sm"/>
          </a:ln>
        </p:spPr>
      </p:cxnSp>
      <p:cxnSp>
        <p:nvCxnSpPr>
          <p:cNvPr id="671" name="Google Shape;671;g20e72ffa6ac_0_219"/>
          <p:cNvCxnSpPr/>
          <p:nvPr/>
        </p:nvCxnSpPr>
        <p:spPr>
          <a:xfrm>
            <a:off x="5349321" y="147204"/>
            <a:ext cx="0" cy="284659"/>
          </a:xfrm>
          <a:prstGeom prst="straightConnector1">
            <a:avLst/>
          </a:prstGeom>
          <a:noFill/>
          <a:ln w="9525" cap="flat" cmpd="sng">
            <a:solidFill>
              <a:srgbClr val="11AA81"/>
            </a:solidFill>
            <a:prstDash val="solid"/>
            <a:miter lim="800000"/>
            <a:headEnd type="none" w="sm" len="sm"/>
            <a:tailEnd type="none" w="sm" len="sm"/>
          </a:ln>
        </p:spPr>
      </p:cxnSp>
      <p:cxnSp>
        <p:nvCxnSpPr>
          <p:cNvPr id="672" name="Google Shape;672;g20e72ffa6ac_0_219"/>
          <p:cNvCxnSpPr/>
          <p:nvPr/>
        </p:nvCxnSpPr>
        <p:spPr>
          <a:xfrm>
            <a:off x="6602238" y="147204"/>
            <a:ext cx="0" cy="294627"/>
          </a:xfrm>
          <a:prstGeom prst="straightConnector1">
            <a:avLst/>
          </a:prstGeom>
          <a:noFill/>
          <a:ln w="9525" cap="flat" cmpd="sng">
            <a:solidFill>
              <a:srgbClr val="11AA81"/>
            </a:solidFill>
            <a:prstDash val="solid"/>
            <a:miter lim="800000"/>
            <a:headEnd type="none" w="sm" len="sm"/>
            <a:tailEnd type="none" w="sm" len="sm"/>
          </a:ln>
        </p:spPr>
      </p:cxnSp>
      <p:cxnSp>
        <p:nvCxnSpPr>
          <p:cNvPr id="673" name="Google Shape;673;g20e72ffa6ac_0_219"/>
          <p:cNvCxnSpPr/>
          <p:nvPr/>
        </p:nvCxnSpPr>
        <p:spPr>
          <a:xfrm>
            <a:off x="7725682" y="147204"/>
            <a:ext cx="0" cy="284658"/>
          </a:xfrm>
          <a:prstGeom prst="straightConnector1">
            <a:avLst/>
          </a:prstGeom>
          <a:noFill/>
          <a:ln w="9525" cap="flat" cmpd="sng">
            <a:solidFill>
              <a:srgbClr val="11AA81"/>
            </a:solidFill>
            <a:prstDash val="solid"/>
            <a:miter lim="800000"/>
            <a:headEnd type="none" w="sm" len="sm"/>
            <a:tailEnd type="none" w="sm" len="sm"/>
          </a:ln>
        </p:spPr>
      </p:cxn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36"/>
          <p:cNvSpPr txBox="1">
            <a:spLocks noGrp="1"/>
          </p:cNvSpPr>
          <p:nvPr>
            <p:ph type="title" idx="4294967295"/>
          </p:nvPr>
        </p:nvSpPr>
        <p:spPr>
          <a:xfrm>
            <a:off x="2977869" y="2000250"/>
            <a:ext cx="3188262"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4444"/>
              <a:buFont typeface="Arial"/>
              <a:buNone/>
            </a:pPr>
            <a:r>
              <a:rPr lang="fi-FI" sz="4000"/>
              <a:t>Conversion </a:t>
            </a:r>
            <a:endParaRPr sz="40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pic>
        <p:nvPicPr>
          <p:cNvPr id="683" name="Google Shape;683;p37"/>
          <p:cNvPicPr preferRelativeResize="0"/>
          <p:nvPr/>
        </p:nvPicPr>
        <p:blipFill rotWithShape="1">
          <a:blip r:embed="rId3" cstate="screen">
            <a:alphaModFix/>
            <a:extLst>
              <a:ext uri="{28A0092B-C50C-407E-A947-70E740481C1C}">
                <a14:useLocalDpi xmlns:a14="http://schemas.microsoft.com/office/drawing/2010/main"/>
              </a:ext>
            </a:extLst>
          </a:blip>
          <a:srcRect t="6715"/>
          <a:stretch/>
        </p:blipFill>
        <p:spPr>
          <a:xfrm>
            <a:off x="362084" y="703969"/>
            <a:ext cx="8419831" cy="3225926"/>
          </a:xfrm>
          <a:prstGeom prst="rect">
            <a:avLst/>
          </a:prstGeom>
          <a:noFill/>
          <a:ln w="28575" cap="flat" cmpd="sng">
            <a:solidFill>
              <a:srgbClr val="11AA81"/>
            </a:solidFill>
            <a:prstDash val="solid"/>
            <a:round/>
            <a:headEnd type="none" w="sm" len="sm"/>
            <a:tailEnd type="none" w="sm" len="sm"/>
          </a:ln>
        </p:spPr>
      </p:pic>
      <p:sp>
        <p:nvSpPr>
          <p:cNvPr id="684" name="Google Shape;684;p37"/>
          <p:cNvSpPr txBox="1"/>
          <p:nvPr/>
        </p:nvSpPr>
        <p:spPr>
          <a:xfrm>
            <a:off x="1818650" y="3976041"/>
            <a:ext cx="7325350" cy="95406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a:solidFill>
                  <a:srgbClr val="161249"/>
                </a:solidFill>
                <a:latin typeface="Arial"/>
                <a:ea typeface="Arial"/>
                <a:cs typeface="Arial"/>
                <a:sym typeface="Arial"/>
              </a:rPr>
              <a:t>The Google analytics figure displays quite a typical conversion process on a webshop (the data comes from Google´s demo webshop </a:t>
            </a: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Google merchandise</a:t>
            </a:r>
            <a:r>
              <a:rPr lang="fi-FI" sz="1400" b="0" i="0" u="none" strike="noStrike" cap="none">
                <a:solidFill>
                  <a:srgbClr val="161249"/>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a:solidFill>
                  <a:srgbClr val="161249"/>
                </a:solidFill>
                <a:latin typeface="Arial"/>
                <a:ea typeface="Arial"/>
                <a:cs typeface="Arial"/>
                <a:sym typeface="Arial"/>
              </a:rPr>
              <a:t>We can see the sources of traffic, the number of shop-enterer and so on. </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11AA81"/>
              </a:buClr>
              <a:buSzPts val="1400"/>
              <a:buFont typeface="Noto Sans Symbols"/>
              <a:buChar char="⮚"/>
            </a:pPr>
            <a:r>
              <a:rPr lang="fi-FI" sz="1400" b="0" i="0" u="none" strike="noStrike" cap="none">
                <a:solidFill>
                  <a:srgbClr val="161249"/>
                </a:solidFill>
                <a:latin typeface="Arial"/>
                <a:ea typeface="Arial"/>
                <a:cs typeface="Arial"/>
                <a:sym typeface="Arial"/>
              </a:rPr>
              <a:t>The final conversion rate would be 99/2800 x100 = 3,53%</a:t>
            </a:r>
            <a:endParaRPr sz="1400" b="0" i="0" u="none" strike="noStrike" cap="none">
              <a:solidFill>
                <a:srgbClr val="161249"/>
              </a:solidFill>
              <a:latin typeface="Arial"/>
              <a:ea typeface="Arial"/>
              <a:cs typeface="Arial"/>
              <a:sym typeface="Arial"/>
            </a:endParaRPr>
          </a:p>
        </p:txBody>
      </p:sp>
      <p:sp>
        <p:nvSpPr>
          <p:cNvPr id="685" name="Google Shape;685;p37"/>
          <p:cNvSpPr txBox="1"/>
          <p:nvPr/>
        </p:nvSpPr>
        <p:spPr>
          <a:xfrm>
            <a:off x="1785369" y="134643"/>
            <a:ext cx="6068291"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2800"/>
              <a:buFont typeface="Arial"/>
              <a:buNone/>
            </a:pPr>
            <a:r>
              <a:rPr lang="fi-FI" sz="2800" b="1" i="0" u="none" strike="noStrike" cap="none">
                <a:solidFill>
                  <a:srgbClr val="161249"/>
                </a:solidFill>
                <a:latin typeface="Arial"/>
                <a:ea typeface="Arial"/>
                <a:cs typeface="Arial"/>
                <a:sym typeface="Arial"/>
              </a:rPr>
              <a:t>Conversion – illustration</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p38"/>
          <p:cNvSpPr txBox="1">
            <a:spLocks noGrp="1"/>
          </p:cNvSpPr>
          <p:nvPr>
            <p:ph type="title"/>
          </p:nvPr>
        </p:nvSpPr>
        <p:spPr>
          <a:xfrm>
            <a:off x="628650" y="337654"/>
            <a:ext cx="7886700" cy="45072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fi-FI" sz="3600"/>
              <a:t>A good conversion rate?</a:t>
            </a:r>
            <a:endParaRPr/>
          </a:p>
        </p:txBody>
      </p:sp>
      <p:sp>
        <p:nvSpPr>
          <p:cNvPr id="691" name="Google Shape;691;p38"/>
          <p:cNvSpPr txBox="1">
            <a:spLocks noGrp="1"/>
          </p:cNvSpPr>
          <p:nvPr>
            <p:ph type="body" idx="1"/>
          </p:nvPr>
        </p:nvSpPr>
        <p:spPr>
          <a:xfrm>
            <a:off x="628650" y="901664"/>
            <a:ext cx="7886700" cy="2942054"/>
          </a:xfrm>
          <a:prstGeom prst="rect">
            <a:avLst/>
          </a:prstGeom>
          <a:noFill/>
          <a:ln>
            <a:noFill/>
          </a:ln>
        </p:spPr>
        <p:txBody>
          <a:bodyPr spcFirstLastPara="1" wrap="square" lIns="91425" tIns="91425" rIns="91425" bIns="91425" anchor="t" anchorCtr="0">
            <a:noAutofit/>
          </a:bodyPr>
          <a:lstStyle/>
          <a:p>
            <a:pPr marL="336550" lvl="0" indent="-336550" algn="l" rtl="0">
              <a:lnSpc>
                <a:spcPct val="100000"/>
              </a:lnSpc>
              <a:spcBef>
                <a:spcPts val="0"/>
              </a:spcBef>
              <a:spcAft>
                <a:spcPts val="0"/>
              </a:spcAft>
              <a:buClr>
                <a:srgbClr val="11AA81"/>
              </a:buClr>
              <a:buSzPts val="1900"/>
              <a:buFont typeface="Arial"/>
              <a:buChar char="●"/>
            </a:pPr>
            <a:r>
              <a:rPr lang="fi-FI" sz="1600"/>
              <a:t>Conversion rate is calculated as the percentage of fulfilled actions among all visitors.</a:t>
            </a:r>
            <a:br>
              <a:rPr lang="fi-FI" sz="1600"/>
            </a:br>
            <a:endParaRPr sz="1600"/>
          </a:p>
          <a:p>
            <a:pPr marL="336550" lvl="0" indent="-336550" algn="l" rtl="0">
              <a:lnSpc>
                <a:spcPct val="100000"/>
              </a:lnSpc>
              <a:spcBef>
                <a:spcPts val="0"/>
              </a:spcBef>
              <a:spcAft>
                <a:spcPts val="0"/>
              </a:spcAft>
              <a:buClr>
                <a:srgbClr val="11AA81"/>
              </a:buClr>
              <a:buSzPts val="1900"/>
              <a:buFont typeface="Arial"/>
              <a:buChar char="●"/>
            </a:pPr>
            <a:r>
              <a:rPr lang="fi-FI" sz="1600"/>
              <a:t>For instance, if an online store had 2000 daily visitors and a total of 30 purchases, the conversion rate will be 30 / 2000 x 100, that is, 1.5%.</a:t>
            </a:r>
            <a:br>
              <a:rPr lang="fi-FI" sz="1600"/>
            </a:br>
            <a:endParaRPr sz="1600"/>
          </a:p>
          <a:p>
            <a:pPr marL="336550" lvl="0" indent="-336550" algn="l" rtl="0">
              <a:lnSpc>
                <a:spcPct val="100000"/>
              </a:lnSpc>
              <a:spcBef>
                <a:spcPts val="0"/>
              </a:spcBef>
              <a:spcAft>
                <a:spcPts val="0"/>
              </a:spcAft>
              <a:buClr>
                <a:srgbClr val="11AA81"/>
              </a:buClr>
              <a:buSzPts val="1900"/>
              <a:buFont typeface="Arial"/>
              <a:buChar char="●"/>
            </a:pPr>
            <a:r>
              <a:rPr lang="fi-FI" sz="1600"/>
              <a:t>In general, a 1-4% conversion rate is considered good.</a:t>
            </a:r>
            <a:endParaRPr/>
          </a:p>
          <a:p>
            <a:pPr marL="336550" lvl="0" indent="-215900" algn="l" rtl="0">
              <a:lnSpc>
                <a:spcPct val="100000"/>
              </a:lnSpc>
              <a:spcBef>
                <a:spcPts val="0"/>
              </a:spcBef>
              <a:spcAft>
                <a:spcPts val="0"/>
              </a:spcAft>
              <a:buClr>
                <a:srgbClr val="11AA81"/>
              </a:buClr>
              <a:buSzPts val="1900"/>
              <a:buFont typeface="Arial"/>
              <a:buNone/>
            </a:pPr>
            <a:endParaRPr sz="1600"/>
          </a:p>
          <a:p>
            <a:pPr marL="336550" lvl="0" indent="-336550" algn="l" rtl="0">
              <a:lnSpc>
                <a:spcPct val="100000"/>
              </a:lnSpc>
              <a:spcBef>
                <a:spcPts val="0"/>
              </a:spcBef>
              <a:spcAft>
                <a:spcPts val="0"/>
              </a:spcAft>
              <a:buClr>
                <a:srgbClr val="11AA81"/>
              </a:buClr>
              <a:buSzPts val="1900"/>
              <a:buFont typeface="Arial"/>
              <a:buChar char="●"/>
            </a:pPr>
            <a:r>
              <a:rPr lang="fi-FI" sz="1600"/>
              <a:t>For a B2B company with high-price products, a conversion of a few per mil can bring a monthly trade of hundreds of thousands of euros.</a:t>
            </a:r>
            <a:endParaRPr/>
          </a:p>
          <a:p>
            <a:pPr marL="600075" lvl="0" indent="-241300" algn="l" rtl="0">
              <a:lnSpc>
                <a:spcPct val="100000"/>
              </a:lnSpc>
              <a:spcBef>
                <a:spcPts val="0"/>
              </a:spcBef>
              <a:spcAft>
                <a:spcPts val="0"/>
              </a:spcAft>
              <a:buClr>
                <a:srgbClr val="11AA81"/>
              </a:buClr>
              <a:buSzPts val="1600"/>
              <a:buFont typeface="Arial"/>
              <a:buNone/>
            </a:pPr>
            <a:endParaRPr sz="1600"/>
          </a:p>
          <a:p>
            <a:pPr marL="342900" lvl="0" indent="-342900" algn="l" rtl="0">
              <a:lnSpc>
                <a:spcPct val="100000"/>
              </a:lnSpc>
              <a:spcBef>
                <a:spcPts val="0"/>
              </a:spcBef>
              <a:spcAft>
                <a:spcPts val="0"/>
              </a:spcAft>
              <a:buClr>
                <a:srgbClr val="11AA81"/>
              </a:buClr>
              <a:buSzPts val="1800"/>
              <a:buFont typeface="Arial"/>
              <a:buChar char="●"/>
            </a:pPr>
            <a:r>
              <a:rPr lang="fi-FI" sz="1600"/>
              <a:t>On the other hand,  even a conversion rate of &gt; 20% can be unprofitable in case of low-value products.</a:t>
            </a:r>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39"/>
          <p:cNvSpPr txBox="1">
            <a:spLocks noGrp="1"/>
          </p:cNvSpPr>
          <p:nvPr>
            <p:ph type="title"/>
          </p:nvPr>
        </p:nvSpPr>
        <p:spPr>
          <a:xfrm>
            <a:off x="628650" y="23774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Overall tips for improving your conversion</a:t>
            </a:r>
            <a:endParaRPr/>
          </a:p>
        </p:txBody>
      </p:sp>
      <p:sp>
        <p:nvSpPr>
          <p:cNvPr id="697" name="Google Shape;697;p39"/>
          <p:cNvSpPr txBox="1">
            <a:spLocks noGrp="1"/>
          </p:cNvSpPr>
          <p:nvPr>
            <p:ph type="body" idx="1"/>
          </p:nvPr>
        </p:nvSpPr>
        <p:spPr>
          <a:xfrm>
            <a:off x="628650" y="1369218"/>
            <a:ext cx="7886700" cy="1419363"/>
          </a:xfrm>
          <a:prstGeom prst="rect">
            <a:avLst/>
          </a:prstGeom>
          <a:noFill/>
          <a:ln>
            <a:noFill/>
          </a:ln>
        </p:spPr>
        <p:txBody>
          <a:bodyPr spcFirstLastPara="1" wrap="square" lIns="91425" tIns="91425" rIns="91425" bIns="91425" anchor="t" anchorCtr="0">
            <a:noAutofit/>
          </a:bodyPr>
          <a:lstStyle/>
          <a:p>
            <a:pPr marL="285750" lvl="0" indent="-285750" algn="l" rtl="0">
              <a:lnSpc>
                <a:spcPct val="100000"/>
              </a:lnSpc>
              <a:spcBef>
                <a:spcPts val="0"/>
              </a:spcBef>
              <a:spcAft>
                <a:spcPts val="0"/>
              </a:spcAft>
              <a:buClr>
                <a:srgbClr val="11AA81"/>
              </a:buClr>
              <a:buSzPts val="1800"/>
              <a:buFont typeface="Arial"/>
              <a:buChar char="●"/>
            </a:pPr>
            <a:r>
              <a:rPr lang="fi-FI" sz="1800"/>
              <a:t>Create confidence </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 Enable facile navigation</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 Write appealing titles and texts</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 Guide in the right direction: Call to Action </a:t>
            </a:r>
            <a:endParaRPr/>
          </a:p>
          <a:p>
            <a:pPr marL="542925" lvl="0" indent="-171450" algn="l" rtl="0">
              <a:lnSpc>
                <a:spcPct val="100000"/>
              </a:lnSpc>
              <a:spcBef>
                <a:spcPts val="0"/>
              </a:spcBef>
              <a:spcAft>
                <a:spcPts val="0"/>
              </a:spcAft>
              <a:buClr>
                <a:srgbClr val="11AA81"/>
              </a:buClr>
              <a:buSzPts val="1800"/>
              <a:buFont typeface="Arial"/>
              <a:buNone/>
            </a:pPr>
            <a:endParaRPr sz="1800"/>
          </a:p>
          <a:p>
            <a:pPr marL="285750" lvl="0" indent="-285750" algn="l" rtl="0">
              <a:lnSpc>
                <a:spcPct val="100000"/>
              </a:lnSpc>
              <a:spcBef>
                <a:spcPts val="0"/>
              </a:spcBef>
              <a:spcAft>
                <a:spcPts val="0"/>
              </a:spcAft>
              <a:buClr>
                <a:srgbClr val="11AA81"/>
              </a:buClr>
              <a:buSzPts val="1800"/>
              <a:buFont typeface="Arial"/>
              <a:buChar char="●"/>
            </a:pPr>
            <a:r>
              <a:rPr lang="fi-FI" sz="1800"/>
              <a:t>Apply A/B testing</a:t>
            </a:r>
            <a:endParaRPr/>
          </a:p>
        </p:txBody>
      </p:sp>
      <p:sp>
        <p:nvSpPr>
          <p:cNvPr id="698" name="Google Shape;698;p39"/>
          <p:cNvSpPr txBox="1"/>
          <p:nvPr/>
        </p:nvSpPr>
        <p:spPr>
          <a:xfrm>
            <a:off x="2385600" y="4167129"/>
            <a:ext cx="4372800" cy="67706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600"/>
              </a:spcBef>
              <a:spcAft>
                <a:spcPts val="0"/>
              </a:spcAft>
              <a:buClr>
                <a:srgbClr val="161249"/>
              </a:buClr>
              <a:buSzPts val="1400"/>
              <a:buFont typeface="Arial"/>
              <a:buNone/>
            </a:pPr>
            <a:r>
              <a:rPr lang="fi-FI" sz="1400" b="0" i="0" u="none" strike="noStrike" cap="none">
                <a:solidFill>
                  <a:srgbClr val="161249"/>
                </a:solidFill>
                <a:latin typeface="Arial"/>
                <a:ea typeface="Arial"/>
                <a:cs typeface="Arial"/>
                <a:sym typeface="Arial"/>
              </a:rPr>
              <a:t>Modified from source: </a:t>
            </a:r>
            <a:r>
              <a:rPr lang="fi-FI" sz="1400" b="0" i="0" u="sng" strike="noStrike" cap="none">
                <a:solidFill>
                  <a:schemeClr val="hlink"/>
                </a:solidFill>
                <a:latin typeface="Arial"/>
                <a:ea typeface="Arial"/>
                <a:cs typeface="Arial"/>
                <a:sym typeface="Arial"/>
                <a:hlinkClick r:id="rId3"/>
              </a:rPr>
              <a:t>www.salescommunications.fi</a:t>
            </a:r>
            <a:endParaRPr sz="1400" b="0" i="0" u="none" strike="noStrike" cap="none">
              <a:solidFill>
                <a:schemeClr val="dk1"/>
              </a:solidFill>
              <a:latin typeface="Arial"/>
              <a:ea typeface="Arial"/>
              <a:cs typeface="Arial"/>
              <a:sym typeface="Arial"/>
            </a:endParaRPr>
          </a:p>
          <a:p>
            <a:pPr marL="0" marR="0" lvl="0" indent="0" algn="l" rtl="0">
              <a:lnSpc>
                <a:spcPct val="100000"/>
              </a:lnSpc>
              <a:spcBef>
                <a:spcPts val="600"/>
              </a:spcBef>
              <a:spcAft>
                <a:spcPts val="0"/>
              </a:spcAft>
              <a:buClr>
                <a:schemeClr val="hlink"/>
              </a:buClr>
              <a:buSzPts val="1400"/>
              <a:buFont typeface="Arial"/>
              <a:buNone/>
            </a:pPr>
            <a:r>
              <a:rPr lang="fi-FI" sz="1400" b="0" i="0" u="sng" strike="noStrike" cap="none">
                <a:solidFill>
                  <a:schemeClr val="hlink"/>
                </a:solidFill>
                <a:latin typeface="Arial"/>
                <a:ea typeface="Arial"/>
                <a:cs typeface="Arial"/>
                <a:sym typeface="Arial"/>
                <a:hlinkClick r:id="rId4"/>
              </a:rPr>
              <a:t>Trigger video on the topic Conversion</a:t>
            </a:r>
            <a:r>
              <a:rPr lang="fi-FI" sz="1400" b="0" i="0" u="none" strike="noStrike" cap="none">
                <a:solidFill>
                  <a:schemeClr val="dk1"/>
                </a:solidFill>
                <a:latin typeface="Arial"/>
                <a:ea typeface="Arial"/>
                <a:cs typeface="Arial"/>
                <a:sym typeface="Arial"/>
              </a:rPr>
              <a:t> </a:t>
            </a:r>
            <a:r>
              <a:rPr lang="fi-FI" sz="1400" b="0" i="0" u="none" strike="noStrike" cap="none">
                <a:solidFill>
                  <a:srgbClr val="161249"/>
                </a:solidFill>
                <a:latin typeface="Arial"/>
                <a:ea typeface="Arial"/>
                <a:cs typeface="Arial"/>
                <a:sym typeface="Arial"/>
              </a:rPr>
              <a:t>(6 minutes)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40"/>
          <p:cNvSpPr/>
          <p:nvPr/>
        </p:nvSpPr>
        <p:spPr>
          <a:xfrm>
            <a:off x="5526860" y="2521992"/>
            <a:ext cx="3309643" cy="1862685"/>
          </a:xfrm>
          <a:prstGeom prst="rect">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04" name="Google Shape;704;p4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1. Create confidence</a:t>
            </a:r>
            <a:endParaRPr/>
          </a:p>
        </p:txBody>
      </p:sp>
      <p:sp>
        <p:nvSpPr>
          <p:cNvPr id="705" name="Google Shape;705;p40"/>
          <p:cNvSpPr txBox="1">
            <a:spLocks noGrp="1"/>
          </p:cNvSpPr>
          <p:nvPr>
            <p:ph type="body" idx="1"/>
          </p:nvPr>
        </p:nvSpPr>
        <p:spPr>
          <a:xfrm>
            <a:off x="471712" y="861397"/>
            <a:ext cx="4926900" cy="3827100"/>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0"/>
              </a:spcBef>
              <a:spcAft>
                <a:spcPts val="0"/>
              </a:spcAft>
              <a:buClr>
                <a:srgbClr val="11AA81"/>
              </a:buClr>
              <a:buSzPts val="1500"/>
              <a:buFont typeface="Arial"/>
              <a:buChar char="●"/>
            </a:pPr>
            <a:r>
              <a:rPr lang="fi-FI" sz="1600"/>
              <a:t>Recommendations and testimonials reflect positively past experiences and thus create confidence.</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500"/>
              <a:buFont typeface="Arial"/>
              <a:buChar char="●"/>
            </a:pPr>
            <a:r>
              <a:rPr lang="fi-FI" sz="1600"/>
              <a:t>Any reference to visitor´s person or past behaviour creates confidence (see picture)</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500"/>
              <a:buFont typeface="Arial"/>
              <a:buChar char="●"/>
            </a:pPr>
            <a:r>
              <a:rPr lang="fi-FI" sz="1600"/>
              <a:t>Knowing your target audiences and buyer personas enables you to resonate with them with the type and tone of voice of your website content.  </a:t>
            </a:r>
            <a:endParaRPr sz="1600"/>
          </a:p>
          <a:p>
            <a:pPr marL="742950" lvl="0" indent="-184150" algn="l" rtl="0">
              <a:lnSpc>
                <a:spcPct val="100000"/>
              </a:lnSpc>
              <a:spcBef>
                <a:spcPts val="0"/>
              </a:spcBef>
              <a:spcAft>
                <a:spcPts val="0"/>
              </a:spcAft>
              <a:buClr>
                <a:srgbClr val="11AA81"/>
              </a:buClr>
              <a:buSzPts val="1600"/>
              <a:buFont typeface="Arial"/>
              <a:buNone/>
            </a:pPr>
            <a:endParaRPr sz="1600"/>
          </a:p>
          <a:p>
            <a:pPr marL="457200" lvl="0" indent="-323850" algn="l" rtl="0">
              <a:lnSpc>
                <a:spcPct val="100000"/>
              </a:lnSpc>
              <a:spcBef>
                <a:spcPts val="0"/>
              </a:spcBef>
              <a:spcAft>
                <a:spcPts val="0"/>
              </a:spcAft>
              <a:buClr>
                <a:srgbClr val="11AA81"/>
              </a:buClr>
              <a:buSzPts val="1500"/>
              <a:buFont typeface="Arial"/>
              <a:buChar char="●"/>
            </a:pPr>
            <a:r>
              <a:rPr lang="fi-FI" sz="1600"/>
              <a:t>By </a:t>
            </a:r>
            <a:r>
              <a:rPr lang="fi-FI" sz="1600" u="sng">
                <a:solidFill>
                  <a:schemeClr val="hlink"/>
                </a:solidFill>
                <a:hlinkClick r:id="rId3"/>
              </a:rPr>
              <a:t>website personalization</a:t>
            </a:r>
            <a:r>
              <a:rPr lang="fi-FI" sz="1600"/>
              <a:t> the visitor perceives the content as the most relevant and the visit more meaningful.</a:t>
            </a:r>
            <a:endParaRPr sz="1600"/>
          </a:p>
          <a:p>
            <a:pPr marL="457200" lvl="0" indent="0" algn="l" rtl="0">
              <a:lnSpc>
                <a:spcPct val="100000"/>
              </a:lnSpc>
              <a:spcBef>
                <a:spcPts val="0"/>
              </a:spcBef>
              <a:spcAft>
                <a:spcPts val="0"/>
              </a:spcAft>
              <a:buClr>
                <a:srgbClr val="161249"/>
              </a:buClr>
              <a:buSzPts val="1600"/>
              <a:buNone/>
            </a:pPr>
            <a:br>
              <a:rPr lang="fi-FI" sz="1600"/>
            </a:br>
            <a:br>
              <a:rPr lang="fi-FI" sz="1350"/>
            </a:br>
            <a:endParaRPr sz="1350"/>
          </a:p>
          <a:p>
            <a:pPr marL="457200" lvl="0" indent="-228600" algn="l" rtl="0">
              <a:lnSpc>
                <a:spcPct val="100000"/>
              </a:lnSpc>
              <a:spcBef>
                <a:spcPts val="0"/>
              </a:spcBef>
              <a:spcAft>
                <a:spcPts val="0"/>
              </a:spcAft>
              <a:buClr>
                <a:srgbClr val="161249"/>
              </a:buClr>
              <a:buSzPts val="1500"/>
              <a:buFont typeface="Arial"/>
              <a:buNone/>
            </a:pPr>
            <a:endParaRPr sz="1350"/>
          </a:p>
          <a:p>
            <a:pPr marL="457200" lvl="0" indent="-228600" algn="l" rtl="0">
              <a:lnSpc>
                <a:spcPct val="100000"/>
              </a:lnSpc>
              <a:spcBef>
                <a:spcPts val="0"/>
              </a:spcBef>
              <a:spcAft>
                <a:spcPts val="0"/>
              </a:spcAft>
              <a:buClr>
                <a:srgbClr val="161249"/>
              </a:buClr>
              <a:buSzPts val="1500"/>
              <a:buFont typeface="Arial"/>
              <a:buNone/>
            </a:pPr>
            <a:endParaRPr sz="1350"/>
          </a:p>
          <a:p>
            <a:pPr marL="457200" lvl="0" indent="-228600" algn="l" rtl="0">
              <a:lnSpc>
                <a:spcPct val="100000"/>
              </a:lnSpc>
              <a:spcBef>
                <a:spcPts val="0"/>
              </a:spcBef>
              <a:spcAft>
                <a:spcPts val="0"/>
              </a:spcAft>
              <a:buClr>
                <a:srgbClr val="161249"/>
              </a:buClr>
              <a:buSzPts val="1500"/>
              <a:buFont typeface="Arial"/>
              <a:buNone/>
            </a:pPr>
            <a:endParaRPr sz="1350"/>
          </a:p>
          <a:p>
            <a:pPr marL="457200" lvl="0" indent="-228600" algn="l" rtl="0">
              <a:lnSpc>
                <a:spcPct val="100000"/>
              </a:lnSpc>
              <a:spcBef>
                <a:spcPts val="0"/>
              </a:spcBef>
              <a:spcAft>
                <a:spcPts val="0"/>
              </a:spcAft>
              <a:buClr>
                <a:schemeClr val="dk1"/>
              </a:buClr>
              <a:buSzPts val="1500"/>
              <a:buFont typeface="Arial"/>
              <a:buNone/>
            </a:pPr>
            <a:endParaRPr/>
          </a:p>
        </p:txBody>
      </p:sp>
      <p:pic>
        <p:nvPicPr>
          <p:cNvPr id="706" name="Google Shape;706;p4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63642" y="2571750"/>
            <a:ext cx="3235858" cy="1763171"/>
          </a:xfrm>
          <a:prstGeom prst="rect">
            <a:avLst/>
          </a:prstGeom>
          <a:noFill/>
          <a:ln w="22225" cap="rnd" cmpd="sng">
            <a:solidFill>
              <a:schemeClr val="lt1"/>
            </a:solidFill>
            <a:prstDash val="solid"/>
            <a:round/>
            <a:headEnd type="none" w="sm" len="sm"/>
            <a:tailEnd type="none" w="sm" len="sm"/>
          </a:ln>
        </p:spPr>
      </p:pic>
      <p:sp>
        <p:nvSpPr>
          <p:cNvPr id="707" name="Google Shape;707;p40"/>
          <p:cNvSpPr txBox="1"/>
          <p:nvPr/>
        </p:nvSpPr>
        <p:spPr>
          <a:xfrm>
            <a:off x="6834021" y="4371974"/>
            <a:ext cx="17526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200"/>
              <a:buFont typeface="Calibri"/>
              <a:buNone/>
            </a:pPr>
            <a:r>
              <a:rPr lang="fi-FI" sz="1200" b="0" i="0" u="none" strike="noStrike" cap="none">
                <a:solidFill>
                  <a:srgbClr val="161249"/>
                </a:solidFill>
                <a:latin typeface="Calibri"/>
                <a:ea typeface="Calibri"/>
                <a:cs typeface="Calibri"/>
                <a:sym typeface="Calibri"/>
              </a:rPr>
              <a:t>Source: Neil Patel</a:t>
            </a:r>
            <a:endParaRPr sz="1200" b="0" i="0" u="none" strike="noStrike" cap="none">
              <a:solidFill>
                <a:srgbClr val="161249"/>
              </a:solidFill>
              <a:latin typeface="Calibri"/>
              <a:ea typeface="Calibri"/>
              <a:cs typeface="Calibri"/>
              <a:sym typeface="Calibri"/>
            </a:endParaRPr>
          </a:p>
        </p:txBody>
      </p:sp>
      <p:pic>
        <p:nvPicPr>
          <p:cNvPr id="708" name="Google Shape;708;p40" descr="Kuva, joka sisältää kohteen teksti&#10;&#10;Kuvaus luotu automaattisesti"/>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973720" y="1427724"/>
            <a:ext cx="1612901" cy="835682"/>
          </a:xfrm>
          <a:prstGeom prst="rect">
            <a:avLst/>
          </a:prstGeom>
          <a:noFill/>
          <a:ln w="28575" cap="rnd" cmpd="sng">
            <a:solidFill>
              <a:srgbClr val="11AA81"/>
            </a:solidFill>
            <a:prstDash val="solid"/>
            <a:round/>
            <a:headEnd type="none" w="sm" len="sm"/>
            <a:tailEnd type="none" w="sm" len="sm"/>
          </a:ln>
        </p:spPr>
      </p:pic>
      <p:pic>
        <p:nvPicPr>
          <p:cNvPr id="709" name="Google Shape;709;p40" descr="Kuva, joka sisältää kohteen teksti&#10;&#10;Kuvaus luotu automaattisesti"/>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723470" y="1071315"/>
            <a:ext cx="925392" cy="547914"/>
          </a:xfrm>
          <a:prstGeom prst="rect">
            <a:avLst/>
          </a:prstGeom>
          <a:noFill/>
          <a:ln w="28575" cap="rnd" cmpd="sng">
            <a:solidFill>
              <a:srgbClr val="11AA81"/>
            </a:solidFill>
            <a:prstDash val="solid"/>
            <a:round/>
            <a:headEnd type="none" w="sm" len="sm"/>
            <a:tailEnd type="none" w="sm" len="sm"/>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13"/>
        <p:cNvGrpSpPr/>
        <p:nvPr/>
      </p:nvGrpSpPr>
      <p:grpSpPr>
        <a:xfrm>
          <a:off x="0" y="0"/>
          <a:ext cx="0" cy="0"/>
          <a:chOff x="0" y="0"/>
          <a:chExt cx="0" cy="0"/>
        </a:xfrm>
      </p:grpSpPr>
      <p:sp>
        <p:nvSpPr>
          <p:cNvPr id="714" name="Google Shape;714;p41"/>
          <p:cNvSpPr txBox="1">
            <a:spLocks noGrp="1"/>
          </p:cNvSpPr>
          <p:nvPr>
            <p:ph type="ctrTitle" idx="4294967295"/>
          </p:nvPr>
        </p:nvSpPr>
        <p:spPr>
          <a:xfrm>
            <a:off x="493304" y="130805"/>
            <a:ext cx="5777713" cy="582613"/>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161249"/>
              </a:buClr>
              <a:buSzPts val="3802"/>
              <a:buFont typeface="Arial"/>
              <a:buNone/>
            </a:pPr>
            <a:r>
              <a:rPr lang="fi-FI" sz="3300" b="1" i="0" u="none" strike="noStrike" cap="none">
                <a:solidFill>
                  <a:srgbClr val="161249"/>
                </a:solidFill>
                <a:latin typeface="Arial"/>
                <a:ea typeface="Arial"/>
                <a:cs typeface="Arial"/>
                <a:sym typeface="Arial"/>
              </a:rPr>
              <a:t>2. Ensure facile navigation</a:t>
            </a:r>
            <a:endParaRPr sz="3300" b="1" i="0" u="none" strike="noStrike" cap="none">
              <a:solidFill>
                <a:srgbClr val="161249"/>
              </a:solidFill>
              <a:latin typeface="Arial"/>
              <a:ea typeface="Arial"/>
              <a:cs typeface="Arial"/>
              <a:sym typeface="Arial"/>
            </a:endParaRPr>
          </a:p>
        </p:txBody>
      </p:sp>
      <p:sp>
        <p:nvSpPr>
          <p:cNvPr id="715" name="Google Shape;715;p41"/>
          <p:cNvSpPr txBox="1">
            <a:spLocks noGrp="1"/>
          </p:cNvSpPr>
          <p:nvPr>
            <p:ph type="body" idx="4294967295"/>
          </p:nvPr>
        </p:nvSpPr>
        <p:spPr>
          <a:xfrm>
            <a:off x="493304" y="996305"/>
            <a:ext cx="3641725" cy="4129088"/>
          </a:xfrm>
          <a:prstGeom prst="rect">
            <a:avLst/>
          </a:prstGeom>
          <a:noFill/>
          <a:ln>
            <a:noFill/>
          </a:ln>
        </p:spPr>
        <p:txBody>
          <a:bodyPr spcFirstLastPara="1" wrap="square" lIns="72000" tIns="72000" rIns="72000" bIns="72000" anchor="t" anchorCtr="0">
            <a:noAutofit/>
          </a:bodyPr>
          <a:lstStyle/>
          <a:p>
            <a:pPr marL="171450" lvl="0" indent="-171450" algn="l" rtl="0">
              <a:lnSpc>
                <a:spcPct val="115000"/>
              </a:lnSpc>
              <a:spcBef>
                <a:spcPts val="0"/>
              </a:spcBef>
              <a:spcAft>
                <a:spcPts val="0"/>
              </a:spcAft>
              <a:buClr>
                <a:srgbClr val="11AA81"/>
              </a:buClr>
              <a:buSzPts val="1800"/>
              <a:buFont typeface="Arial"/>
              <a:buChar char="●"/>
            </a:pPr>
            <a:r>
              <a:rPr lang="fi-FI" sz="1600"/>
              <a:t>Clear site structure: main levels, sublevels, site map</a:t>
            </a:r>
            <a:endParaRPr sz="1600"/>
          </a:p>
          <a:p>
            <a:pPr marL="542925" lvl="0" indent="-184150" algn="l" rtl="0">
              <a:lnSpc>
                <a:spcPct val="115000"/>
              </a:lnSpc>
              <a:spcBef>
                <a:spcPts val="0"/>
              </a:spcBef>
              <a:spcAft>
                <a:spcPts val="0"/>
              </a:spcAft>
              <a:buClr>
                <a:srgbClr val="11AA81"/>
              </a:buClr>
              <a:buSzPts val="1600"/>
              <a:buFont typeface="Arial"/>
              <a:buNone/>
            </a:pPr>
            <a:endParaRPr sz="1600"/>
          </a:p>
          <a:p>
            <a:pPr marL="171450" lvl="0" indent="-171450" algn="l" rtl="0">
              <a:lnSpc>
                <a:spcPct val="115000"/>
              </a:lnSpc>
              <a:spcBef>
                <a:spcPts val="0"/>
              </a:spcBef>
              <a:spcAft>
                <a:spcPts val="0"/>
              </a:spcAft>
              <a:buClr>
                <a:srgbClr val="11AA81"/>
              </a:buClr>
              <a:buSzPts val="1800"/>
              <a:buFont typeface="Arial"/>
              <a:buChar char="●"/>
            </a:pPr>
            <a:r>
              <a:rPr lang="fi-FI" sz="1600"/>
              <a:t>Seamless longitudinal navigation (the visitor is supposed to find  by maximum three clicks)</a:t>
            </a:r>
            <a:endParaRPr sz="1600"/>
          </a:p>
          <a:p>
            <a:pPr marL="542925" lvl="0" indent="-184150" algn="l" rtl="0">
              <a:lnSpc>
                <a:spcPct val="115000"/>
              </a:lnSpc>
              <a:spcBef>
                <a:spcPts val="0"/>
              </a:spcBef>
              <a:spcAft>
                <a:spcPts val="0"/>
              </a:spcAft>
              <a:buClr>
                <a:srgbClr val="11AA81"/>
              </a:buClr>
              <a:buSzPts val="1600"/>
              <a:buFont typeface="Arial"/>
              <a:buNone/>
            </a:pPr>
            <a:endParaRPr sz="1600"/>
          </a:p>
          <a:p>
            <a:pPr marL="171450" lvl="0" indent="-171450" algn="l" rtl="0">
              <a:lnSpc>
                <a:spcPct val="115000"/>
              </a:lnSpc>
              <a:spcBef>
                <a:spcPts val="0"/>
              </a:spcBef>
              <a:spcAft>
                <a:spcPts val="0"/>
              </a:spcAft>
              <a:buClr>
                <a:srgbClr val="11AA81"/>
              </a:buClr>
              <a:buSzPts val="1800"/>
              <a:buFont typeface="Arial"/>
              <a:buChar char="●"/>
            </a:pPr>
            <a:r>
              <a:rPr lang="fi-FI" sz="1600"/>
              <a:t>Visual clarity, clear descriptions of products and services  </a:t>
            </a:r>
            <a:endParaRPr sz="1600"/>
          </a:p>
        </p:txBody>
      </p:sp>
      <p:pic>
        <p:nvPicPr>
          <p:cNvPr id="716" name="Google Shape;716;p41"/>
          <p:cNvPicPr preferRelativeResize="0"/>
          <p:nvPr/>
        </p:nvPicPr>
        <p:blipFill rotWithShape="1">
          <a:blip r:embed="rId3">
            <a:alphaModFix/>
          </a:blip>
          <a:srcRect/>
          <a:stretch/>
        </p:blipFill>
        <p:spPr>
          <a:xfrm>
            <a:off x="4235857" y="1090502"/>
            <a:ext cx="4414838" cy="2157413"/>
          </a:xfrm>
          <a:prstGeom prst="rect">
            <a:avLst/>
          </a:prstGeom>
          <a:noFill/>
          <a:ln w="28575" cap="flat" cmpd="sng">
            <a:solidFill>
              <a:srgbClr val="11AA81"/>
            </a:solidFill>
            <a:prstDash val="solid"/>
            <a:round/>
            <a:headEnd type="none" w="sm" len="sm"/>
            <a:tailEnd type="none" w="sm" len="sm"/>
          </a:ln>
        </p:spPr>
      </p:pic>
      <p:sp>
        <p:nvSpPr>
          <p:cNvPr id="717" name="Google Shape;717;p41"/>
          <p:cNvSpPr txBox="1"/>
          <p:nvPr/>
        </p:nvSpPr>
        <p:spPr>
          <a:xfrm>
            <a:off x="461091" y="3795817"/>
            <a:ext cx="8221817" cy="375447"/>
          </a:xfrm>
          <a:prstGeom prst="rect">
            <a:avLst/>
          </a:prstGeom>
          <a:noFill/>
          <a:ln>
            <a:noFill/>
          </a:ln>
        </p:spPr>
        <p:txBody>
          <a:bodyPr spcFirstLastPara="1" wrap="square" lIns="91425" tIns="45700" rIns="91425" bIns="45700" anchor="t" anchorCtr="0">
            <a:spAutoFit/>
          </a:bodyPr>
          <a:lstStyle/>
          <a:p>
            <a:pPr marL="171450" marR="0" lvl="0" indent="-171450" algn="l" rtl="0">
              <a:lnSpc>
                <a:spcPct val="115000"/>
              </a:lnSpc>
              <a:spcBef>
                <a:spcPts val="0"/>
              </a:spcBef>
              <a:spcAft>
                <a:spcPts val="0"/>
              </a:spcAft>
              <a:buClr>
                <a:srgbClr val="11AA81"/>
              </a:buClr>
              <a:buSzPts val="1800"/>
              <a:buFont typeface="Arial"/>
              <a:buChar char="●"/>
            </a:pPr>
            <a:r>
              <a:rPr lang="fi-FI" sz="1600" b="0" i="0" u="none" strike="noStrike" cap="none">
                <a:solidFill>
                  <a:srgbClr val="161249"/>
                </a:solidFill>
                <a:latin typeface="Arial"/>
                <a:ea typeface="Arial"/>
                <a:cs typeface="Arial"/>
                <a:sym typeface="Arial"/>
              </a:rPr>
              <a:t> Sufficient instructions for moving forward - 'tell the visitors what you want them to do’ </a:t>
            </a:r>
            <a:endParaRPr sz="2100" b="0" i="0" u="none" strike="noStrike" cap="none">
              <a:solidFill>
                <a:srgbClr val="161249"/>
              </a:solidFill>
              <a:latin typeface="Arial"/>
              <a:ea typeface="Arial"/>
              <a:cs typeface="Arial"/>
              <a:sym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2"/>
          <p:cNvSpPr txBox="1">
            <a:spLocks noGrp="1"/>
          </p:cNvSpPr>
          <p:nvPr>
            <p:ph type="title"/>
          </p:nvPr>
        </p:nvSpPr>
        <p:spPr>
          <a:xfrm>
            <a:off x="450850" y="278800"/>
            <a:ext cx="7139400" cy="545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FI"/>
              <a:t>3. Write appealing titles and texts</a:t>
            </a:r>
            <a:br>
              <a:rPr lang="fi-FI"/>
            </a:br>
            <a:endParaRPr/>
          </a:p>
        </p:txBody>
      </p:sp>
      <p:sp>
        <p:nvSpPr>
          <p:cNvPr id="723" name="Google Shape;723;p42"/>
          <p:cNvSpPr txBox="1">
            <a:spLocks noGrp="1"/>
          </p:cNvSpPr>
          <p:nvPr>
            <p:ph type="body" idx="1"/>
          </p:nvPr>
        </p:nvSpPr>
        <p:spPr>
          <a:xfrm>
            <a:off x="280450" y="932377"/>
            <a:ext cx="8183819" cy="3733787"/>
          </a:xfrm>
          <a:prstGeom prst="rect">
            <a:avLst/>
          </a:prstGeom>
          <a:noFill/>
          <a:ln>
            <a:noFill/>
          </a:ln>
        </p:spPr>
        <p:txBody>
          <a:bodyPr spcFirstLastPara="1" wrap="square" lIns="0" tIns="0" rIns="0" bIns="0" anchor="t" anchorCtr="0">
            <a:noAutofit/>
          </a:bodyPr>
          <a:lstStyle/>
          <a:p>
            <a:pPr marL="457200" lvl="0" indent="-323850" algn="l" rtl="0">
              <a:lnSpc>
                <a:spcPct val="100000"/>
              </a:lnSpc>
              <a:spcBef>
                <a:spcPts val="600"/>
              </a:spcBef>
              <a:spcAft>
                <a:spcPts val="0"/>
              </a:spcAft>
              <a:buClr>
                <a:srgbClr val="11AA81"/>
              </a:buClr>
              <a:buSzPts val="1500"/>
              <a:buFont typeface="Arial"/>
              <a:buChar char="●"/>
            </a:pPr>
            <a:r>
              <a:rPr lang="fi-FI" sz="1500"/>
              <a:t>By tuning the headlines and text, you can quickly get results in conversion optimization. </a:t>
            </a:r>
            <a:endParaRPr/>
          </a:p>
          <a:p>
            <a:pPr marL="133350" lvl="0" indent="0" algn="l" rtl="0">
              <a:lnSpc>
                <a:spcPct val="100000"/>
              </a:lnSpc>
              <a:spcBef>
                <a:spcPts val="600"/>
              </a:spcBef>
              <a:spcAft>
                <a:spcPts val="0"/>
              </a:spcAft>
              <a:buClr>
                <a:srgbClr val="11AA81"/>
              </a:buClr>
              <a:buSzPts val="1500"/>
              <a:buNone/>
            </a:pPr>
            <a:endParaRPr sz="1500"/>
          </a:p>
          <a:p>
            <a:pPr marL="457200" lvl="0" indent="-323850" algn="l" rtl="0">
              <a:lnSpc>
                <a:spcPct val="100000"/>
              </a:lnSpc>
              <a:spcBef>
                <a:spcPts val="600"/>
              </a:spcBef>
              <a:spcAft>
                <a:spcPts val="0"/>
              </a:spcAft>
              <a:buClr>
                <a:srgbClr val="11AA81"/>
              </a:buClr>
              <a:buSzPts val="1500"/>
              <a:buFont typeface="Arial"/>
              <a:buChar char="●"/>
            </a:pPr>
            <a:r>
              <a:rPr lang="fi-FI" sz="1500"/>
              <a:t>The visitor has clicked your link with an offer -  does </a:t>
            </a:r>
            <a:br>
              <a:rPr lang="fi-FI" sz="1500"/>
            </a:br>
            <a:r>
              <a:rPr lang="fi-FI" sz="1500"/>
              <a:t>your content offers added value to your customer: </a:t>
            </a:r>
            <a:endParaRPr/>
          </a:p>
          <a:p>
            <a:pPr marL="800100" lvl="1" indent="-323850" algn="l" rtl="0">
              <a:lnSpc>
                <a:spcPct val="100000"/>
              </a:lnSpc>
              <a:spcBef>
                <a:spcPts val="600"/>
              </a:spcBef>
              <a:spcAft>
                <a:spcPts val="0"/>
              </a:spcAft>
              <a:buClr>
                <a:srgbClr val="11AA81"/>
              </a:buClr>
              <a:buSzPts val="1500"/>
              <a:buFont typeface="Arial"/>
              <a:buChar char="●"/>
            </a:pPr>
            <a:r>
              <a:rPr lang="fi-FI" sz="1500"/>
              <a:t>Is your content responding to this need?</a:t>
            </a:r>
            <a:endParaRPr/>
          </a:p>
          <a:p>
            <a:pPr marL="800100" lvl="1" indent="-323850" algn="l" rtl="0">
              <a:lnSpc>
                <a:spcPct val="100000"/>
              </a:lnSpc>
              <a:spcBef>
                <a:spcPts val="600"/>
              </a:spcBef>
              <a:spcAft>
                <a:spcPts val="0"/>
              </a:spcAft>
              <a:buClr>
                <a:srgbClr val="11AA81"/>
              </a:buClr>
              <a:buSzPts val="1500"/>
              <a:buFont typeface="Arial"/>
              <a:buChar char="●"/>
            </a:pPr>
            <a:r>
              <a:rPr lang="fi-FI" sz="1500"/>
              <a:t>Does your content help a customer solve </a:t>
            </a:r>
            <a:br>
              <a:rPr lang="fi-FI" sz="1500"/>
            </a:br>
            <a:r>
              <a:rPr lang="fi-FI" sz="1500"/>
              <a:t>their problems? </a:t>
            </a:r>
            <a:endParaRPr/>
          </a:p>
          <a:p>
            <a:pPr marL="800100" lvl="1" indent="-323850" algn="l" rtl="0">
              <a:lnSpc>
                <a:spcPct val="100000"/>
              </a:lnSpc>
              <a:spcBef>
                <a:spcPts val="600"/>
              </a:spcBef>
              <a:spcAft>
                <a:spcPts val="0"/>
              </a:spcAft>
              <a:buClr>
                <a:srgbClr val="11AA81"/>
              </a:buClr>
              <a:buSzPts val="1500"/>
              <a:buFont typeface="Arial"/>
              <a:buChar char="●"/>
            </a:pPr>
            <a:r>
              <a:rPr lang="fi-FI" sz="1500"/>
              <a:t>Does your content guide the customer to </a:t>
            </a:r>
            <a:br>
              <a:rPr lang="fi-FI" sz="1500"/>
            </a:br>
            <a:r>
              <a:rPr lang="fi-FI" sz="1500"/>
              <a:t>take action? </a:t>
            </a:r>
            <a:br>
              <a:rPr lang="fi-FI" sz="1500"/>
            </a:br>
            <a:endParaRPr sz="1500"/>
          </a:p>
          <a:p>
            <a:pPr marL="457200" lvl="0" indent="-323850" algn="l" rtl="0">
              <a:lnSpc>
                <a:spcPct val="100000"/>
              </a:lnSpc>
              <a:spcBef>
                <a:spcPts val="600"/>
              </a:spcBef>
              <a:spcAft>
                <a:spcPts val="0"/>
              </a:spcAft>
              <a:buClr>
                <a:srgbClr val="11AA81"/>
              </a:buClr>
              <a:buSzPts val="1500"/>
              <a:buFont typeface="Arial"/>
              <a:buChar char="●"/>
            </a:pPr>
            <a:r>
              <a:rPr lang="fi-FI" sz="1500"/>
              <a:t>Note: Any size of company is able to produce </a:t>
            </a:r>
            <a:br>
              <a:rPr lang="fi-FI" sz="1500"/>
            </a:br>
            <a:r>
              <a:rPr lang="fi-FI" sz="1500"/>
              <a:t>content related to their expertise.</a:t>
            </a:r>
            <a:endParaRPr/>
          </a:p>
          <a:p>
            <a:pPr marL="342900" lvl="1" indent="0" algn="l" rtl="0">
              <a:lnSpc>
                <a:spcPct val="100000"/>
              </a:lnSpc>
              <a:spcBef>
                <a:spcPts val="600"/>
              </a:spcBef>
              <a:spcAft>
                <a:spcPts val="0"/>
              </a:spcAft>
              <a:buClr>
                <a:srgbClr val="161249"/>
              </a:buClr>
              <a:buSzPts val="1100"/>
              <a:buNone/>
            </a:pPr>
            <a:br>
              <a:rPr lang="fi-FI" sz="1100"/>
            </a:br>
            <a:endParaRPr sz="1100"/>
          </a:p>
        </p:txBody>
      </p:sp>
      <p:sp>
        <p:nvSpPr>
          <p:cNvPr id="724" name="Google Shape;724;p42"/>
          <p:cNvSpPr/>
          <p:nvPr/>
        </p:nvSpPr>
        <p:spPr>
          <a:xfrm>
            <a:off x="5448711" y="1345628"/>
            <a:ext cx="3414839" cy="2907284"/>
          </a:xfrm>
          <a:prstGeom prst="roundRect">
            <a:avLst>
              <a:gd name="adj" fmla="val 16667"/>
            </a:avLst>
          </a:prstGeom>
          <a:solidFill>
            <a:srgbClr val="11AA81"/>
          </a:solidFill>
          <a:ln w="12700" cap="flat" cmpd="sng">
            <a:solidFill>
              <a:srgbClr val="11AA81"/>
            </a:solidFill>
            <a:prstDash val="solid"/>
            <a:miter lim="800000"/>
            <a:headEnd type="none" w="sm" len="sm"/>
            <a:tailEnd type="none" w="sm" len="sm"/>
          </a:ln>
        </p:spPr>
        <p:txBody>
          <a:bodyPr spcFirstLastPara="1" wrap="square" lIns="91425" tIns="0" rIns="91425" bIns="45700" anchor="ctr" anchorCtr="1">
            <a:normAutofit/>
          </a:bodyPr>
          <a:lstStyle/>
          <a:p>
            <a:pPr marL="0" marR="0" lvl="0" indent="0" algn="l" rtl="0">
              <a:lnSpc>
                <a:spcPct val="90000"/>
              </a:lnSpc>
              <a:spcBef>
                <a:spcPts val="0"/>
              </a:spcBef>
              <a:spcAft>
                <a:spcPts val="0"/>
              </a:spcAft>
              <a:buClr>
                <a:srgbClr val="000000"/>
              </a:buClr>
              <a:buSzPts val="2200"/>
              <a:buFont typeface="Arial"/>
              <a:buNone/>
            </a:pPr>
            <a:r>
              <a:rPr lang="fi-FI" sz="2200" b="1" i="0" u="none" strike="noStrike" cap="none">
                <a:solidFill>
                  <a:schemeClr val="lt1"/>
                </a:solidFill>
                <a:latin typeface="Calibri"/>
                <a:ea typeface="Calibri"/>
                <a:cs typeface="Calibri"/>
                <a:sym typeface="Calibri"/>
              </a:rPr>
              <a:t>Some examples:</a:t>
            </a:r>
            <a:endParaRPr sz="1800" b="1" i="0" u="none" strike="noStrike" cap="none">
              <a:solidFill>
                <a:schemeClr val="lt1"/>
              </a:solidFill>
              <a:latin typeface="Calibri"/>
              <a:ea typeface="Calibri"/>
              <a:cs typeface="Calibri"/>
              <a:sym typeface="Calibri"/>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“Get here the Top-five tips for finishing your garden”</a:t>
            </a:r>
            <a:endParaRPr sz="1400" b="0" i="0" u="none" strike="noStrike" cap="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“Want to hear how experts repair their car breaks?”</a:t>
            </a:r>
            <a:endParaRPr sz="1400" b="0" i="0" u="none" strike="noStrike" cap="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“Would you hope stop freezing outside in the winter?”</a:t>
            </a:r>
            <a:endParaRPr sz="1400" b="0" i="0" u="none" strike="noStrike" cap="none">
              <a:solidFill>
                <a:srgbClr val="000000"/>
              </a:solidFill>
              <a:latin typeface="Arial"/>
              <a:ea typeface="Arial"/>
              <a:cs typeface="Arial"/>
              <a:sym typeface="Arial"/>
            </a:endParaRPr>
          </a:p>
          <a:p>
            <a:pPr marL="285750" marR="0" lvl="0" indent="-285750" algn="l" rtl="0">
              <a:lnSpc>
                <a:spcPct val="90000"/>
              </a:lnSpc>
              <a:spcBef>
                <a:spcPts val="0"/>
              </a:spcBef>
              <a:spcAft>
                <a:spcPts val="0"/>
              </a:spcAft>
              <a:buClr>
                <a:schemeClr val="lt1"/>
              </a:buClr>
              <a:buSzPts val="1800"/>
              <a:buFont typeface="Arial"/>
              <a:buChar char="•"/>
            </a:pPr>
            <a:r>
              <a:rPr lang="fi-FI" sz="1800" b="0" i="0" u="none" strike="noStrike" cap="none">
                <a:solidFill>
                  <a:schemeClr val="lt1"/>
                </a:solidFill>
                <a:latin typeface="Calibri"/>
                <a:ea typeface="Calibri"/>
                <a:cs typeface="Calibri"/>
                <a:sym typeface="Calibri"/>
              </a:rPr>
              <a:t>“Three advantages of having your hair treated by nn”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43"/>
          <p:cNvSpPr txBox="1">
            <a:spLocks noGrp="1"/>
          </p:cNvSpPr>
          <p:nvPr>
            <p:ph type="title"/>
          </p:nvPr>
        </p:nvSpPr>
        <p:spPr>
          <a:xfrm>
            <a:off x="589952" y="145658"/>
            <a:ext cx="6994047" cy="738633"/>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0"/>
              </a:spcAft>
              <a:buClr>
                <a:srgbClr val="161249"/>
              </a:buClr>
              <a:buSzPts val="2800"/>
              <a:buFont typeface="Arial"/>
              <a:buNone/>
            </a:pPr>
            <a:r>
              <a:rPr lang="fi-FI" sz="3600"/>
              <a:t>4. Call to Action </a:t>
            </a:r>
            <a:endParaRPr sz="4400"/>
          </a:p>
        </p:txBody>
      </p:sp>
      <p:sp>
        <p:nvSpPr>
          <p:cNvPr id="730" name="Google Shape;730;p43"/>
          <p:cNvSpPr txBox="1">
            <a:spLocks noGrp="1"/>
          </p:cNvSpPr>
          <p:nvPr>
            <p:ph type="body" idx="1"/>
          </p:nvPr>
        </p:nvSpPr>
        <p:spPr>
          <a:xfrm>
            <a:off x="589952" y="952886"/>
            <a:ext cx="4273361" cy="3513917"/>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600"/>
              </a:spcBef>
              <a:spcAft>
                <a:spcPts val="0"/>
              </a:spcAft>
              <a:buClr>
                <a:srgbClr val="11AA81"/>
              </a:buClr>
              <a:buSzPts val="1600"/>
              <a:buFont typeface="Arial"/>
              <a:buChar char="●"/>
            </a:pPr>
            <a:r>
              <a:rPr lang="fi-FI" sz="1600"/>
              <a:t>Website visitors may often need help ‘to take the next step’ -&gt; they should be encouraged in many ways.</a:t>
            </a:r>
            <a:endParaRPr/>
          </a:p>
          <a:p>
            <a:pPr marL="285750" lvl="0" indent="-285750" algn="l" rtl="0">
              <a:lnSpc>
                <a:spcPct val="100000"/>
              </a:lnSpc>
              <a:spcBef>
                <a:spcPts val="600"/>
              </a:spcBef>
              <a:spcAft>
                <a:spcPts val="0"/>
              </a:spcAft>
              <a:buClr>
                <a:srgbClr val="11AA81"/>
              </a:buClr>
              <a:buSzPts val="1600"/>
              <a:buFont typeface="Arial"/>
              <a:buChar char="●"/>
            </a:pPr>
            <a:r>
              <a:rPr lang="fi-FI" sz="1600"/>
              <a:t>The website owner should tell the visitor clearly ‘what I want you to do’.</a:t>
            </a:r>
            <a:endParaRPr/>
          </a:p>
          <a:p>
            <a:pPr marL="285750" lvl="0" indent="-184150" algn="l" rtl="0">
              <a:lnSpc>
                <a:spcPct val="100000"/>
              </a:lnSpc>
              <a:spcBef>
                <a:spcPts val="600"/>
              </a:spcBef>
              <a:spcAft>
                <a:spcPts val="0"/>
              </a:spcAft>
              <a:buClr>
                <a:srgbClr val="11AA81"/>
              </a:buClr>
              <a:buSzPts val="1600"/>
              <a:buFont typeface="Arial"/>
              <a:buNone/>
            </a:pPr>
            <a:endParaRPr sz="1600"/>
          </a:p>
          <a:p>
            <a:pPr marL="285750" lvl="0" indent="-285750" algn="l" rtl="0">
              <a:lnSpc>
                <a:spcPct val="100000"/>
              </a:lnSpc>
              <a:spcBef>
                <a:spcPts val="600"/>
              </a:spcBef>
              <a:spcAft>
                <a:spcPts val="0"/>
              </a:spcAft>
              <a:buClr>
                <a:srgbClr val="11AA81"/>
              </a:buClr>
              <a:buSzPts val="1600"/>
              <a:buFont typeface="Arial"/>
              <a:buChar char="●"/>
            </a:pPr>
            <a:r>
              <a:rPr lang="fi-FI" sz="1600"/>
              <a:t>Call-to-action (CTA) buttons lower the threshold for action.</a:t>
            </a:r>
            <a:endParaRPr/>
          </a:p>
          <a:p>
            <a:pPr marL="285750" lvl="0" indent="-184150" algn="l" rtl="0">
              <a:lnSpc>
                <a:spcPct val="100000"/>
              </a:lnSpc>
              <a:spcBef>
                <a:spcPts val="600"/>
              </a:spcBef>
              <a:spcAft>
                <a:spcPts val="0"/>
              </a:spcAft>
              <a:buClr>
                <a:srgbClr val="11AA81"/>
              </a:buClr>
              <a:buSzPts val="1600"/>
              <a:buFont typeface="Arial"/>
              <a:buNone/>
            </a:pPr>
            <a:endParaRPr sz="1600"/>
          </a:p>
          <a:p>
            <a:pPr marL="285750" lvl="0" indent="-285750" algn="l" rtl="0">
              <a:lnSpc>
                <a:spcPct val="100000"/>
              </a:lnSpc>
              <a:spcBef>
                <a:spcPts val="600"/>
              </a:spcBef>
              <a:spcAft>
                <a:spcPts val="0"/>
              </a:spcAft>
              <a:buClr>
                <a:srgbClr val="11AA81"/>
              </a:buClr>
              <a:buSzPts val="1600"/>
              <a:buFont typeface="Arial"/>
              <a:buChar char="●"/>
            </a:pPr>
            <a:r>
              <a:rPr lang="fi-FI" sz="1600"/>
              <a:t>They should include fair and positive suggestions.  </a:t>
            </a:r>
            <a:endParaRPr/>
          </a:p>
          <a:p>
            <a:pPr marL="285750" lvl="0" indent="-285750" algn="l" rtl="0">
              <a:lnSpc>
                <a:spcPct val="100000"/>
              </a:lnSpc>
              <a:spcBef>
                <a:spcPts val="600"/>
              </a:spcBef>
              <a:spcAft>
                <a:spcPts val="0"/>
              </a:spcAft>
              <a:buClr>
                <a:srgbClr val="11AA81"/>
              </a:buClr>
              <a:buSzPts val="1600"/>
              <a:buFont typeface="Arial"/>
              <a:buChar char="●"/>
            </a:pPr>
            <a:r>
              <a:rPr lang="fi-FI" sz="1600" u="sng">
                <a:solidFill>
                  <a:schemeClr val="hlink"/>
                </a:solidFill>
                <a:hlinkClick r:id="rId3"/>
              </a:rPr>
              <a:t>Read more about CTA</a:t>
            </a:r>
            <a:br>
              <a:rPr lang="fi-FI"/>
            </a:br>
            <a:endParaRPr/>
          </a:p>
        </p:txBody>
      </p:sp>
      <p:pic>
        <p:nvPicPr>
          <p:cNvPr id="731" name="Google Shape;731;p43" descr="Kuvahaun tulos haulle call to action buttons"/>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292389" y="1205634"/>
            <a:ext cx="3535721" cy="1988009"/>
          </a:xfrm>
          <a:prstGeom prst="rect">
            <a:avLst/>
          </a:prstGeom>
          <a:noFill/>
          <a:ln w="31750" cap="flat" cmpd="sng">
            <a:solidFill>
              <a:srgbClr val="11AA81"/>
            </a:solidFill>
            <a:prstDash val="solid"/>
            <a:round/>
            <a:headEnd type="none" w="sm" len="sm"/>
            <a:tailEnd type="none" w="sm" len="sm"/>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44"/>
          <p:cNvSpPr txBox="1">
            <a:spLocks noGrp="1"/>
          </p:cNvSpPr>
          <p:nvPr>
            <p:ph type="body" idx="4294967295"/>
          </p:nvPr>
        </p:nvSpPr>
        <p:spPr>
          <a:xfrm>
            <a:off x="878681" y="2441324"/>
            <a:ext cx="7386637" cy="843755"/>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Clr>
                <a:srgbClr val="161249"/>
              </a:buClr>
              <a:buSzPts val="1800"/>
              <a:buNone/>
            </a:pPr>
            <a:endParaRPr sz="2800"/>
          </a:p>
          <a:p>
            <a:pPr marL="0" lvl="0" indent="0" algn="l" rtl="0">
              <a:lnSpc>
                <a:spcPct val="100000"/>
              </a:lnSpc>
              <a:spcBef>
                <a:spcPts val="0"/>
              </a:spcBef>
              <a:spcAft>
                <a:spcPts val="0"/>
              </a:spcAft>
              <a:buClr>
                <a:srgbClr val="161249"/>
              </a:buClr>
              <a:buSzPts val="1800"/>
              <a:buNone/>
            </a:pPr>
            <a:endParaRPr sz="2800"/>
          </a:p>
          <a:p>
            <a:pPr marL="0" lvl="0" indent="0" algn="l" rtl="0">
              <a:lnSpc>
                <a:spcPct val="100000"/>
              </a:lnSpc>
              <a:spcBef>
                <a:spcPts val="0"/>
              </a:spcBef>
              <a:spcAft>
                <a:spcPts val="0"/>
              </a:spcAft>
              <a:buClr>
                <a:srgbClr val="161249"/>
              </a:buClr>
              <a:buSzPts val="1800"/>
              <a:buNone/>
            </a:pPr>
            <a:r>
              <a:rPr lang="fi-FI" sz="2800"/>
              <a:t>The next module will show how campaigns are created in the main digital platforms.</a:t>
            </a:r>
            <a:endParaRPr/>
          </a:p>
          <a:p>
            <a:pPr marL="0" lvl="0" indent="0" algn="l" rtl="0">
              <a:lnSpc>
                <a:spcPct val="100000"/>
              </a:lnSpc>
              <a:spcBef>
                <a:spcPts val="0"/>
              </a:spcBef>
              <a:spcAft>
                <a:spcPts val="0"/>
              </a:spcAft>
              <a:buClr>
                <a:srgbClr val="161249"/>
              </a:buClr>
              <a:buSzPts val="1800"/>
              <a:buNone/>
            </a:pPr>
            <a:endParaRPr sz="2800"/>
          </a:p>
        </p:txBody>
      </p:sp>
      <p:sp>
        <p:nvSpPr>
          <p:cNvPr id="737" name="Google Shape;737;p44"/>
          <p:cNvSpPr txBox="1"/>
          <p:nvPr/>
        </p:nvSpPr>
        <p:spPr>
          <a:xfrm>
            <a:off x="765713" y="1463441"/>
            <a:ext cx="1715707" cy="738633"/>
          </a:xfrm>
          <a:prstGeom prst="rect">
            <a:avLst/>
          </a:prstGeom>
          <a:solidFill>
            <a:srgbClr val="7F7F7F"/>
          </a:solid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a:solidFill>
                  <a:schemeClr val="lt1"/>
                </a:solidFill>
                <a:latin typeface="Arial"/>
                <a:ea typeface="Arial"/>
                <a:cs typeface="Arial"/>
                <a:sym typeface="Arial"/>
              </a:rPr>
              <a:t>1.Bases for</a:t>
            </a:r>
            <a:endParaRPr sz="1800" b="1"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fi-FI" sz="1800" b="1" i="0" u="none" strike="noStrike" cap="none">
                <a:solidFill>
                  <a:schemeClr val="lt1"/>
                </a:solidFill>
                <a:latin typeface="Arial"/>
                <a:ea typeface="Arial"/>
                <a:cs typeface="Arial"/>
                <a:sym typeface="Arial"/>
              </a:rPr>
              <a:t> advertising</a:t>
            </a:r>
            <a:endParaRPr sz="1800" b="1" i="0" u="none" strike="noStrike" cap="none">
              <a:solidFill>
                <a:schemeClr val="lt1"/>
              </a:solidFill>
              <a:latin typeface="Arial"/>
              <a:ea typeface="Arial"/>
              <a:cs typeface="Arial"/>
              <a:sym typeface="Arial"/>
            </a:endParaRPr>
          </a:p>
        </p:txBody>
      </p:sp>
      <p:sp>
        <p:nvSpPr>
          <p:cNvPr id="738" name="Google Shape;738;p44"/>
          <p:cNvSpPr/>
          <p:nvPr/>
        </p:nvSpPr>
        <p:spPr>
          <a:xfrm>
            <a:off x="3259734" y="1463441"/>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l" rtl="0">
              <a:lnSpc>
                <a:spcPct val="100000"/>
              </a:lnSpc>
              <a:spcBef>
                <a:spcPts val="0"/>
              </a:spcBef>
              <a:spcAft>
                <a:spcPts val="0"/>
              </a:spcAft>
              <a:buClr>
                <a:srgbClr val="000000"/>
              </a:buClr>
              <a:buSzPts val="1600"/>
              <a:buFont typeface="Arial"/>
              <a:buNone/>
            </a:pPr>
            <a:r>
              <a:rPr lang="fi-FI" sz="1600" b="1" i="0" u="none" strike="noStrike" cap="none">
                <a:solidFill>
                  <a:schemeClr val="lt1"/>
                </a:solidFill>
                <a:latin typeface="Arial"/>
                <a:ea typeface="Arial"/>
                <a:cs typeface="Arial"/>
                <a:sym typeface="Arial"/>
              </a:rPr>
              <a:t>2. Preparing for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fi-FI" sz="1600" b="1">
                <a:solidFill>
                  <a:schemeClr val="lt1"/>
                </a:solidFill>
              </a:rPr>
              <a:t>campaigns</a:t>
            </a:r>
            <a:endParaRPr sz="1400" b="0" i="0" u="none" strike="noStrike" cap="none">
              <a:solidFill>
                <a:srgbClr val="000000"/>
              </a:solidFill>
              <a:latin typeface="Arial"/>
              <a:ea typeface="Arial"/>
              <a:cs typeface="Arial"/>
              <a:sym typeface="Arial"/>
            </a:endParaRPr>
          </a:p>
        </p:txBody>
      </p:sp>
      <p:sp>
        <p:nvSpPr>
          <p:cNvPr id="739" name="Google Shape;739;p44"/>
          <p:cNvSpPr txBox="1"/>
          <p:nvPr/>
        </p:nvSpPr>
        <p:spPr>
          <a:xfrm>
            <a:off x="3520020" y="4570705"/>
            <a:ext cx="1849171" cy="307777"/>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161249"/>
              </a:solidFill>
              <a:latin typeface="Arial"/>
              <a:ea typeface="Arial"/>
              <a:cs typeface="Arial"/>
              <a:sym typeface="Arial"/>
            </a:endParaRPr>
          </a:p>
        </p:txBody>
      </p:sp>
      <p:sp>
        <p:nvSpPr>
          <p:cNvPr id="740" name="Google Shape;740;p44"/>
          <p:cNvSpPr/>
          <p:nvPr/>
        </p:nvSpPr>
        <p:spPr>
          <a:xfrm>
            <a:off x="3259733" y="3631807"/>
            <a:ext cx="2109457" cy="76941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45700" rIns="91425" bIns="45700" anchor="ctr" anchorCtr="1">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1" name="Google Shape;741;p44"/>
          <p:cNvSpPr txBox="1"/>
          <p:nvPr/>
        </p:nvSpPr>
        <p:spPr>
          <a:xfrm>
            <a:off x="3389875" y="3754902"/>
            <a:ext cx="1849171" cy="523220"/>
          </a:xfrm>
          <a:prstGeom prst="rect">
            <a:avLst/>
          </a:prstGeom>
          <a:solidFill>
            <a:schemeClr val="lt1"/>
          </a:solidFill>
          <a:ln>
            <a:noFill/>
          </a:ln>
        </p:spPr>
        <p:txBody>
          <a:bodyPr spcFirstLastPara="1" wrap="square" lIns="91425" tIns="45700" rIns="91425" bIns="45700" anchor="ctr" anchorCtr="1">
            <a:spAutoFit/>
          </a:bodyPr>
          <a:lstStyle/>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61249"/>
                </a:solidFill>
                <a:latin typeface="Arial"/>
                <a:ea typeface="Arial"/>
                <a:cs typeface="Arial"/>
                <a:sym typeface="Arial"/>
              </a:rPr>
              <a:t>3. Execution of</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1" i="0" u="none" strike="noStrike" cap="none">
                <a:solidFill>
                  <a:srgbClr val="161249"/>
                </a:solidFill>
                <a:latin typeface="Arial"/>
                <a:ea typeface="Arial"/>
                <a:cs typeface="Arial"/>
                <a:sym typeface="Arial"/>
              </a:rPr>
              <a:t>campaigns</a:t>
            </a:r>
            <a:endParaRPr sz="1400" b="0" i="0" u="none" strike="noStrike" cap="none">
              <a:solidFill>
                <a:srgbClr val="000000"/>
              </a:solidFill>
              <a:latin typeface="Arial"/>
              <a:ea typeface="Arial"/>
              <a:cs typeface="Arial"/>
              <a:sym typeface="Arial"/>
            </a:endParaRPr>
          </a:p>
        </p:txBody>
      </p:sp>
      <p:sp>
        <p:nvSpPr>
          <p:cNvPr id="742" name="Google Shape;742;p44"/>
          <p:cNvSpPr txBox="1"/>
          <p:nvPr/>
        </p:nvSpPr>
        <p:spPr>
          <a:xfrm>
            <a:off x="754582" y="758168"/>
            <a:ext cx="738059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1800"/>
              <a:buFont typeface="Arial"/>
              <a:buNone/>
            </a:pPr>
            <a:r>
              <a:rPr lang="fi-FI" sz="2800" b="1" i="0" u="none" strike="noStrike" cap="none">
                <a:solidFill>
                  <a:srgbClr val="161249"/>
                </a:solidFill>
                <a:latin typeface="Arial"/>
                <a:ea typeface="Arial"/>
                <a:cs typeface="Arial"/>
                <a:sym typeface="Arial"/>
              </a:rPr>
              <a:t>Congratulations for finishing this module!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8"/>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FI">
                <a:solidFill>
                  <a:srgbClr val="FFFFFF"/>
                </a:solidFill>
              </a:rPr>
              <a:t>The DEMS material aims to enhance digital marketing skills in higher education, responding to the  needs in business and organizations. You have access to extensive slide sets with in-class activities and assignments, as well as detailed user instructions for teacher. You are free to use part or whole of the material available.</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fi-FI">
                <a:solidFill>
                  <a:srgbClr val="FFFFFF"/>
                </a:solidFill>
              </a:rPr>
              <a:t>The material includes contents and figures retrieved from the internet and is thus subject to changes. The sources have been announced according to the rules of fair use. The material as a whole can be viewed and downloaded from www.dems.pro. All material is produced for open use and co-funded by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8566</Words>
  <Application>Microsoft Office PowerPoint</Application>
  <PresentationFormat>Näytössä katseltava esitys (16:9)</PresentationFormat>
  <Paragraphs>758</Paragraphs>
  <Slides>70</Slides>
  <Notes>70</Notes>
  <HiddenSlides>0</HiddenSlides>
  <MMClips>0</MMClips>
  <ScaleCrop>false</ScaleCrop>
  <HeadingPairs>
    <vt:vector size="6" baseType="variant">
      <vt:variant>
        <vt:lpstr>Käytetyt fontit</vt:lpstr>
      </vt:variant>
      <vt:variant>
        <vt:i4>5</vt:i4>
      </vt:variant>
      <vt:variant>
        <vt:lpstr>Teema</vt:lpstr>
      </vt:variant>
      <vt:variant>
        <vt:i4>1</vt:i4>
      </vt:variant>
      <vt:variant>
        <vt:lpstr>Dian otsikot</vt:lpstr>
      </vt:variant>
      <vt:variant>
        <vt:i4>70</vt:i4>
      </vt:variant>
    </vt:vector>
  </HeadingPairs>
  <TitlesOfParts>
    <vt:vector size="76" baseType="lpstr">
      <vt:lpstr>Arial</vt:lpstr>
      <vt:lpstr>Calibri</vt:lpstr>
      <vt:lpstr>Noto Sans Symbols</vt:lpstr>
      <vt:lpstr>PT Sans</vt:lpstr>
      <vt:lpstr>Roboto</vt:lpstr>
      <vt:lpstr>DEMS NEW</vt:lpstr>
      <vt:lpstr>Digital advertising</vt:lpstr>
      <vt:lpstr>Learning objectives </vt:lpstr>
      <vt:lpstr>Topics</vt:lpstr>
      <vt:lpstr>Strategy-based advertising </vt:lpstr>
      <vt:lpstr>Advertising must be in line with organizational strategy</vt:lpstr>
      <vt:lpstr>Goals and objectives for advertising </vt:lpstr>
      <vt:lpstr>‘Features of a well-set objective –  the SMART model</vt:lpstr>
      <vt:lpstr>Why SMART?</vt:lpstr>
      <vt:lpstr>PowerPoint-esitys</vt:lpstr>
      <vt:lpstr>PowerPoint-esitys</vt:lpstr>
      <vt:lpstr>Objectives and metrics related to the funnel</vt:lpstr>
      <vt:lpstr>PowerPoint-esitys</vt:lpstr>
      <vt:lpstr>Defining target audiences</vt:lpstr>
      <vt:lpstr>A target audience  </vt:lpstr>
      <vt:lpstr> How to discover your target audiences?</vt:lpstr>
      <vt:lpstr>PowerPoint-esitys</vt:lpstr>
      <vt:lpstr>Advertising networks – Google Display Network (GDN) </vt:lpstr>
      <vt:lpstr>PowerPoint-esitys</vt:lpstr>
      <vt:lpstr>Digital advertising formats </vt:lpstr>
      <vt:lpstr>Digital media</vt:lpstr>
      <vt:lpstr>PowerPoint-esitys</vt:lpstr>
      <vt:lpstr>Pros and cons of digital advertising </vt:lpstr>
      <vt:lpstr>Advantages of digital advertising</vt:lpstr>
      <vt:lpstr>Examples of digital ads</vt:lpstr>
      <vt:lpstr>PowerPoint-esitys</vt:lpstr>
      <vt:lpstr>How to get started?</vt:lpstr>
      <vt:lpstr>PowerPoint-esitys</vt:lpstr>
      <vt:lpstr>Goal-setting in PPC campaigns </vt:lpstr>
      <vt:lpstr>A/B testing of ads</vt:lpstr>
      <vt:lpstr> Retargeting</vt:lpstr>
      <vt:lpstr>Programmatic advertising</vt:lpstr>
      <vt:lpstr>Digital advertising - about costs</vt:lpstr>
      <vt:lpstr>Digital advertising platforms </vt:lpstr>
      <vt:lpstr>Search engine advertising</vt:lpstr>
      <vt:lpstr>PowerPoint-esitys</vt:lpstr>
      <vt:lpstr>Placing and Pricing of Google Ads</vt:lpstr>
      <vt:lpstr>Display ads (banners)</vt:lpstr>
      <vt:lpstr>Purposes and objectives </vt:lpstr>
      <vt:lpstr>PowerPoint-esitys</vt:lpstr>
      <vt:lpstr>Social media advertising</vt:lpstr>
      <vt:lpstr>PowerPoint-esitys</vt:lpstr>
      <vt:lpstr>Features of social media platforms</vt:lpstr>
      <vt:lpstr>Native advertising</vt:lpstr>
      <vt:lpstr>Email marketing</vt:lpstr>
      <vt:lpstr>PowerPoint-esitys</vt:lpstr>
      <vt:lpstr>PowerPoint-esitys</vt:lpstr>
      <vt:lpstr>Why keywords are essential? </vt:lpstr>
      <vt:lpstr>Key words research</vt:lpstr>
      <vt:lpstr>PowerPoint-esitys</vt:lpstr>
      <vt:lpstr>Landing page</vt:lpstr>
      <vt:lpstr>PowerPoint-esitys</vt:lpstr>
      <vt:lpstr>Essential on landing page</vt:lpstr>
      <vt:lpstr>PowerPoint-esitys</vt:lpstr>
      <vt:lpstr>Measure the impact </vt:lpstr>
      <vt:lpstr>Measuring the impact of digital ads:</vt:lpstr>
      <vt:lpstr>Relevant metrics for digital ads (examples)</vt:lpstr>
      <vt:lpstr>Metrics to follow up the performance of ads</vt:lpstr>
      <vt:lpstr>    Campaign run in 28.12. - 17.1.: 37.000+  impressions on Fb  2000+ impressions on IG  Page visits (=CTR) Fb 1000+ (~2,7%) IG 41 (~2%)  Budget total 100€ (80€ Fb, 20€ IG) -&gt; spend: CPM Fb: ~2,1€ CPM IG: ~10€ per click Fb: 8 c per click IG: 50c   </vt:lpstr>
      <vt:lpstr>PowerPoint-esitys</vt:lpstr>
      <vt:lpstr>PowerPoint-esitys</vt:lpstr>
      <vt:lpstr>Conversion </vt:lpstr>
      <vt:lpstr>PowerPoint-esitys</vt:lpstr>
      <vt:lpstr>A good conversion rate?</vt:lpstr>
      <vt:lpstr>Overall tips for improving your conversion</vt:lpstr>
      <vt:lpstr>1. Create confidence</vt:lpstr>
      <vt:lpstr>2. Ensure facile navigation</vt:lpstr>
      <vt:lpstr>3. Write appealing titles and texts </vt:lpstr>
      <vt:lpstr>4. Call to Action </vt:lpstr>
      <vt:lpstr>PowerPoint-esitys</vt:lpstr>
      <vt:lpstr>PowerPoint-esitys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advertising</dc:title>
  <dc:creator>Schleutker Kai</dc:creator>
  <cp:lastModifiedBy>Lehtonen Lasse</cp:lastModifiedBy>
  <cp:revision>1</cp:revision>
  <dcterms:modified xsi:type="dcterms:W3CDTF">2023-10-08T19:37:19Z</dcterms:modified>
</cp:coreProperties>
</file>