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Lst>
  <p:sldSz cx="9144000" cy="5143500" type="screen16x9"/>
  <p:notesSz cx="6858000" cy="9144000"/>
  <p:embeddedFontLst>
    <p:embeddedFont>
      <p:font typeface="Calibri" panose="020F0502020204030204" pitchFamily="34" charset="0"/>
      <p:regular r:id="rId53"/>
      <p:bold r:id="rId54"/>
      <p:italic r:id="rId55"/>
      <p:boldItalic r:id="rId56"/>
    </p:embeddedFont>
    <p:embeddedFont>
      <p:font typeface="Libre Franklin" pitchFamily="2" charset="0"/>
      <p:regular r:id="rId57"/>
      <p:bold r:id="rId58"/>
      <p:italic r:id="rId59"/>
      <p:boldItalic r:id="rId60"/>
    </p:embeddedFont>
    <p:embeddedFont>
      <p:font typeface="PT Sans" panose="020B0503020203020204" pitchFamily="34" charset="0"/>
      <p:regular r:id="rId6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2" roundtripDataSignature="AMtx7mipWzHaUUr3fz3IbU54yTFB2yIEm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2" d="100"/>
          <a:sy n="152" d="100"/>
        </p:scale>
        <p:origin x="754" y="8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3.fntdata"/><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font" Target="fonts/font9.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62"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simplilearn.com/traditional-marketing-vs-digital-marketing-article"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6" name="Google Shape;17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3-4 lessions á 2h</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This is just to give  short introduction to what ‘digital advertising’ is for those users that are not familiar with the module “Introduction to digital marketing”. The named module covers features and advantages of Digital Marketing in details..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 name="Google Shape;201;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This activity helps you as teacher to see how well the students can identify ads as such and different types of them. The main formats are: 1. banner/display ads, 2. search engine ads, 3. social media ads, 4. native ads, 5. newsletters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7" name="Google Shape;20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200"/>
              </a:spcAft>
              <a:buClr>
                <a:schemeClr val="dk1"/>
              </a:buClr>
              <a:buSzPts val="1100"/>
              <a:buFont typeface="Arial"/>
              <a:buNone/>
            </a:pPr>
            <a:r>
              <a:rPr lang="fi" sz="1000">
                <a:solidFill>
                  <a:srgbClr val="595959"/>
                </a:solidFill>
              </a:rPr>
              <a:t>Compared to traditional media (newspapers, magazines, printed brochures, direct ads, TV, billboards, etc.) </a:t>
            </a:r>
            <a:r>
              <a:rPr lang="fi" sz="1000" b="1">
                <a:solidFill>
                  <a:srgbClr val="595959"/>
                </a:solidFill>
              </a:rPr>
              <a:t>digital media</a:t>
            </a:r>
            <a:r>
              <a:rPr lang="fi" sz="1000">
                <a:solidFill>
                  <a:srgbClr val="595959"/>
                </a:solidFill>
              </a:rPr>
              <a:t> is much more flexible. Traditional media aims to reach anyone who sees them, whereas in </a:t>
            </a:r>
            <a:r>
              <a:rPr lang="fi" sz="1000" b="1">
                <a:solidFill>
                  <a:srgbClr val="595959"/>
                </a:solidFill>
              </a:rPr>
              <a:t>digital media </a:t>
            </a:r>
            <a:r>
              <a:rPr lang="fi" sz="1000">
                <a:solidFill>
                  <a:srgbClr val="595959"/>
                </a:solidFill>
              </a:rPr>
              <a:t>you can target precisely. For instance, if you sell outdoors equipment, you may choose to reach audiences who are interested in hiking, or reengage shoppers who have browsed your products but not yet purchased. Depending on the format, you may also choose to limit your ad to certain times of day, or exclude audiences who have already viewed your ad once from seeing it again.</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3" name="Google Shape;21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Comparison between traditional and digital marketing  Source: </a:t>
            </a:r>
            <a:r>
              <a:rPr lang="fi" sz="1400" u="sng">
                <a:solidFill>
                  <a:schemeClr val="hlink"/>
                </a:solidFill>
                <a:hlinkClick r:id="rId3"/>
              </a:rPr>
              <a:t>Simplilearn</a:t>
            </a:r>
            <a:endParaRPr sz="1400"/>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9" name="Google Shape;21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Most businesses are in the need of new customers and increased sales. Advertising is one of the feasible ways to achieve this. Yet, as advertising and marketing mean expenses, the question ‘where do we get the best result for our marketing/advertising efforts’ is always present.</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 name="Google Shape;22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There are some main features characterizing modern advertising.  Advertising should complete the other marketing activities of the business. It should always be planned in advance and have certain goals, also numeric ones.  In addition, it should be adjusted according to the stage of the buying process.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sz="1000"/>
              <a:t>Quite often,  ‘marketing’ and ‘advertising’ are seen as synonyms. The picture ‘Marketing Mix’ shows that </a:t>
            </a:r>
            <a:r>
              <a:rPr lang="fi" sz="1000" i="1"/>
              <a:t>marketing</a:t>
            </a:r>
            <a:r>
              <a:rPr lang="fi" sz="1000"/>
              <a:t> covers much more. Advertising is part of  ‘Promotion’, a  synonym to ‘marketing communication’. </a:t>
            </a:r>
            <a:endParaRPr sz="10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8" name="Google Shape;238;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200"/>
              </a:spcAft>
              <a:buSzPts val="1100"/>
              <a:buNone/>
            </a:pPr>
            <a:r>
              <a:rPr lang="fi"/>
              <a:t>It is important to recognize that advertising has expenses and must thus have goals. One essential question is ‘In which media/channels can we meet our customers?’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5" name="Google Shape;24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 good way to concretize the topic is to let your students analyze advertising themselves - see next slide ‘In-class activity’</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2" name="Google Shape;252;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8" name="Google Shape;258;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Sometimes we buy things instantly (usually inexpensive product for daily use, or products we have used before). Yet, in case of unknown products and services, there is usually a process that can take days, weeks or even months (a car, an apartment, a surgeon operation). </a:t>
            </a:r>
            <a:endParaRPr/>
          </a:p>
          <a:p>
            <a:pPr marL="0" lvl="0" indent="0" algn="l" rtl="0">
              <a:lnSpc>
                <a:spcPct val="100000"/>
              </a:lnSpc>
              <a:spcBef>
                <a:spcPts val="0"/>
              </a:spcBef>
              <a:spcAft>
                <a:spcPts val="0"/>
              </a:spcAft>
              <a:buSzPts val="1100"/>
              <a:buNone/>
            </a:pPr>
            <a:r>
              <a:rPr lang="fi"/>
              <a:t>The marketing funnel is a useful tool for structuring and displaying  this process. From the business´point of view, the different phases need different kinds of messages and ads.</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24f4826d47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g24f4826d479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Anyone of us has experience of buyer processes. Think about how it was when you planned the purchase of your car or setting a new garden …  . For a marketer it is highly valuable to identify the character of buyer stages, and especially the thoughts, doubts and questions that potential buyers have. The video opens the course of the funnel.</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2" name="Google Shape;272;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When the company or its product is new or unknown, investments are needed in creating awareness, often by mass media (TV, display ads, search engine ads). In the consideration stage, people often contact the company. After this they are identified and can be contacted personally.</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6" name="Google Shape;286;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In digital advertising, the goal is often to achieve a high click-through-rate (CTR), i.e. not just to have impressions to the ad but also to encourage to further steps such as enter a website.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
                <a:solidFill>
                  <a:schemeClr val="dk1"/>
                </a:solidFill>
              </a:rPr>
              <a:t>Is this true ..?     What do we think affects people …? This topic can be discussed in class. In advertising, the ads that work well (=earn high click through rates), are good ads. How to write and design appealing ads...?</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8" name="Google Shape;298;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fi"/>
              <a:t>Before going to ‘how to create good ads’, it is useful to inspect general conditions for ‘good advertising’. The videos offer additional background knowledge.</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The process can start either from message (‘We just started a new business’, ‘We have a new product’) or from the target audience (‘Our business has existed for nn years, and now we want to reach new audiences’).  Whatsoever, you must know your message and your target audience (sometimes the audience is known first and then the core message is created) , in order to create appealing ads.</a:t>
            </a:r>
            <a:endParaRPr/>
          </a:p>
        </p:txBody>
      </p:sp>
      <p:sp>
        <p:nvSpPr>
          <p:cNvPr id="306" name="Google Shape;30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2" name="Google Shape;322;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To see more on this topic, please see module 1 Introduction to digital marketing.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1" name="Google Shape;331;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Usually, we are more used to see Value propositions (in ads)  than to invent ones by ourselves. Students might be a bit shy - you get better results if you let them work in pairs. In point 3, remember, the most important thing is that every pair invent something. You can pick the best for presentation, in order to raise good examples and encourage the students to good USPs. And remember - there are no right or wrong answers - the number one criteria is ‘does it sound good and convincing’</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The slide presents some features of good marketing communication over all. The link (on bottom) highlights the issue by presenting a variety of examples.</a:t>
            </a:r>
            <a:endParaRPr/>
          </a:p>
        </p:txBody>
      </p:sp>
      <p:sp>
        <p:nvSpPr>
          <p:cNvPr id="337" name="Google Shape;337;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6" name="Google Shape;346;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What do good adverts include …? Picture, appealing text, call to action (‘open’).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1" name="Google Shape;351;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7" name="Google Shape;357;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
                <a:solidFill>
                  <a:schemeClr val="dk1"/>
                </a:solidFill>
              </a:rPr>
              <a:t>Digital marketing activities must be in line with the holistic strategy of the organization.The strategy is a future-oriented plan, that tries to anticipate circumstances that influence the conduct of an organization. Most organizations have a strategy, yet smaller ones may miss one. You will find detailed presentations of  Strategy in module one, part 2.</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
              <a:t>Each advertising campaign should have goals and objectives determined. </a:t>
            </a:r>
            <a:endParaRPr/>
          </a:p>
        </p:txBody>
      </p:sp>
      <p:sp>
        <p:nvSpPr>
          <p:cNvPr id="364" name="Google Shape;364;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1" name="Google Shape;371;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*’Key Performance Indicator’ is a quantified form of a goal.  The importance of integrating all marketing operations and setting objectives and goals was expressed in the first section of this presentation. Note: the goals are alternative, they derive from the strategy. For instance, if an organization is new and seeks to grow, the first ones may rule. If the company wants to sharpen its brand, the two last ones may be relevant.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9" name="Google Shape;379;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8" name="Google Shape;388;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fi"/>
              <a:t>Recently, a few businesses have chosen ‘Customer orientation’ as their strategy. No wonder that they are successful (e.g. Starbucks, Amazon, Apple)</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4" name="Google Shape;394;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fi"/>
              <a:t>‘Customer orientation’ is a mainstream that underlies all marketing theories in the recent years. </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2" name="Google Shape;402;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You can apply this activity in the start of the topic ‘customer oriented marketing and advertising’. It gives a good orientation to the topic.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8" name="Google Shape;408;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Note: More tools and instruments in the module ‘Analytics and monitoring’.</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5" name="Google Shape;415;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1" name="Google Shape;421;p35: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endParaRPr/>
          </a:p>
        </p:txBody>
      </p:sp>
      <p:sp>
        <p:nvSpPr>
          <p:cNvPr id="422" name="Google Shape;422;p35: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35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1" name="Google Shape;431;p36: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fi"/>
              <a:t>The topics ´Buyer persona´ and ´How to apply them´ in advertising was presented in the sources named in the previous slide.</a:t>
            </a:r>
            <a:endParaRPr/>
          </a:p>
        </p:txBody>
      </p:sp>
      <p:sp>
        <p:nvSpPr>
          <p:cNvPr id="432" name="Google Shape;432;p36: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36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1" name="Google Shape;441;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The customer journey was presented previously. Here we can see that the model offers an excellent tool for understanding our customers.</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0" name="Google Shape;450;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This illustration, related to ‘buying a designer dress’, depicts the channels and customer touch points and the type of signals that are involved in the process. In such way, it is possible to draft a ‘customer journey’ for any product or service.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7" name="Google Shape;457;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1200"/>
              </a:spcAft>
              <a:buSzPts val="1100"/>
              <a:buNone/>
            </a:pPr>
            <a:r>
              <a:rPr lang="fi" sz="1000">
                <a:solidFill>
                  <a:schemeClr val="dk1"/>
                </a:solidFill>
              </a:rPr>
              <a:t>This activity applies for individual or pair activity. You could also use it as a pre-assignment, in order to orient to the lecture.</a:t>
            </a:r>
            <a:br>
              <a:rPr lang="fi" sz="1000">
                <a:solidFill>
                  <a:schemeClr val="dk1"/>
                </a:solidFill>
              </a:rPr>
            </a:br>
            <a:r>
              <a:rPr lang="fi" sz="1000">
                <a:solidFill>
                  <a:schemeClr val="dk1"/>
                </a:solidFill>
              </a:rPr>
              <a:t> Hints: in this activity  the previous slides and internets sources are very useful and worth applying. Regarding point 1 (choice), please suggest your students to choose a consumer durable, as these typically involve a longer and multi-step process (for instance: a holiday trip, a car, an apartment, a hobby)</a:t>
            </a:r>
            <a:endParaRPr sz="30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3" name="Google Shape;463;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8" name="Google Shape;468;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Which types of organizations use traditional media channels? For instance: local stores and service businesses.</a:t>
            </a:r>
            <a:endParaRPr/>
          </a:p>
          <a:p>
            <a:pPr marL="0" lvl="0" indent="0" algn="l" rtl="0">
              <a:lnSpc>
                <a:spcPct val="100000"/>
              </a:lnSpc>
              <a:spcBef>
                <a:spcPts val="0"/>
              </a:spcBef>
              <a:spcAft>
                <a:spcPts val="0"/>
              </a:spcAft>
              <a:buSzPts val="1100"/>
              <a:buNone/>
            </a:pPr>
            <a:r>
              <a:rPr lang="fi"/>
              <a:t>Who distincts in digital media? For instance: eCommerce businesses.</a:t>
            </a:r>
            <a:endParaRPr/>
          </a:p>
          <a:p>
            <a:pPr marL="0" lvl="0" indent="0" algn="l" rtl="0">
              <a:lnSpc>
                <a:spcPct val="100000"/>
              </a:lnSpc>
              <a:spcBef>
                <a:spcPts val="0"/>
              </a:spcBef>
              <a:spcAft>
                <a:spcPts val="0"/>
              </a:spcAft>
              <a:buSzPts val="1100"/>
              <a:buNone/>
            </a:pPr>
            <a:r>
              <a:rPr lang="fi"/>
              <a:t>Of course, most organizations use both traditional AND digital media (multichannel marketing)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6" name="Google Shape;476;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This phenomena is evident also when following different media. Certain companies seem to invest a lot in advertising (e.g. national alimentary companies, big travel agencies, car retailers, retailers of special goods), whereas others ivest less, focusing on certain target-audience related media and channels. B2B businesses are examples of this.</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4" name="Google Shape;484;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Digital advertising is under continuous change deriving from technical inventions, progress of media and channels, legislation etc. Thus the slide presents only a few takes and examples. More can be found in the further reading link, also using the search words ‘progress/changes in digital advertising’</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3" name="Google Shape;493;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Finally in this submodule, an overview on the main digital advertising platforms is given. You will get more detailed view and hands-on instructions in the next submodules.</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6" name="Google Shape;516;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The role of search engine ads are vital as they enable you to meet the customer at the point of buying intention.</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4" name="Google Shape;524;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Display and PPC (Pay per Click) ads cover a variety of ads in different media and channels. They can be located on websites, publications, media, videos and applications, enabling your business to reach specific target audiences. Most of them can be managed via Google. They are presented in the next submodule.</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1" name="Google Shape;531;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Social media covers a changing variety of platforms. Common for them is that different groups and types of people publish, comment and follow stories, pictures, videos and other content for public visibility. ‘Social media’ offer versatile media and channels for a wide range of interests, including hobbies, personal topics and work&amp;business issues. This means that groups and individuals with specific interests can be found there.</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8" name="Google Shape;538;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48" name="Google Shape;54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7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7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3" name="Google Shape;13;p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7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7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7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7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7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7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7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75"/>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5"/>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7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28" name="Google Shape;28;p7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7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7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7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7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75"/>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7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5"/>
        <p:cNvGrpSpPr/>
        <p:nvPr/>
      </p:nvGrpSpPr>
      <p:grpSpPr>
        <a:xfrm>
          <a:off x="0" y="0"/>
          <a:ext cx="0" cy="0"/>
          <a:chOff x="0" y="0"/>
          <a:chExt cx="0" cy="0"/>
        </a:xfrm>
      </p:grpSpPr>
      <p:pic>
        <p:nvPicPr>
          <p:cNvPr id="36" name="Google Shape;36;p7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37" name="Google Shape;37;p7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8" name="Google Shape;38;p7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39"/>
        <p:cNvGrpSpPr/>
        <p:nvPr/>
      </p:nvGrpSpPr>
      <p:grpSpPr>
        <a:xfrm>
          <a:off x="0" y="0"/>
          <a:ext cx="0" cy="0"/>
          <a:chOff x="0" y="0"/>
          <a:chExt cx="0" cy="0"/>
        </a:xfrm>
      </p:grpSpPr>
      <p:sp>
        <p:nvSpPr>
          <p:cNvPr id="40" name="Google Shape;40;p7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1" name="Google Shape;41;p7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42" name="Google Shape;42;p77"/>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43" name="Google Shape;43;p7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44" name="Google Shape;44;p7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45" name="Google Shape;45;p7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6"/>
        <p:cNvGrpSpPr/>
        <p:nvPr/>
      </p:nvGrpSpPr>
      <p:grpSpPr>
        <a:xfrm>
          <a:off x="0" y="0"/>
          <a:ext cx="0" cy="0"/>
          <a:chOff x="0" y="0"/>
          <a:chExt cx="0" cy="0"/>
        </a:xfrm>
      </p:grpSpPr>
      <p:pic>
        <p:nvPicPr>
          <p:cNvPr id="47" name="Google Shape;47;p78"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48" name="Google Shape;48;p7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49" name="Google Shape;49;p7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78"/>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1" name="Google Shape;51;p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2" name="Google Shape;52;p7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3"/>
        <p:cNvGrpSpPr/>
        <p:nvPr/>
      </p:nvGrpSpPr>
      <p:grpSpPr>
        <a:xfrm>
          <a:off x="0" y="0"/>
          <a:ext cx="0" cy="0"/>
          <a:chOff x="0" y="0"/>
          <a:chExt cx="0" cy="0"/>
        </a:xfrm>
      </p:grpSpPr>
      <p:sp>
        <p:nvSpPr>
          <p:cNvPr id="54" name="Google Shape;54;p7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55" name="Google Shape;55;p7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56" name="Google Shape;56;p7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57"/>
        <p:cNvGrpSpPr/>
        <p:nvPr/>
      </p:nvGrpSpPr>
      <p:grpSpPr>
        <a:xfrm>
          <a:off x="0" y="0"/>
          <a:ext cx="0" cy="0"/>
          <a:chOff x="0" y="0"/>
          <a:chExt cx="0" cy="0"/>
        </a:xfrm>
      </p:grpSpPr>
      <p:pic>
        <p:nvPicPr>
          <p:cNvPr id="58" name="Google Shape;58;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59" name="Google Shape;59;p80"/>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80"/>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1" name="Google Shape;61;p8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2" name="Google Shape;62;p8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3"/>
        <p:cNvGrpSpPr/>
        <p:nvPr/>
      </p:nvGrpSpPr>
      <p:grpSpPr>
        <a:xfrm>
          <a:off x="0" y="0"/>
          <a:ext cx="0" cy="0"/>
          <a:chOff x="0" y="0"/>
          <a:chExt cx="0" cy="0"/>
        </a:xfrm>
      </p:grpSpPr>
      <p:sp>
        <p:nvSpPr>
          <p:cNvPr id="64" name="Google Shape;64;p8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65" name="Google Shape;65;p8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6" name="Google Shape;66;p8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67" name="Google Shape;67;p8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68" name="Google Shape;68;p8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69" name="Google Shape;69;p88"/>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70" name="Google Shape;70;p8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1" name="Google Shape;71;p8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2"/>
        <p:cNvGrpSpPr/>
        <p:nvPr/>
      </p:nvGrpSpPr>
      <p:grpSpPr>
        <a:xfrm>
          <a:off x="0" y="0"/>
          <a:ext cx="0" cy="0"/>
          <a:chOff x="0" y="0"/>
          <a:chExt cx="0" cy="0"/>
        </a:xfrm>
      </p:grpSpPr>
      <p:sp>
        <p:nvSpPr>
          <p:cNvPr id="73" name="Google Shape;73;p8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8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5" name="Google Shape;75;p8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6" name="Google Shape;76;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77" name="Google Shape;77;p8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8" name="Google Shape;78;p8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9" name="Google Shape;79;p8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0" name="Google Shape;80;p8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1" name="Google Shape;81;p8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2" name="Google Shape;82;p8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3" name="Google Shape;83;p8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4"/>
        <p:cNvGrpSpPr/>
        <p:nvPr/>
      </p:nvGrpSpPr>
      <p:grpSpPr>
        <a:xfrm>
          <a:off x="0" y="0"/>
          <a:ext cx="0" cy="0"/>
          <a:chOff x="0" y="0"/>
          <a:chExt cx="0" cy="0"/>
        </a:xfrm>
      </p:grpSpPr>
      <p:sp>
        <p:nvSpPr>
          <p:cNvPr id="85" name="Google Shape;85;p8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8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7" name="Google Shape;87;p8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8" name="Google Shape;88;p8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89" name="Google Shape;89;p8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90" name="Google Shape;90;p8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1" name="Google Shape;91;p8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2" name="Google Shape;92;p8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3" name="Google Shape;93;p8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4" name="Google Shape;94;p82"/>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5" name="Google Shape;95;p82"/>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6"/>
        <p:cNvGrpSpPr/>
        <p:nvPr/>
      </p:nvGrpSpPr>
      <p:grpSpPr>
        <a:xfrm>
          <a:off x="0" y="0"/>
          <a:ext cx="0" cy="0"/>
          <a:chOff x="0" y="0"/>
          <a:chExt cx="0" cy="0"/>
        </a:xfrm>
      </p:grpSpPr>
      <p:sp>
        <p:nvSpPr>
          <p:cNvPr id="97" name="Google Shape;97;p8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8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9" name="Google Shape;99;p8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0" name="Google Shape;100;p8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101" name="Google Shape;101;p8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102" name="Google Shape;102;p8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03" name="Google Shape;103;p8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04" name="Google Shape;104;p8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05" name="Google Shape;105;p8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06" name="Google Shape;106;p8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7" name="Google Shape;107;p8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8"/>
        <p:cNvGrpSpPr/>
        <p:nvPr/>
      </p:nvGrpSpPr>
      <p:grpSpPr>
        <a:xfrm>
          <a:off x="0" y="0"/>
          <a:ext cx="0" cy="0"/>
          <a:chOff x="0" y="0"/>
          <a:chExt cx="0" cy="0"/>
        </a:xfrm>
      </p:grpSpPr>
      <p:sp>
        <p:nvSpPr>
          <p:cNvPr id="109" name="Google Shape;109;p8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0" name="Google Shape;110;p8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8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112" name="Google Shape;112;p8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13" name="Google Shape;113;p8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14" name="Google Shape;114;p8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15"/>
        <p:cNvGrpSpPr/>
        <p:nvPr/>
      </p:nvGrpSpPr>
      <p:grpSpPr>
        <a:xfrm>
          <a:off x="0" y="0"/>
          <a:ext cx="0" cy="0"/>
          <a:chOff x="0" y="0"/>
          <a:chExt cx="0" cy="0"/>
        </a:xfrm>
      </p:grpSpPr>
      <p:cxnSp>
        <p:nvCxnSpPr>
          <p:cNvPr id="116" name="Google Shape;116;p85"/>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17" name="Google Shape;117;p8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8" name="Google Shape;118;p8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9" name="Google Shape;119;p8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0" name="Google Shape;120;p8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21" name="Google Shape;121;p8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22"/>
        <p:cNvGrpSpPr/>
        <p:nvPr/>
      </p:nvGrpSpPr>
      <p:grpSpPr>
        <a:xfrm>
          <a:off x="0" y="0"/>
          <a:ext cx="0" cy="0"/>
          <a:chOff x="0" y="0"/>
          <a:chExt cx="0" cy="0"/>
        </a:xfrm>
      </p:grpSpPr>
      <p:pic>
        <p:nvPicPr>
          <p:cNvPr id="123" name="Google Shape;123;p8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24" name="Google Shape;124;p8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8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 name="Google Shape;126;p86"/>
          <p:cNvSpPr>
            <a:spLocks noGrp="1"/>
          </p:cNvSpPr>
          <p:nvPr>
            <p:ph type="pic" idx="2"/>
          </p:nvPr>
        </p:nvSpPr>
        <p:spPr>
          <a:xfrm>
            <a:off x="5572125" y="1"/>
            <a:ext cx="3571875" cy="5029199"/>
          </a:xfrm>
          <a:prstGeom prst="rect">
            <a:avLst/>
          </a:prstGeom>
          <a:solidFill>
            <a:srgbClr val="D3EEEF"/>
          </a:solidFill>
          <a:ln>
            <a:noFill/>
          </a:ln>
        </p:spPr>
      </p:sp>
      <p:pic>
        <p:nvPicPr>
          <p:cNvPr id="127" name="Google Shape;127;p8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8" name="Google Shape;128;p8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9"/>
        <p:cNvGrpSpPr/>
        <p:nvPr/>
      </p:nvGrpSpPr>
      <p:grpSpPr>
        <a:xfrm>
          <a:off x="0" y="0"/>
          <a:ext cx="0" cy="0"/>
          <a:chOff x="0" y="0"/>
          <a:chExt cx="0" cy="0"/>
        </a:xfrm>
      </p:grpSpPr>
      <p:sp>
        <p:nvSpPr>
          <p:cNvPr id="130" name="Google Shape;130;p87"/>
          <p:cNvSpPr>
            <a:spLocks noGrp="1"/>
          </p:cNvSpPr>
          <p:nvPr>
            <p:ph type="pic" idx="2"/>
          </p:nvPr>
        </p:nvSpPr>
        <p:spPr>
          <a:xfrm>
            <a:off x="0" y="1"/>
            <a:ext cx="9144000" cy="2571749"/>
          </a:xfrm>
          <a:prstGeom prst="rect">
            <a:avLst/>
          </a:prstGeom>
          <a:solidFill>
            <a:srgbClr val="D3EEEF"/>
          </a:solidFill>
          <a:ln>
            <a:noFill/>
          </a:ln>
        </p:spPr>
      </p:sp>
      <p:sp>
        <p:nvSpPr>
          <p:cNvPr id="131" name="Google Shape;131;p8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8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3" name="Google Shape;133;p8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34" name="Google Shape;134;p8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35" name="Google Shape;135;p8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6"/>
        <p:cNvGrpSpPr/>
        <p:nvPr/>
      </p:nvGrpSpPr>
      <p:grpSpPr>
        <a:xfrm>
          <a:off x="0" y="0"/>
          <a:ext cx="0" cy="0"/>
          <a:chOff x="0" y="0"/>
          <a:chExt cx="0" cy="0"/>
        </a:xfrm>
      </p:grpSpPr>
      <p:sp>
        <p:nvSpPr>
          <p:cNvPr id="137" name="Google Shape;137;p89"/>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38" name="Google Shape;138;p89"/>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9" name="Google Shape;139;p8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40"/>
        <p:cNvGrpSpPr/>
        <p:nvPr/>
      </p:nvGrpSpPr>
      <p:grpSpPr>
        <a:xfrm>
          <a:off x="0" y="0"/>
          <a:ext cx="0" cy="0"/>
          <a:chOff x="0" y="0"/>
          <a:chExt cx="0" cy="0"/>
        </a:xfrm>
      </p:grpSpPr>
      <p:sp>
        <p:nvSpPr>
          <p:cNvPr id="141" name="Google Shape;141;p9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4200"/>
              <a:buFont typeface="Arial"/>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42" name="Google Shape;142;p9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100"/>
              <a:buNone/>
              <a:defRPr sz="2100"/>
            </a:lvl1pPr>
            <a:lvl2pPr lvl="1" algn="ctr">
              <a:lnSpc>
                <a:spcPct val="100000"/>
              </a:lnSpc>
              <a:spcBef>
                <a:spcPts val="0"/>
              </a:spcBef>
              <a:spcAft>
                <a:spcPts val="0"/>
              </a:spcAft>
              <a:buClr>
                <a:srgbClr val="161249"/>
              </a:buClr>
              <a:buSzPts val="2100"/>
              <a:buNone/>
              <a:defRPr sz="2100"/>
            </a:lvl2pPr>
            <a:lvl3pPr lvl="2" algn="ctr">
              <a:lnSpc>
                <a:spcPct val="100000"/>
              </a:lnSpc>
              <a:spcBef>
                <a:spcPts val="0"/>
              </a:spcBef>
              <a:spcAft>
                <a:spcPts val="0"/>
              </a:spcAft>
              <a:buClr>
                <a:srgbClr val="161249"/>
              </a:buClr>
              <a:buSzPts val="2100"/>
              <a:buNone/>
              <a:defRPr sz="2100"/>
            </a:lvl3pPr>
            <a:lvl4pPr lvl="3" algn="ctr">
              <a:lnSpc>
                <a:spcPct val="100000"/>
              </a:lnSpc>
              <a:spcBef>
                <a:spcPts val="0"/>
              </a:spcBef>
              <a:spcAft>
                <a:spcPts val="0"/>
              </a:spcAft>
              <a:buClr>
                <a:srgbClr val="161249"/>
              </a:buClr>
              <a:buSzPts val="2100"/>
              <a:buNone/>
              <a:defRPr sz="2100"/>
            </a:lvl4pPr>
            <a:lvl5pPr lvl="4" algn="ctr">
              <a:lnSpc>
                <a:spcPct val="100000"/>
              </a:lnSpc>
              <a:spcBef>
                <a:spcPts val="0"/>
              </a:spcBef>
              <a:spcAft>
                <a:spcPts val="0"/>
              </a:spcAft>
              <a:buClr>
                <a:srgbClr val="161249"/>
              </a:buClr>
              <a:buSzPts val="2100"/>
              <a:buNone/>
              <a:defRPr sz="2100"/>
            </a:lvl5pPr>
            <a:lvl6pPr lvl="5" algn="ctr">
              <a:lnSpc>
                <a:spcPct val="100000"/>
              </a:lnSpc>
              <a:spcBef>
                <a:spcPts val="0"/>
              </a:spcBef>
              <a:spcAft>
                <a:spcPts val="0"/>
              </a:spcAft>
              <a:buClr>
                <a:schemeClr val="dk1"/>
              </a:buClr>
              <a:buSzPts val="2100"/>
              <a:buNone/>
              <a:defRPr sz="2100"/>
            </a:lvl6pPr>
            <a:lvl7pPr lvl="6" algn="ctr">
              <a:lnSpc>
                <a:spcPct val="100000"/>
              </a:lnSpc>
              <a:spcBef>
                <a:spcPts val="0"/>
              </a:spcBef>
              <a:spcAft>
                <a:spcPts val="0"/>
              </a:spcAft>
              <a:buClr>
                <a:schemeClr val="dk1"/>
              </a:buClr>
              <a:buSzPts val="2100"/>
              <a:buNone/>
              <a:defRPr sz="2100"/>
            </a:lvl7pPr>
            <a:lvl8pPr lvl="7" algn="ctr">
              <a:lnSpc>
                <a:spcPct val="100000"/>
              </a:lnSpc>
              <a:spcBef>
                <a:spcPts val="0"/>
              </a:spcBef>
              <a:spcAft>
                <a:spcPts val="0"/>
              </a:spcAft>
              <a:buClr>
                <a:schemeClr val="dk1"/>
              </a:buClr>
              <a:buSzPts val="2100"/>
              <a:buNone/>
              <a:defRPr sz="2100"/>
            </a:lvl8pPr>
            <a:lvl9pPr lvl="8" algn="ctr">
              <a:lnSpc>
                <a:spcPct val="100000"/>
              </a:lnSpc>
              <a:spcBef>
                <a:spcPts val="0"/>
              </a:spcBef>
              <a:spcAft>
                <a:spcPts val="0"/>
              </a:spcAft>
              <a:buClr>
                <a:schemeClr val="dk1"/>
              </a:buClr>
              <a:buSzPts val="2100"/>
              <a:buNone/>
              <a:defRPr sz="2100"/>
            </a:lvl9pPr>
          </a:lstStyle>
          <a:p>
            <a:endParaRPr/>
          </a:p>
        </p:txBody>
      </p:sp>
      <p:sp>
        <p:nvSpPr>
          <p:cNvPr id="143" name="Google Shape;143;p9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4" name="Google Shape;144;p9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45"/>
        <p:cNvGrpSpPr/>
        <p:nvPr/>
      </p:nvGrpSpPr>
      <p:grpSpPr>
        <a:xfrm>
          <a:off x="0" y="0"/>
          <a:ext cx="0" cy="0"/>
          <a:chOff x="0" y="0"/>
          <a:chExt cx="0" cy="0"/>
        </a:xfrm>
      </p:grpSpPr>
      <p:sp>
        <p:nvSpPr>
          <p:cNvPr id="146" name="Google Shape;146;p9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rgbClr val="161249"/>
              </a:buClr>
              <a:buSzPts val="4800"/>
              <a:buFont typeface="Arial"/>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147" name="Google Shape;147;p9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8"/>
        <p:cNvGrpSpPr/>
        <p:nvPr/>
      </p:nvGrpSpPr>
      <p:grpSpPr>
        <a:xfrm>
          <a:off x="0" y="0"/>
          <a:ext cx="0" cy="0"/>
          <a:chOff x="0" y="0"/>
          <a:chExt cx="0" cy="0"/>
        </a:xfrm>
      </p:grpSpPr>
      <p:sp>
        <p:nvSpPr>
          <p:cNvPr id="149" name="Google Shape;149;p9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0" name="Google Shape;150;p9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51" name="Google Shape;151;p9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52"/>
        <p:cNvGrpSpPr/>
        <p:nvPr/>
      </p:nvGrpSpPr>
      <p:grpSpPr>
        <a:xfrm>
          <a:off x="0" y="0"/>
          <a:ext cx="0" cy="0"/>
          <a:chOff x="0" y="0"/>
          <a:chExt cx="0" cy="0"/>
        </a:xfrm>
      </p:grpSpPr>
      <p:sp>
        <p:nvSpPr>
          <p:cNvPr id="153" name="Google Shape;153;p9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54" name="Google Shape;154;p9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2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55" name="Google Shape;155;p9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6"/>
        <p:cNvGrpSpPr/>
        <p:nvPr/>
      </p:nvGrpSpPr>
      <p:grpSpPr>
        <a:xfrm>
          <a:off x="0" y="0"/>
          <a:ext cx="0" cy="0"/>
          <a:chOff x="0" y="0"/>
          <a:chExt cx="0" cy="0"/>
        </a:xfrm>
      </p:grpSpPr>
      <p:sp>
        <p:nvSpPr>
          <p:cNvPr id="157" name="Google Shape;157;p9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8"/>
        <p:cNvGrpSpPr/>
        <p:nvPr/>
      </p:nvGrpSpPr>
      <p:grpSpPr>
        <a:xfrm>
          <a:off x="0" y="0"/>
          <a:ext cx="0" cy="0"/>
          <a:chOff x="0" y="0"/>
          <a:chExt cx="0" cy="0"/>
        </a:xfrm>
      </p:grpSpPr>
      <p:sp>
        <p:nvSpPr>
          <p:cNvPr id="159" name="Google Shape;159;p95"/>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60" name="Google Shape;160;p9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1"/>
        <p:cNvGrpSpPr/>
        <p:nvPr/>
      </p:nvGrpSpPr>
      <p:grpSpPr>
        <a:xfrm>
          <a:off x="0" y="0"/>
          <a:ext cx="0" cy="0"/>
          <a:chOff x="0" y="0"/>
          <a:chExt cx="0" cy="0"/>
        </a:xfrm>
      </p:grpSpPr>
      <p:sp>
        <p:nvSpPr>
          <p:cNvPr id="162" name="Google Shape;162;p9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3" name="Google Shape;163;p96"/>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64" name="Google Shape;164;p96"/>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65" name="Google Shape;165;p9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perusdia 2">
  <p:cSld name="perusdia 2">
    <p:spTree>
      <p:nvGrpSpPr>
        <p:cNvPr id="1" name="Shape 166"/>
        <p:cNvGrpSpPr/>
        <p:nvPr/>
      </p:nvGrpSpPr>
      <p:grpSpPr>
        <a:xfrm>
          <a:off x="0" y="0"/>
          <a:ext cx="0" cy="0"/>
          <a:chOff x="0" y="0"/>
          <a:chExt cx="0" cy="0"/>
        </a:xfrm>
      </p:grpSpPr>
      <p:sp>
        <p:nvSpPr>
          <p:cNvPr id="167" name="Google Shape;167;p97"/>
          <p:cNvSpPr txBox="1">
            <a:spLocks noGrp="1"/>
          </p:cNvSpPr>
          <p:nvPr>
            <p:ph type="ctrTitle"/>
          </p:nvPr>
        </p:nvSpPr>
        <p:spPr>
          <a:xfrm>
            <a:off x="608121" y="452969"/>
            <a:ext cx="3642000" cy="7353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3300"/>
              <a:buFont typeface="PT Sans"/>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8" name="Google Shape;168;p97"/>
          <p:cNvSpPr txBox="1">
            <a:spLocks noGrp="1"/>
          </p:cNvSpPr>
          <p:nvPr>
            <p:ph type="body" idx="1"/>
          </p:nvPr>
        </p:nvSpPr>
        <p:spPr>
          <a:xfrm>
            <a:off x="608410" y="1403747"/>
            <a:ext cx="3642000" cy="29841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Char char="●"/>
              <a:defRPr sz="1500"/>
            </a:lvl1pPr>
            <a:lvl2pPr marL="914400" lvl="1" indent="-317500" algn="l">
              <a:lnSpc>
                <a:spcPct val="100000"/>
              </a:lnSpc>
              <a:spcBef>
                <a:spcPts val="1200"/>
              </a:spcBef>
              <a:spcAft>
                <a:spcPts val="0"/>
              </a:spcAft>
              <a:buClr>
                <a:schemeClr val="dk1"/>
              </a:buClr>
              <a:buSzPts val="1400"/>
              <a:buChar char="○"/>
              <a:defRPr/>
            </a:lvl2pPr>
            <a:lvl3pPr marL="1371600" lvl="2" indent="-317500" algn="l">
              <a:lnSpc>
                <a:spcPct val="100000"/>
              </a:lnSpc>
              <a:spcBef>
                <a:spcPts val="1200"/>
              </a:spcBef>
              <a:spcAft>
                <a:spcPts val="0"/>
              </a:spcAft>
              <a:buClr>
                <a:schemeClr val="dk1"/>
              </a:buClr>
              <a:buSzPts val="1400"/>
              <a:buChar char="■"/>
              <a:defRPr/>
            </a:lvl3pPr>
            <a:lvl4pPr marL="1828800" lvl="3" indent="-317500" algn="l">
              <a:lnSpc>
                <a:spcPct val="100000"/>
              </a:lnSpc>
              <a:spcBef>
                <a:spcPts val="1200"/>
              </a:spcBef>
              <a:spcAft>
                <a:spcPts val="0"/>
              </a:spcAft>
              <a:buClr>
                <a:schemeClr val="dk1"/>
              </a:buClr>
              <a:buSzPts val="1400"/>
              <a:buChar char="●"/>
              <a:defRPr/>
            </a:lvl4pPr>
            <a:lvl5pPr marL="2286000" lvl="4" indent="-317500" algn="l">
              <a:lnSpc>
                <a:spcPct val="100000"/>
              </a:lnSpc>
              <a:spcBef>
                <a:spcPts val="1200"/>
              </a:spcBef>
              <a:spcAft>
                <a:spcPts val="0"/>
              </a:spcAft>
              <a:buClr>
                <a:schemeClr val="dk1"/>
              </a:buClr>
              <a:buSzPts val="1400"/>
              <a:buChar char="○"/>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69" name="Google Shape;169;p97"/>
          <p:cNvSpPr txBox="1">
            <a:spLocks noGrp="1"/>
          </p:cNvSpPr>
          <p:nvPr>
            <p:ph type="body" idx="2"/>
          </p:nvPr>
        </p:nvSpPr>
        <p:spPr>
          <a:xfrm>
            <a:off x="4893469" y="452438"/>
            <a:ext cx="3642000" cy="7359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3300"/>
              <a:buNone/>
              <a:defRPr sz="3300" b="1"/>
            </a:lvl1pPr>
            <a:lvl2pPr marL="914400" lvl="1" indent="-317500" algn="l">
              <a:lnSpc>
                <a:spcPct val="100000"/>
              </a:lnSpc>
              <a:spcBef>
                <a:spcPts val="1200"/>
              </a:spcBef>
              <a:spcAft>
                <a:spcPts val="0"/>
              </a:spcAft>
              <a:buClr>
                <a:schemeClr val="dk1"/>
              </a:buClr>
              <a:buSzPts val="1400"/>
              <a:buChar char="○"/>
              <a:defRPr/>
            </a:lvl2pPr>
            <a:lvl3pPr marL="1371600" lvl="2" indent="-317500" algn="l">
              <a:lnSpc>
                <a:spcPct val="100000"/>
              </a:lnSpc>
              <a:spcBef>
                <a:spcPts val="1200"/>
              </a:spcBef>
              <a:spcAft>
                <a:spcPts val="0"/>
              </a:spcAft>
              <a:buClr>
                <a:schemeClr val="dk1"/>
              </a:buClr>
              <a:buSzPts val="1400"/>
              <a:buChar char="■"/>
              <a:defRPr/>
            </a:lvl3pPr>
            <a:lvl4pPr marL="1828800" lvl="3" indent="-317500" algn="l">
              <a:lnSpc>
                <a:spcPct val="100000"/>
              </a:lnSpc>
              <a:spcBef>
                <a:spcPts val="1200"/>
              </a:spcBef>
              <a:spcAft>
                <a:spcPts val="0"/>
              </a:spcAft>
              <a:buClr>
                <a:schemeClr val="dk1"/>
              </a:buClr>
              <a:buSzPts val="1400"/>
              <a:buChar char="●"/>
              <a:defRPr/>
            </a:lvl4pPr>
            <a:lvl5pPr marL="2286000" lvl="4" indent="-317500" algn="l">
              <a:lnSpc>
                <a:spcPct val="100000"/>
              </a:lnSpc>
              <a:spcBef>
                <a:spcPts val="1200"/>
              </a:spcBef>
              <a:spcAft>
                <a:spcPts val="0"/>
              </a:spcAft>
              <a:buClr>
                <a:schemeClr val="dk1"/>
              </a:buClr>
              <a:buSzPts val="1400"/>
              <a:buChar char="○"/>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70" name="Google Shape;170;p97"/>
          <p:cNvSpPr txBox="1">
            <a:spLocks noGrp="1"/>
          </p:cNvSpPr>
          <p:nvPr>
            <p:ph type="body" idx="3"/>
          </p:nvPr>
        </p:nvSpPr>
        <p:spPr>
          <a:xfrm>
            <a:off x="4893413" y="1403747"/>
            <a:ext cx="3642000" cy="29841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Char char="●"/>
              <a:defRPr sz="1500"/>
            </a:lvl1pPr>
            <a:lvl2pPr marL="914400" lvl="1" indent="-317500" algn="l">
              <a:lnSpc>
                <a:spcPct val="100000"/>
              </a:lnSpc>
              <a:spcBef>
                <a:spcPts val="1200"/>
              </a:spcBef>
              <a:spcAft>
                <a:spcPts val="0"/>
              </a:spcAft>
              <a:buClr>
                <a:schemeClr val="dk1"/>
              </a:buClr>
              <a:buSzPts val="1400"/>
              <a:buChar char="○"/>
              <a:defRPr/>
            </a:lvl2pPr>
            <a:lvl3pPr marL="1371600" lvl="2" indent="-317500" algn="l">
              <a:lnSpc>
                <a:spcPct val="100000"/>
              </a:lnSpc>
              <a:spcBef>
                <a:spcPts val="1200"/>
              </a:spcBef>
              <a:spcAft>
                <a:spcPts val="0"/>
              </a:spcAft>
              <a:buClr>
                <a:schemeClr val="dk1"/>
              </a:buClr>
              <a:buSzPts val="1400"/>
              <a:buChar char="■"/>
              <a:defRPr/>
            </a:lvl3pPr>
            <a:lvl4pPr marL="1828800" lvl="3" indent="-317500" algn="l">
              <a:lnSpc>
                <a:spcPct val="100000"/>
              </a:lnSpc>
              <a:spcBef>
                <a:spcPts val="1200"/>
              </a:spcBef>
              <a:spcAft>
                <a:spcPts val="0"/>
              </a:spcAft>
              <a:buClr>
                <a:schemeClr val="dk1"/>
              </a:buClr>
              <a:buSzPts val="1400"/>
              <a:buChar char="●"/>
              <a:defRPr/>
            </a:lvl4pPr>
            <a:lvl5pPr marL="2286000" lvl="4" indent="-317500" algn="l">
              <a:lnSpc>
                <a:spcPct val="100000"/>
              </a:lnSpc>
              <a:spcBef>
                <a:spcPts val="1200"/>
              </a:spcBef>
              <a:spcAft>
                <a:spcPts val="0"/>
              </a:spcAft>
              <a:buClr>
                <a:schemeClr val="dk1"/>
              </a:buClr>
              <a:buSzPts val="1400"/>
              <a:buChar char="○"/>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71"/>
        <p:cNvGrpSpPr/>
        <p:nvPr/>
      </p:nvGrpSpPr>
      <p:grpSpPr>
        <a:xfrm>
          <a:off x="0" y="0"/>
          <a:ext cx="0" cy="0"/>
          <a:chOff x="0" y="0"/>
          <a:chExt cx="0" cy="0"/>
        </a:xfrm>
      </p:grpSpPr>
      <p:sp>
        <p:nvSpPr>
          <p:cNvPr id="172" name="Google Shape;172;p98"/>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rgbClr val="161249"/>
              </a:buClr>
              <a:buSzPts val="1800"/>
              <a:buNone/>
              <a:defRPr/>
            </a:lvl1pPr>
            <a:lvl2pPr marL="914400" lvl="1" indent="-342900" algn="l">
              <a:lnSpc>
                <a:spcPct val="90000"/>
              </a:lnSpc>
              <a:spcBef>
                <a:spcPts val="375"/>
              </a:spcBef>
              <a:spcAft>
                <a:spcPts val="0"/>
              </a:spcAft>
              <a:buClr>
                <a:srgbClr val="161249"/>
              </a:buClr>
              <a:buSzPts val="1800"/>
              <a:buChar char="•"/>
              <a:defRPr/>
            </a:lvl2pPr>
            <a:lvl3pPr marL="1371600" lvl="2" indent="-342900" algn="l">
              <a:lnSpc>
                <a:spcPct val="90000"/>
              </a:lnSpc>
              <a:spcBef>
                <a:spcPts val="375"/>
              </a:spcBef>
              <a:spcAft>
                <a:spcPts val="0"/>
              </a:spcAft>
              <a:buClr>
                <a:srgbClr val="161249"/>
              </a:buClr>
              <a:buSzPts val="1800"/>
              <a:buChar char="•"/>
              <a:defRPr/>
            </a:lvl3pPr>
            <a:lvl4pPr marL="1828800" lvl="3" indent="-342900" algn="l">
              <a:lnSpc>
                <a:spcPct val="90000"/>
              </a:lnSpc>
              <a:spcBef>
                <a:spcPts val="375"/>
              </a:spcBef>
              <a:spcAft>
                <a:spcPts val="0"/>
              </a:spcAft>
              <a:buClr>
                <a:srgbClr val="161249"/>
              </a:buClr>
              <a:buSzPts val="1800"/>
              <a:buChar char="•"/>
              <a:defRPr/>
            </a:lvl4pPr>
            <a:lvl5pPr marL="2286000" lvl="4" indent="-342900" algn="l">
              <a:lnSpc>
                <a:spcPct val="90000"/>
              </a:lnSpc>
              <a:spcBef>
                <a:spcPts val="375"/>
              </a:spcBef>
              <a:spcAft>
                <a:spcPts val="0"/>
              </a:spcAft>
              <a:buClr>
                <a:srgbClr val="161249"/>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73" name="Google Shape;173;p9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7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7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www.davechaffey.com/digital-marketing-definitions/what-is-digital-marketin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hyperlink" Target="https://www.youtube.com/watch?v=S_44OXOWeeo"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wyzowl.com/best-commercials/"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hyperlink" Target="https://blog.hubspot.com/marketing/best-advertisements"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m2IPvT920XM" TargetMode="External"/><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www.wordstream.com/blog/ws/2016/04/27/value-proposition-examples" TargetMode="External"/><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25.png"/><Relationship Id="rId4" Type="http://schemas.openxmlformats.org/officeDocument/2006/relationships/hyperlink" Target="https://www.shopify.com/blog/unique-selling-proposition"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hyperlink" Target="https://blog.hubspot.com/marketing/marketing-message#:~:text=A%20marketing%20message%20is%20the,customer%20on%20to%20your%20competitor."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image" Target="../media/image27.png"/><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hyperlink" Target="https://www.skyword.com/contentstandard/how-the-marketing-funnel-works-from-top-to-bottom/" TargetMode="External"/><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hyperlink" Target="https://tcsuccess.com/digital-marketing-funnel/" TargetMode="Externa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smallbusiness.chron.com/customeroriented-marketing-strategy-65737.html" TargetMode="External"/><Relationship Id="rId2" Type="http://schemas.openxmlformats.org/officeDocument/2006/relationships/notesSlide" Target="../notesSlides/notesSlide31.xml"/><Relationship Id="rId1" Type="http://schemas.openxmlformats.org/officeDocument/2006/relationships/slideLayout" Target="../slideLayouts/slideLayout8.xml"/><Relationship Id="rId4" Type="http://schemas.openxmlformats.org/officeDocument/2006/relationships/hyperlink" Target="https://outvio.com/blog/customer-orientation/"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hyperlink" Target="https://www.zendesk.com/blog/customer-oriented-support/" TargetMode="External"/><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blog.hootsuite.com/buyer-persona/"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hyperlink" Target="https://www.impactplus.com/blog/great-buyer-persona-examples-free-template" TargetMode="External"/><Relationship Id="rId5" Type="http://schemas.openxmlformats.org/officeDocument/2006/relationships/hyperlink" Target="https://docs.google.com/document/d/1LjXUD2T80m9abqmqQRgJva5Xds3OxLqtmEOXkTX_wpI/edit" TargetMode="External"/><Relationship Id="rId4" Type="http://schemas.openxmlformats.org/officeDocument/2006/relationships/image" Target="../media/image32.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hyperlink" Target="https://www.robertacinus.it/en/blog/marketing/why-you-need-customer-journey-mapping-to-boost-engagement-and-conversions/" TargetMode="External"/><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2.xml"/><Relationship Id="rId1" Type="http://schemas.openxmlformats.org/officeDocument/2006/relationships/slideLayout" Target="../slideLayouts/slideLayout8.xml"/><Relationship Id="rId4" Type="http://schemas.openxmlformats.org/officeDocument/2006/relationships/hyperlink" Target="https://merehead.com/blog/average-marketing-budget-different-business-areas/"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www.theperspective.com/debates/businessandtechnology/the-perspective-on-digital-marketing/" TargetMode="External"/><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9.xml"/><Relationship Id="rId1" Type="http://schemas.openxmlformats.org/officeDocument/2006/relationships/slideLayout" Target="../slideLayouts/slideLayout4.xml"/><Relationship Id="rId4" Type="http://schemas.openxmlformats.org/officeDocument/2006/relationships/image" Target="../media/image41.jpe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1"/>
          <p:cNvSpPr txBox="1">
            <a:spLocks noGrp="1"/>
          </p:cNvSpPr>
          <p:nvPr>
            <p:ph type="ctrTitle"/>
          </p:nvPr>
        </p:nvSpPr>
        <p:spPr>
          <a:xfrm>
            <a:off x="600351" y="809845"/>
            <a:ext cx="7943298" cy="1884419"/>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chemeClr val="lt1"/>
              </a:buClr>
              <a:buSzPct val="80245"/>
              <a:buFont typeface="Arial"/>
              <a:buNone/>
            </a:pPr>
            <a:r>
              <a:rPr lang="fi" sz="7200"/>
              <a:t>Digital advertising </a:t>
            </a:r>
            <a:endParaRPr sz="7200"/>
          </a:p>
        </p:txBody>
      </p:sp>
      <p:sp>
        <p:nvSpPr>
          <p:cNvPr id="179" name="Google Shape;179;p1"/>
          <p:cNvSpPr txBox="1">
            <a:spLocks noGrp="1"/>
          </p:cNvSpPr>
          <p:nvPr>
            <p:ph type="subTitle" idx="4294967295"/>
          </p:nvPr>
        </p:nvSpPr>
        <p:spPr>
          <a:xfrm>
            <a:off x="0" y="2833688"/>
            <a:ext cx="8521700" cy="793750"/>
          </a:xfrm>
          <a:prstGeom prst="rect">
            <a:avLst/>
          </a:prstGeom>
          <a:noFill/>
          <a:ln>
            <a:noFill/>
          </a:ln>
        </p:spPr>
        <p:txBody>
          <a:bodyPr spcFirstLastPara="1" wrap="square" lIns="91425" tIns="91425" rIns="91425" bIns="91425" anchor="t" anchorCtr="0">
            <a:normAutofit/>
          </a:bodyPr>
          <a:lstStyle/>
          <a:p>
            <a:pPr marL="457200" marR="0" lvl="0" indent="-406400" algn="ctr" rtl="0">
              <a:lnSpc>
                <a:spcPct val="100000"/>
              </a:lnSpc>
              <a:spcBef>
                <a:spcPts val="0"/>
              </a:spcBef>
              <a:spcAft>
                <a:spcPts val="0"/>
              </a:spcAft>
              <a:buClr>
                <a:schemeClr val="lt1"/>
              </a:buClr>
              <a:buSzPts val="2800"/>
              <a:buFont typeface="Arial"/>
              <a:buAutoNum type="arabicPeriod"/>
            </a:pPr>
            <a:r>
              <a:rPr lang="fi" sz="3200" b="1" i="0" u="none" strike="noStrike" cap="none">
                <a:solidFill>
                  <a:schemeClr val="lt1"/>
                </a:solidFill>
                <a:latin typeface="Arial"/>
                <a:ea typeface="Arial"/>
                <a:cs typeface="Arial"/>
                <a:sym typeface="Arial"/>
              </a:rPr>
              <a:t>Bases for advertising</a:t>
            </a:r>
            <a:endParaRPr sz="32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
          <p:cNvSpPr txBox="1">
            <a:spLocks noGrp="1"/>
          </p:cNvSpPr>
          <p:nvPr>
            <p:ph type="title"/>
          </p:nvPr>
        </p:nvSpPr>
        <p:spPr>
          <a:xfrm>
            <a:off x="628650" y="-59984"/>
            <a:ext cx="7886700" cy="994172"/>
          </a:xfrm>
          <a:prstGeom prst="rect">
            <a:avLst/>
          </a:prstGeom>
          <a:noFill/>
          <a:ln>
            <a:noFill/>
          </a:ln>
        </p:spPr>
        <p:txBody>
          <a:bodyPr spcFirstLastPara="1" wrap="square" lIns="91425" tIns="91425" rIns="91425" bIns="91425" anchor="b" anchorCtr="0">
            <a:normAutofit/>
          </a:bodyPr>
          <a:lstStyle/>
          <a:p>
            <a:pPr marL="0" lvl="0" indent="0" algn="ctr" rtl="0">
              <a:lnSpc>
                <a:spcPct val="100000"/>
              </a:lnSpc>
              <a:spcBef>
                <a:spcPts val="0"/>
              </a:spcBef>
              <a:spcAft>
                <a:spcPts val="0"/>
              </a:spcAft>
              <a:buClr>
                <a:srgbClr val="161249"/>
              </a:buClr>
              <a:buSzPts val="4200"/>
              <a:buFont typeface="Arial"/>
              <a:buNone/>
            </a:pPr>
            <a:r>
              <a:rPr lang="fi" sz="3600"/>
              <a:t>Learning objectives</a:t>
            </a:r>
            <a:endParaRPr sz="3600"/>
          </a:p>
        </p:txBody>
      </p:sp>
      <p:sp>
        <p:nvSpPr>
          <p:cNvPr id="185" name="Google Shape;185;p2"/>
          <p:cNvSpPr txBox="1">
            <a:spLocks noGrp="1"/>
          </p:cNvSpPr>
          <p:nvPr>
            <p:ph type="body" idx="1"/>
          </p:nvPr>
        </p:nvSpPr>
        <p:spPr>
          <a:xfrm>
            <a:off x="628650" y="1251524"/>
            <a:ext cx="7886700" cy="2905898"/>
          </a:xfrm>
          <a:prstGeom prst="rect">
            <a:avLst/>
          </a:prstGeom>
          <a:noFill/>
          <a:ln>
            <a:noFill/>
          </a:ln>
        </p:spPr>
        <p:txBody>
          <a:bodyPr spcFirstLastPara="1" wrap="square" lIns="91425" tIns="91425" rIns="91425" bIns="91425" anchor="ctr" anchorCtr="0">
            <a:normAutofit fontScale="92500" lnSpcReduction="20000"/>
          </a:bodyPr>
          <a:lstStyle/>
          <a:p>
            <a:pPr marL="0" lvl="0" indent="0" algn="l" rtl="0">
              <a:lnSpc>
                <a:spcPct val="115000"/>
              </a:lnSpc>
              <a:spcBef>
                <a:spcPts val="0"/>
              </a:spcBef>
              <a:spcAft>
                <a:spcPts val="0"/>
              </a:spcAft>
              <a:buClr>
                <a:srgbClr val="161249"/>
              </a:buClr>
              <a:buSzPct val="96774"/>
              <a:buNone/>
            </a:pPr>
            <a:r>
              <a:rPr lang="fi" sz="2400" b="1"/>
              <a:t>The student is able to</a:t>
            </a:r>
            <a:endParaRPr sz="2400" b="1"/>
          </a:p>
          <a:p>
            <a:pPr marL="457200" lvl="0" indent="-295275" algn="l" rtl="0">
              <a:lnSpc>
                <a:spcPct val="115000"/>
              </a:lnSpc>
              <a:spcBef>
                <a:spcPts val="1200"/>
              </a:spcBef>
              <a:spcAft>
                <a:spcPts val="0"/>
              </a:spcAft>
              <a:buClr>
                <a:srgbClr val="F39200"/>
              </a:buClr>
              <a:buSzPct val="150000"/>
              <a:buFont typeface="Arial"/>
              <a:buChar char="•"/>
            </a:pPr>
            <a:r>
              <a:rPr lang="fi" sz="2400"/>
              <a:t>Describe features and elements of modern advertising</a:t>
            </a:r>
            <a:endParaRPr sz="2400"/>
          </a:p>
          <a:p>
            <a:pPr marL="457200" lvl="0" indent="-295275" algn="l" rtl="0">
              <a:lnSpc>
                <a:spcPct val="115000"/>
              </a:lnSpc>
              <a:spcBef>
                <a:spcPts val="0"/>
              </a:spcBef>
              <a:spcAft>
                <a:spcPts val="0"/>
              </a:spcAft>
              <a:buClr>
                <a:srgbClr val="F39200"/>
              </a:buClr>
              <a:buSzPct val="150000"/>
              <a:buFont typeface="Arial"/>
              <a:buChar char="•"/>
            </a:pPr>
            <a:r>
              <a:rPr lang="fi" sz="2400"/>
              <a:t>Explain features and advantages of digital advertising</a:t>
            </a:r>
            <a:endParaRPr sz="2400"/>
          </a:p>
          <a:p>
            <a:pPr marL="457200" lvl="0" indent="-241934" algn="l" rtl="0">
              <a:lnSpc>
                <a:spcPct val="115000"/>
              </a:lnSpc>
              <a:spcBef>
                <a:spcPts val="0"/>
              </a:spcBef>
              <a:spcAft>
                <a:spcPts val="0"/>
              </a:spcAft>
              <a:buSzPct val="100000"/>
              <a:buChar char="•"/>
            </a:pPr>
            <a:r>
              <a:rPr lang="fi" sz="2400"/>
              <a:t>Understand and apply the sales funnel model</a:t>
            </a:r>
            <a:endParaRPr sz="2400"/>
          </a:p>
          <a:p>
            <a:pPr marL="457200" lvl="0" indent="-295275" algn="l" rtl="0">
              <a:lnSpc>
                <a:spcPct val="115000"/>
              </a:lnSpc>
              <a:spcBef>
                <a:spcPts val="0"/>
              </a:spcBef>
              <a:spcAft>
                <a:spcPts val="0"/>
              </a:spcAft>
              <a:buClr>
                <a:srgbClr val="F39200"/>
              </a:buClr>
              <a:buSzPct val="150000"/>
              <a:buFont typeface="Arial"/>
              <a:buChar char="•"/>
            </a:pPr>
            <a:r>
              <a:rPr lang="fi" sz="2400"/>
              <a:t>Determine target groups </a:t>
            </a:r>
            <a:endParaRPr sz="2400"/>
          </a:p>
          <a:p>
            <a:pPr marL="457200" lvl="0" indent="-295275" algn="l" rtl="0">
              <a:lnSpc>
                <a:spcPct val="115000"/>
              </a:lnSpc>
              <a:spcBef>
                <a:spcPts val="0"/>
              </a:spcBef>
              <a:spcAft>
                <a:spcPts val="0"/>
              </a:spcAft>
              <a:buClr>
                <a:srgbClr val="F39200"/>
              </a:buClr>
              <a:buSzPct val="150000"/>
              <a:buFont typeface="Arial"/>
              <a:buChar char="•"/>
            </a:pPr>
            <a:r>
              <a:rPr lang="fi" sz="2400"/>
              <a:t>Create marketing messages with impact </a:t>
            </a:r>
            <a:endParaRPr sz="2400"/>
          </a:p>
          <a:p>
            <a:pPr marL="457200" lvl="0" indent="-295275" algn="l" rtl="0">
              <a:lnSpc>
                <a:spcPct val="115000"/>
              </a:lnSpc>
              <a:spcBef>
                <a:spcPts val="0"/>
              </a:spcBef>
              <a:spcAft>
                <a:spcPts val="0"/>
              </a:spcAft>
              <a:buClr>
                <a:srgbClr val="F39200"/>
              </a:buClr>
              <a:buSzPct val="150000"/>
              <a:buFont typeface="Arial"/>
              <a:buChar char="•"/>
            </a:pPr>
            <a:r>
              <a:rPr lang="fi" sz="2400"/>
              <a:t>Identify and describe the most essential digital media and channels</a:t>
            </a:r>
            <a:r>
              <a:rPr lang="fi"/>
              <a:t> </a:t>
            </a:r>
            <a:endParaRPr/>
          </a:p>
          <a:p>
            <a:pPr marL="457200" lvl="0" indent="-228599" algn="l" rtl="0">
              <a:lnSpc>
                <a:spcPct val="115000"/>
              </a:lnSpc>
              <a:spcBef>
                <a:spcPts val="0"/>
              </a:spcBef>
              <a:spcAft>
                <a:spcPts val="0"/>
              </a:spcAft>
              <a:buClr>
                <a:srgbClr val="161249"/>
              </a:buClr>
              <a:buSzPct val="1000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
          <p:cNvSpPr txBox="1">
            <a:spLocks noGrp="1"/>
          </p:cNvSpPr>
          <p:nvPr>
            <p:ph type="title"/>
          </p:nvPr>
        </p:nvSpPr>
        <p:spPr>
          <a:xfrm>
            <a:off x="1434408" y="1361910"/>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600"/>
              <a:buFont typeface="Arial"/>
              <a:buNone/>
            </a:pPr>
            <a:r>
              <a:rPr lang="fi" sz="3600"/>
              <a:t>Topics</a:t>
            </a:r>
            <a:endParaRPr sz="3600"/>
          </a:p>
        </p:txBody>
      </p:sp>
      <p:sp>
        <p:nvSpPr>
          <p:cNvPr id="191" name="Google Shape;191;p3"/>
          <p:cNvSpPr txBox="1">
            <a:spLocks noGrp="1"/>
          </p:cNvSpPr>
          <p:nvPr>
            <p:ph type="body" idx="1"/>
          </p:nvPr>
        </p:nvSpPr>
        <p:spPr>
          <a:xfrm>
            <a:off x="3983426" y="682899"/>
            <a:ext cx="4606283" cy="2316019"/>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Digital advertising</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Features of modern advertising</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The message is essential </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Customer oriented marketing and advertising</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Trends and prospects</a:t>
            </a:r>
            <a:endParaRPr sz="2000" b="0" i="0" u="none" strike="noStrike">
              <a:latin typeface="Arial"/>
              <a:ea typeface="Arial"/>
              <a:cs typeface="Arial"/>
              <a:sym typeface="Arial"/>
            </a:endParaRPr>
          </a:p>
          <a:p>
            <a:pPr marL="342900" marR="0" lvl="0" indent="-342900" algn="l" rtl="0">
              <a:lnSpc>
                <a:spcPct val="100000"/>
              </a:lnSpc>
              <a:spcBef>
                <a:spcPts val="0"/>
              </a:spcBef>
              <a:spcAft>
                <a:spcPts val="0"/>
              </a:spcAft>
              <a:buClr>
                <a:schemeClr val="lt1"/>
              </a:buClr>
              <a:buSzPts val="3000"/>
              <a:buFont typeface="Arial"/>
              <a:buChar char="•"/>
            </a:pPr>
            <a:r>
              <a:rPr lang="fi" sz="2000" b="0" i="0" u="none" strike="noStrike">
                <a:latin typeface="Arial"/>
                <a:ea typeface="Arial"/>
                <a:cs typeface="Arial"/>
                <a:sym typeface="Arial"/>
              </a:rPr>
              <a:t>Main forms of digital advertising</a:t>
            </a:r>
            <a:endParaRPr sz="2000" b="0" i="0" u="none" strike="noStrike">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4"/>
          <p:cNvSpPr txBox="1">
            <a:spLocks noGrp="1"/>
          </p:cNvSpPr>
          <p:nvPr>
            <p:ph type="title" idx="4294967295"/>
          </p:nvPr>
        </p:nvSpPr>
        <p:spPr>
          <a:xfrm>
            <a:off x="197399" y="1195883"/>
            <a:ext cx="4760913" cy="2990850"/>
          </a:xfrm>
          <a:prstGeom prst="rect">
            <a:avLst/>
          </a:prstGeom>
          <a:noFill/>
          <a:ln>
            <a:noFill/>
          </a:ln>
        </p:spPr>
        <p:txBody>
          <a:bodyPr spcFirstLastPara="1" wrap="square" lIns="91425" tIns="91425" rIns="91425" bIns="91425" anchor="ctr" anchorCtr="0">
            <a:normAutofit fontScale="90000"/>
          </a:bodyPr>
          <a:lstStyle/>
          <a:p>
            <a:pPr marL="457200" lvl="0" indent="-327342" algn="l" rtl="0">
              <a:lnSpc>
                <a:spcPct val="100000"/>
              </a:lnSpc>
              <a:spcBef>
                <a:spcPts val="0"/>
              </a:spcBef>
              <a:spcAft>
                <a:spcPts val="0"/>
              </a:spcAft>
              <a:buClr>
                <a:srgbClr val="F39200"/>
              </a:buClr>
              <a:buSzPct val="150000"/>
              <a:buFont typeface="Arial"/>
              <a:buChar char="•"/>
            </a:pPr>
            <a:r>
              <a:rPr lang="fi" sz="1800" b="0">
                <a:highlight>
                  <a:srgbClr val="FFFFFF"/>
                </a:highlight>
              </a:rPr>
              <a:t>Refers to marketing through online channels, such as websites, mobile phones, social media</a:t>
            </a:r>
            <a:endParaRPr sz="1800" b="0">
              <a:highlight>
                <a:srgbClr val="FFFFFF"/>
              </a:highlight>
            </a:endParaRPr>
          </a:p>
          <a:p>
            <a:pPr marL="742950" lvl="0" indent="-131444" algn="l" rtl="0">
              <a:lnSpc>
                <a:spcPct val="100000"/>
              </a:lnSpc>
              <a:spcBef>
                <a:spcPts val="0"/>
              </a:spcBef>
              <a:spcAft>
                <a:spcPts val="0"/>
              </a:spcAft>
              <a:buClr>
                <a:srgbClr val="F39200"/>
              </a:buClr>
              <a:buSzPct val="150000"/>
              <a:buFont typeface="Arial"/>
              <a:buNone/>
            </a:pPr>
            <a:endParaRPr sz="1800" b="0">
              <a:highlight>
                <a:srgbClr val="FFFFFF"/>
              </a:highlight>
            </a:endParaRPr>
          </a:p>
          <a:p>
            <a:pPr marL="457200" lvl="0" indent="-327342" algn="l" rtl="0">
              <a:lnSpc>
                <a:spcPct val="100000"/>
              </a:lnSpc>
              <a:spcBef>
                <a:spcPts val="0"/>
              </a:spcBef>
              <a:spcAft>
                <a:spcPts val="0"/>
              </a:spcAft>
              <a:buClr>
                <a:srgbClr val="F39200"/>
              </a:buClr>
              <a:buSzPct val="150000"/>
              <a:buFont typeface="Arial"/>
              <a:buChar char="•"/>
            </a:pPr>
            <a:r>
              <a:rPr lang="fi" sz="1800" b="0">
                <a:highlight>
                  <a:srgbClr val="FFFFFF"/>
                </a:highlight>
              </a:rPr>
              <a:t>Covers various media formats and consist of text, image, audio, and video. </a:t>
            </a:r>
            <a:endParaRPr sz="1800" b="0">
              <a:highlight>
                <a:srgbClr val="FFFFFF"/>
              </a:highlight>
            </a:endParaRPr>
          </a:p>
          <a:p>
            <a:pPr marL="742950" lvl="0" indent="-131444" algn="l" rtl="0">
              <a:lnSpc>
                <a:spcPct val="100000"/>
              </a:lnSpc>
              <a:spcBef>
                <a:spcPts val="0"/>
              </a:spcBef>
              <a:spcAft>
                <a:spcPts val="0"/>
              </a:spcAft>
              <a:buClr>
                <a:srgbClr val="F39200"/>
              </a:buClr>
              <a:buSzPct val="150000"/>
              <a:buFont typeface="Arial"/>
              <a:buNone/>
            </a:pPr>
            <a:endParaRPr sz="1800" b="0">
              <a:highlight>
                <a:srgbClr val="FFFFFF"/>
              </a:highlight>
            </a:endParaRPr>
          </a:p>
          <a:p>
            <a:pPr marL="457200" lvl="0" indent="-327342" algn="l" rtl="0">
              <a:lnSpc>
                <a:spcPct val="100000"/>
              </a:lnSpc>
              <a:spcBef>
                <a:spcPts val="0"/>
              </a:spcBef>
              <a:spcAft>
                <a:spcPts val="0"/>
              </a:spcAft>
              <a:buClr>
                <a:srgbClr val="F39200"/>
              </a:buClr>
              <a:buSzPct val="150000"/>
              <a:buFont typeface="Arial"/>
              <a:buChar char="•"/>
            </a:pPr>
            <a:r>
              <a:rPr lang="fi" sz="1800" b="0">
                <a:highlight>
                  <a:srgbClr val="FFFFFF"/>
                </a:highlight>
              </a:rPr>
              <a:t>Helps to achieve similar types of goals than traditional advertising (raise awareness, boost sales, drive repeat sales, increase brand awareness)</a:t>
            </a:r>
            <a:endParaRPr sz="4800" b="0"/>
          </a:p>
        </p:txBody>
      </p:sp>
      <p:sp>
        <p:nvSpPr>
          <p:cNvPr id="197" name="Google Shape;197;p4"/>
          <p:cNvSpPr txBox="1"/>
          <p:nvPr/>
        </p:nvSpPr>
        <p:spPr>
          <a:xfrm>
            <a:off x="506675" y="291341"/>
            <a:ext cx="4744200" cy="738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100"/>
              <a:buFont typeface="Arial"/>
              <a:buNone/>
            </a:pPr>
            <a:r>
              <a:rPr lang="fi" sz="3600" b="1" i="0" u="none" strike="noStrike" cap="none">
                <a:solidFill>
                  <a:srgbClr val="161249"/>
                </a:solidFill>
                <a:highlight>
                  <a:schemeClr val="lt1"/>
                </a:highlight>
                <a:latin typeface="Arial"/>
                <a:ea typeface="Arial"/>
                <a:cs typeface="Arial"/>
                <a:sym typeface="Arial"/>
              </a:rPr>
              <a:t>Digital advertising?</a:t>
            </a:r>
            <a:endParaRPr sz="3600" b="1" i="0" u="none" strike="noStrike" cap="none">
              <a:solidFill>
                <a:srgbClr val="161249"/>
              </a:solidFill>
              <a:latin typeface="Arial"/>
              <a:ea typeface="Arial"/>
              <a:cs typeface="Arial"/>
              <a:sym typeface="Arial"/>
            </a:endParaRPr>
          </a:p>
        </p:txBody>
      </p:sp>
      <p:pic>
        <p:nvPicPr>
          <p:cNvPr id="198" name="Google Shape;198;p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250875" y="1459400"/>
            <a:ext cx="3695726" cy="246381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5"/>
          <p:cNvSpPr txBox="1">
            <a:spLocks noGrp="1"/>
          </p:cNvSpPr>
          <p:nvPr>
            <p:ph type="body" idx="1"/>
          </p:nvPr>
        </p:nvSpPr>
        <p:spPr>
          <a:xfrm>
            <a:off x="840583" y="312995"/>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In-class activity</a:t>
            </a:r>
            <a:endParaRPr/>
          </a:p>
          <a:p>
            <a:pPr marL="0" lvl="0" indent="0" algn="l" rtl="0">
              <a:lnSpc>
                <a:spcPct val="90000"/>
              </a:lnSpc>
              <a:spcBef>
                <a:spcPts val="750"/>
              </a:spcBef>
              <a:spcAft>
                <a:spcPts val="0"/>
              </a:spcAft>
              <a:buClr>
                <a:schemeClr val="lt1"/>
              </a:buClr>
              <a:buSzPts val="2800"/>
              <a:buNone/>
            </a:pPr>
            <a:endParaRPr sz="2800"/>
          </a:p>
        </p:txBody>
      </p:sp>
      <p:sp>
        <p:nvSpPr>
          <p:cNvPr id="204" name="Google Shape;204;p5"/>
          <p:cNvSpPr txBox="1">
            <a:spLocks noGrp="1"/>
          </p:cNvSpPr>
          <p:nvPr>
            <p:ph type="body" idx="2"/>
          </p:nvPr>
        </p:nvSpPr>
        <p:spPr>
          <a:xfrm>
            <a:off x="840583" y="830477"/>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rgbClr val="F39200"/>
              </a:buClr>
              <a:buSzPts val="1800"/>
              <a:buNone/>
            </a:pPr>
            <a:r>
              <a:rPr lang="fi" sz="1800">
                <a:solidFill>
                  <a:srgbClr val="F39200"/>
                </a:solidFill>
              </a:rPr>
              <a:t>Can be done individually or in pairs.</a:t>
            </a:r>
            <a:endParaRPr/>
          </a:p>
          <a:p>
            <a:pPr marL="0" lvl="0" indent="0" algn="l" rtl="0">
              <a:lnSpc>
                <a:spcPct val="115000"/>
              </a:lnSpc>
              <a:spcBef>
                <a:spcPts val="1200"/>
              </a:spcBef>
              <a:spcAft>
                <a:spcPts val="0"/>
              </a:spcAft>
              <a:buClr>
                <a:srgbClr val="F39200"/>
              </a:buClr>
              <a:buSzPts val="1800"/>
              <a:buNone/>
            </a:pPr>
            <a:r>
              <a:rPr lang="fi" sz="1800">
                <a:solidFill>
                  <a:srgbClr val="F39200"/>
                </a:solidFill>
              </a:rPr>
              <a:t>Purpose: </a:t>
            </a:r>
            <a:r>
              <a:rPr lang="fi" sz="1800"/>
              <a:t>to make students aware of the wide range of digital advertising we face daily, and to orientate towards the media and channels.</a:t>
            </a:r>
            <a:endParaRPr/>
          </a:p>
          <a:p>
            <a:pPr marL="457200" lvl="0" indent="-342900" algn="l" rtl="0">
              <a:lnSpc>
                <a:spcPct val="115000"/>
              </a:lnSpc>
              <a:spcBef>
                <a:spcPts val="1200"/>
              </a:spcBef>
              <a:spcAft>
                <a:spcPts val="0"/>
              </a:spcAft>
              <a:buClr>
                <a:srgbClr val="F39200"/>
              </a:buClr>
              <a:buSzPts val="1800"/>
              <a:buAutoNum type="arabicPeriod"/>
            </a:pPr>
            <a:r>
              <a:rPr lang="fi" sz="1800"/>
              <a:t>What types of digital advertising do you see daily? Search on different sites and media (10 minutes). Name 3 examples and paste them on a ppt-slide. </a:t>
            </a:r>
            <a:endParaRPr/>
          </a:p>
          <a:p>
            <a:pPr marL="457200" lvl="0" indent="-342900" algn="l" rtl="0">
              <a:lnSpc>
                <a:spcPct val="115000"/>
              </a:lnSpc>
              <a:spcBef>
                <a:spcPts val="0"/>
              </a:spcBef>
              <a:spcAft>
                <a:spcPts val="0"/>
              </a:spcAft>
              <a:buClr>
                <a:srgbClr val="F39200"/>
              </a:buClr>
              <a:buSzPts val="1800"/>
              <a:buAutoNum type="arabicPeriod"/>
            </a:pPr>
            <a:r>
              <a:rPr lang="fi" sz="1800"/>
              <a:t>How do they differ? What seems to be their purpose?</a:t>
            </a:r>
            <a:endParaRPr/>
          </a:p>
          <a:p>
            <a:pPr marL="457200" lvl="0" indent="-342900" algn="l" rtl="0">
              <a:lnSpc>
                <a:spcPct val="115000"/>
              </a:lnSpc>
              <a:spcBef>
                <a:spcPts val="0"/>
              </a:spcBef>
              <a:spcAft>
                <a:spcPts val="0"/>
              </a:spcAft>
              <a:buClr>
                <a:srgbClr val="F39200"/>
              </a:buClr>
              <a:buSzPts val="1800"/>
              <a:buAutoNum type="arabicPeriod"/>
            </a:pPr>
            <a:r>
              <a:rPr lang="fi" sz="1800"/>
              <a:t>Present to the group.</a:t>
            </a:r>
            <a:endParaRPr/>
          </a:p>
          <a:p>
            <a:pPr marL="0" lvl="0" indent="0" algn="l" rtl="0">
              <a:lnSpc>
                <a:spcPct val="115000"/>
              </a:lnSpc>
              <a:spcBef>
                <a:spcPts val="1200"/>
              </a:spcBef>
              <a:spcAft>
                <a:spcPts val="0"/>
              </a:spcAft>
              <a:buClr>
                <a:schemeClr val="lt1"/>
              </a:buClr>
              <a:buSzPts val="1800"/>
              <a:buNone/>
            </a:pPr>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6"/>
          <p:cNvSpPr txBox="1">
            <a:spLocks noGrp="1"/>
          </p:cNvSpPr>
          <p:nvPr>
            <p:ph type="title"/>
          </p:nvPr>
        </p:nvSpPr>
        <p:spPr>
          <a:xfrm>
            <a:off x="628650" y="-63375"/>
            <a:ext cx="7886700" cy="994172"/>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Clr>
                <a:srgbClr val="161249"/>
              </a:buClr>
              <a:buSzPts val="990"/>
              <a:buFont typeface="Arial"/>
              <a:buNone/>
            </a:pPr>
            <a:r>
              <a:rPr lang="fi" sz="3620"/>
              <a:t>Special for digital advertising</a:t>
            </a:r>
            <a:endParaRPr sz="3620"/>
          </a:p>
        </p:txBody>
      </p:sp>
      <p:sp>
        <p:nvSpPr>
          <p:cNvPr id="210" name="Google Shape;210;p6"/>
          <p:cNvSpPr txBox="1">
            <a:spLocks noGrp="1"/>
          </p:cNvSpPr>
          <p:nvPr>
            <p:ph type="body" idx="1"/>
          </p:nvPr>
        </p:nvSpPr>
        <p:spPr>
          <a:xfrm>
            <a:off x="628650" y="930797"/>
            <a:ext cx="7886700" cy="355066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F39200"/>
              </a:buClr>
              <a:buSzPts val="1200"/>
              <a:buNone/>
            </a:pPr>
            <a:r>
              <a:rPr lang="fi" sz="2000" b="1">
                <a:solidFill>
                  <a:srgbClr val="F39200"/>
                </a:solidFill>
              </a:rPr>
              <a:t>Flexibility</a:t>
            </a:r>
            <a:endParaRPr sz="2000" b="1">
              <a:solidFill>
                <a:srgbClr val="F39200"/>
              </a:solidFill>
            </a:endParaRPr>
          </a:p>
          <a:p>
            <a:pPr marL="457200" lvl="0" indent="-323850" algn="l" rtl="0">
              <a:lnSpc>
                <a:spcPct val="115000"/>
              </a:lnSpc>
              <a:spcBef>
                <a:spcPts val="1200"/>
              </a:spcBef>
              <a:spcAft>
                <a:spcPts val="0"/>
              </a:spcAft>
              <a:buClr>
                <a:srgbClr val="F39200"/>
              </a:buClr>
              <a:buSzPts val="2100"/>
              <a:buFont typeface="Arial"/>
              <a:buChar char="•"/>
            </a:pPr>
            <a:r>
              <a:rPr lang="fi" sz="1400"/>
              <a:t>Creation of ads is technically simple and ads show up almost immediately </a:t>
            </a:r>
            <a:endParaRPr sz="1400"/>
          </a:p>
          <a:p>
            <a:pPr marL="457200" lvl="0" indent="-323850" algn="l" rtl="0">
              <a:lnSpc>
                <a:spcPct val="115000"/>
              </a:lnSpc>
              <a:spcBef>
                <a:spcPts val="0"/>
              </a:spcBef>
              <a:spcAft>
                <a:spcPts val="0"/>
              </a:spcAft>
              <a:buClr>
                <a:srgbClr val="F39200"/>
              </a:buClr>
              <a:buSzPts val="2100"/>
              <a:buFont typeface="Arial"/>
              <a:buChar char="•"/>
            </a:pPr>
            <a:r>
              <a:rPr lang="fi" sz="1400"/>
              <a:t>Ad elements and contents can be changed and adjusted any time while campaign is live </a:t>
            </a:r>
            <a:endParaRPr sz="1400"/>
          </a:p>
          <a:p>
            <a:pPr marL="457200" lvl="0" indent="-323850" algn="l" rtl="0">
              <a:lnSpc>
                <a:spcPct val="115000"/>
              </a:lnSpc>
              <a:spcBef>
                <a:spcPts val="0"/>
              </a:spcBef>
              <a:spcAft>
                <a:spcPts val="0"/>
              </a:spcAft>
              <a:buClr>
                <a:srgbClr val="F39200"/>
              </a:buClr>
              <a:buSzPts val="2100"/>
              <a:buFont typeface="Arial"/>
              <a:buChar char="•"/>
            </a:pPr>
            <a:r>
              <a:rPr lang="fi" sz="1400"/>
              <a:t>Campaigns can be  adjusted based on how they are performing.</a:t>
            </a:r>
            <a:endParaRPr sz="1400"/>
          </a:p>
          <a:p>
            <a:pPr marL="457200" lvl="0" indent="-323850" algn="l" rtl="0">
              <a:lnSpc>
                <a:spcPct val="115000"/>
              </a:lnSpc>
              <a:spcBef>
                <a:spcPts val="0"/>
              </a:spcBef>
              <a:spcAft>
                <a:spcPts val="0"/>
              </a:spcAft>
              <a:buClr>
                <a:srgbClr val="F39200"/>
              </a:buClr>
              <a:buSzPts val="2100"/>
              <a:buFont typeface="Arial"/>
              <a:buChar char="•"/>
            </a:pPr>
            <a:r>
              <a:rPr lang="fi" sz="1400"/>
              <a:t>You may adjust the creative content, target audiences, timing and frequency and budget.</a:t>
            </a:r>
            <a:endParaRPr sz="1400"/>
          </a:p>
          <a:p>
            <a:pPr marL="457200" lvl="0" indent="-323850" algn="l" rtl="0">
              <a:lnSpc>
                <a:spcPct val="115000"/>
              </a:lnSpc>
              <a:spcBef>
                <a:spcPts val="0"/>
              </a:spcBef>
              <a:spcAft>
                <a:spcPts val="0"/>
              </a:spcAft>
              <a:buClr>
                <a:srgbClr val="F39200"/>
              </a:buClr>
              <a:buSzPts val="2100"/>
              <a:buFont typeface="Arial"/>
              <a:buChar char="•"/>
            </a:pPr>
            <a:r>
              <a:rPr lang="fi" sz="1400"/>
              <a:t>Digital ads are also accessible to smaller businesses without significant budgets</a:t>
            </a:r>
            <a:endParaRPr sz="1400"/>
          </a:p>
          <a:p>
            <a:pPr marL="0" lvl="0" indent="0" algn="l" rtl="0">
              <a:lnSpc>
                <a:spcPct val="115000"/>
              </a:lnSpc>
              <a:spcBef>
                <a:spcPts val="1200"/>
              </a:spcBef>
              <a:spcAft>
                <a:spcPts val="0"/>
              </a:spcAft>
              <a:buClr>
                <a:srgbClr val="F39200"/>
              </a:buClr>
              <a:buSzPts val="1200"/>
              <a:buNone/>
            </a:pPr>
            <a:r>
              <a:rPr lang="fi" sz="2000" b="1">
                <a:solidFill>
                  <a:srgbClr val="F39200"/>
                </a:solidFill>
              </a:rPr>
              <a:t>Precision </a:t>
            </a:r>
            <a:endParaRPr sz="2000" b="1">
              <a:solidFill>
                <a:srgbClr val="F39200"/>
              </a:solidFill>
            </a:endParaRPr>
          </a:p>
          <a:p>
            <a:pPr marL="457200" lvl="0" indent="-323850" algn="l" rtl="0">
              <a:lnSpc>
                <a:spcPct val="115000"/>
              </a:lnSpc>
              <a:spcBef>
                <a:spcPts val="1200"/>
              </a:spcBef>
              <a:spcAft>
                <a:spcPts val="0"/>
              </a:spcAft>
              <a:buClr>
                <a:srgbClr val="F39200"/>
              </a:buClr>
              <a:buSzPts val="2100"/>
              <a:buFont typeface="Arial"/>
              <a:buChar char="•"/>
            </a:pPr>
            <a:r>
              <a:rPr lang="fi" sz="1400"/>
              <a:t>can be shown in a great variety of media and channels </a:t>
            </a:r>
            <a:endParaRPr sz="1400"/>
          </a:p>
          <a:p>
            <a:pPr marL="457200" lvl="0" indent="-323850" algn="l" rtl="0">
              <a:lnSpc>
                <a:spcPct val="115000"/>
              </a:lnSpc>
              <a:spcBef>
                <a:spcPts val="0"/>
              </a:spcBef>
              <a:spcAft>
                <a:spcPts val="0"/>
              </a:spcAft>
              <a:buClr>
                <a:srgbClr val="F39200"/>
              </a:buClr>
              <a:buSzPts val="2100"/>
              <a:buFont typeface="Arial"/>
              <a:buChar char="•"/>
            </a:pPr>
            <a:r>
              <a:rPr lang="fi" sz="1400"/>
              <a:t>allows you to specify your target audiences very precisely</a:t>
            </a:r>
            <a:endParaRPr sz="14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pic>
        <p:nvPicPr>
          <p:cNvPr id="215" name="Google Shape;215;p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64131" y="195766"/>
            <a:ext cx="3712002" cy="4218915"/>
          </a:xfrm>
          <a:prstGeom prst="rect">
            <a:avLst/>
          </a:prstGeom>
          <a:noFill/>
          <a:ln>
            <a:noFill/>
          </a:ln>
          <a:effectLst>
            <a:outerShdw blurRad="63500" sx="102000" sy="102000" algn="ctr" rotWithShape="0">
              <a:srgbClr val="000000">
                <a:alpha val="40000"/>
              </a:srgbClr>
            </a:outerShdw>
          </a:effectLst>
        </p:spPr>
      </p:pic>
      <p:pic>
        <p:nvPicPr>
          <p:cNvPr id="216" name="Google Shape;216;p7"/>
          <p:cNvPicPr preferRelativeResize="0"/>
          <p:nvPr/>
        </p:nvPicPr>
        <p:blipFill rotWithShape="1">
          <a:blip r:embed="rId4">
            <a:alphaModFix/>
          </a:blip>
          <a:srcRect/>
          <a:stretch/>
        </p:blipFill>
        <p:spPr>
          <a:xfrm>
            <a:off x="4327557" y="881868"/>
            <a:ext cx="4452312" cy="3532813"/>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8"/>
          <p:cNvSpPr txBox="1">
            <a:spLocks noGrp="1"/>
          </p:cNvSpPr>
          <p:nvPr>
            <p:ph type="body" idx="4294967295"/>
          </p:nvPr>
        </p:nvSpPr>
        <p:spPr>
          <a:xfrm>
            <a:off x="311944" y="1027537"/>
            <a:ext cx="8520112" cy="1258888"/>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2200"/>
              </a:spcBef>
              <a:spcAft>
                <a:spcPts val="0"/>
              </a:spcAft>
              <a:buClr>
                <a:schemeClr val="lt1"/>
              </a:buClr>
              <a:buSzPts val="3359"/>
              <a:buNone/>
            </a:pPr>
            <a:r>
              <a:rPr lang="fi" sz="3200" b="1">
                <a:solidFill>
                  <a:schemeClr val="lt1"/>
                </a:solidFill>
              </a:rPr>
              <a:t>“Stopping advertising to save money is like stopping your watch to save time.” </a:t>
            </a:r>
            <a:endParaRPr sz="3600" b="1">
              <a:solidFill>
                <a:schemeClr val="lt1"/>
              </a:solidFill>
            </a:endParaRPr>
          </a:p>
          <a:p>
            <a:pPr marL="0" lvl="0" indent="0" algn="r" rtl="0">
              <a:lnSpc>
                <a:spcPct val="115000"/>
              </a:lnSpc>
              <a:spcBef>
                <a:spcPts val="4400"/>
              </a:spcBef>
              <a:spcAft>
                <a:spcPts val="2200"/>
              </a:spcAft>
              <a:buClr>
                <a:schemeClr val="lt1"/>
              </a:buClr>
              <a:buSzPts val="2519"/>
              <a:buNone/>
            </a:pPr>
            <a:r>
              <a:rPr lang="fi" sz="2400">
                <a:solidFill>
                  <a:schemeClr val="lt1"/>
                </a:solidFill>
              </a:rPr>
              <a:t>– Henry Ford</a:t>
            </a:r>
            <a:endParaRPr sz="2400">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9"/>
          <p:cNvSpPr txBox="1">
            <a:spLocks noGrp="1"/>
          </p:cNvSpPr>
          <p:nvPr>
            <p:ph type="title" idx="4294967295"/>
          </p:nvPr>
        </p:nvSpPr>
        <p:spPr>
          <a:xfrm>
            <a:off x="484360" y="1883121"/>
            <a:ext cx="8175279" cy="1073103"/>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100000"/>
              </a:lnSpc>
              <a:spcBef>
                <a:spcPts val="0"/>
              </a:spcBef>
              <a:spcAft>
                <a:spcPts val="0"/>
              </a:spcAft>
              <a:buClr>
                <a:srgbClr val="161249"/>
              </a:buClr>
              <a:buSzPct val="90909"/>
              <a:buFont typeface="Arial"/>
              <a:buNone/>
            </a:pPr>
            <a:r>
              <a:rPr lang="fi" sz="4400"/>
              <a:t>Features of modern advertising</a:t>
            </a:r>
            <a:endParaRPr sz="4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0"/>
          <p:cNvSpPr txBox="1">
            <a:spLocks noGrp="1"/>
          </p:cNvSpPr>
          <p:nvPr>
            <p:ph type="title"/>
          </p:nvPr>
        </p:nvSpPr>
        <p:spPr>
          <a:xfrm>
            <a:off x="368500" y="229226"/>
            <a:ext cx="8540700" cy="1107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400"/>
              <a:buFont typeface="Arial"/>
              <a:buNone/>
            </a:pPr>
            <a:r>
              <a:rPr lang="fi" sz="2800"/>
              <a:t>Advertising in the digital Marketing mix  </a:t>
            </a:r>
            <a:br>
              <a:rPr lang="fi" sz="2800"/>
            </a:br>
            <a:r>
              <a:rPr lang="fi" sz="2800"/>
              <a:t>‘7P’ in digital</a:t>
            </a:r>
            <a:endParaRPr sz="2800"/>
          </a:p>
        </p:txBody>
      </p:sp>
      <p:pic>
        <p:nvPicPr>
          <p:cNvPr id="232" name="Google Shape;232;p10"/>
          <p:cNvPicPr preferRelativeResize="0"/>
          <p:nvPr/>
        </p:nvPicPr>
        <p:blipFill rotWithShape="1">
          <a:blip r:embed="rId3">
            <a:alphaModFix/>
          </a:blip>
          <a:srcRect/>
          <a:stretch/>
        </p:blipFill>
        <p:spPr>
          <a:xfrm>
            <a:off x="152400" y="1106377"/>
            <a:ext cx="8839199" cy="3129406"/>
          </a:xfrm>
          <a:prstGeom prst="rect">
            <a:avLst/>
          </a:prstGeom>
          <a:noFill/>
          <a:ln>
            <a:noFill/>
          </a:ln>
        </p:spPr>
      </p:pic>
      <p:sp>
        <p:nvSpPr>
          <p:cNvPr id="233" name="Google Shape;233;p10"/>
          <p:cNvSpPr txBox="1"/>
          <p:nvPr/>
        </p:nvSpPr>
        <p:spPr>
          <a:xfrm>
            <a:off x="4399219" y="4149869"/>
            <a:ext cx="4744781" cy="35391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100" b="0" i="0" u="none" strike="noStrike" cap="none">
                <a:solidFill>
                  <a:srgbClr val="161249"/>
                </a:solidFill>
                <a:latin typeface="Arial"/>
                <a:ea typeface="Arial"/>
                <a:cs typeface="Arial"/>
                <a:sym typeface="Arial"/>
              </a:rPr>
              <a:t>Chaffey (2012):Digital Marketing - Strategy, Implementation and Practice</a:t>
            </a:r>
            <a:endParaRPr sz="1100" b="0" i="0" u="none" strike="noStrike" cap="none">
              <a:solidFill>
                <a:srgbClr val="161249"/>
              </a:solidFill>
              <a:latin typeface="Arial"/>
              <a:ea typeface="Arial"/>
              <a:cs typeface="Arial"/>
              <a:sym typeface="Arial"/>
            </a:endParaRPr>
          </a:p>
        </p:txBody>
      </p:sp>
      <p:sp>
        <p:nvSpPr>
          <p:cNvPr id="234" name="Google Shape;234;p10"/>
          <p:cNvSpPr txBox="1"/>
          <p:nvPr/>
        </p:nvSpPr>
        <p:spPr>
          <a:xfrm>
            <a:off x="2636252" y="4465632"/>
            <a:ext cx="4005196" cy="430857"/>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sng" strike="noStrike" cap="none">
                <a:solidFill>
                  <a:schemeClr val="hlink"/>
                </a:solidFill>
                <a:latin typeface="Arial"/>
                <a:ea typeface="Arial"/>
                <a:cs typeface="Arial"/>
                <a:sym typeface="Arial"/>
                <a:hlinkClick r:id="rId4"/>
              </a:rPr>
              <a:t>See Dave Chaffey´s video on the topic</a:t>
            </a:r>
            <a:endParaRPr sz="1600" b="1" i="0" u="none" strike="noStrike" cap="none">
              <a:solidFill>
                <a:srgbClr val="000000"/>
              </a:solidFill>
              <a:latin typeface="Arial"/>
              <a:ea typeface="Arial"/>
              <a:cs typeface="Arial"/>
              <a:sym typeface="Arial"/>
            </a:endParaRPr>
          </a:p>
        </p:txBody>
      </p:sp>
      <p:sp>
        <p:nvSpPr>
          <p:cNvPr id="235" name="Google Shape;235;p10"/>
          <p:cNvSpPr/>
          <p:nvPr/>
        </p:nvSpPr>
        <p:spPr>
          <a:xfrm>
            <a:off x="1074750" y="1566075"/>
            <a:ext cx="1750200" cy="8751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1"/>
          <p:cNvSpPr txBox="1">
            <a:spLocks noGrp="1"/>
          </p:cNvSpPr>
          <p:nvPr>
            <p:ph type="title" idx="4294967295"/>
          </p:nvPr>
        </p:nvSpPr>
        <p:spPr>
          <a:xfrm>
            <a:off x="539943" y="184149"/>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Advertising - characteristics</a:t>
            </a:r>
            <a:endParaRPr sz="3200"/>
          </a:p>
        </p:txBody>
      </p:sp>
      <p:sp>
        <p:nvSpPr>
          <p:cNvPr id="241" name="Google Shape;241;p11"/>
          <p:cNvSpPr txBox="1">
            <a:spLocks noGrp="1"/>
          </p:cNvSpPr>
          <p:nvPr>
            <p:ph type="body" idx="4294967295"/>
          </p:nvPr>
        </p:nvSpPr>
        <p:spPr>
          <a:xfrm>
            <a:off x="443620" y="757237"/>
            <a:ext cx="5630863" cy="3941762"/>
          </a:xfrm>
          <a:prstGeom prst="rect">
            <a:avLst/>
          </a:prstGeom>
          <a:noFill/>
          <a:ln>
            <a:noFill/>
          </a:ln>
        </p:spPr>
        <p:txBody>
          <a:bodyPr spcFirstLastPara="1" wrap="square" lIns="91425" tIns="91425" rIns="91425" bIns="91425" anchor="t" anchorCtr="0">
            <a:normAutofit/>
          </a:bodyPr>
          <a:lstStyle/>
          <a:p>
            <a:pPr marL="457200" lvl="0" indent="-323850" algn="l" rtl="0">
              <a:lnSpc>
                <a:spcPct val="100000"/>
              </a:lnSpc>
              <a:spcBef>
                <a:spcPts val="0"/>
              </a:spcBef>
              <a:spcAft>
                <a:spcPts val="0"/>
              </a:spcAft>
              <a:buClr>
                <a:srgbClr val="F39200"/>
              </a:buClr>
              <a:buSzPts val="1500"/>
              <a:buFont typeface="Arial"/>
              <a:buChar char="●"/>
            </a:pPr>
            <a:r>
              <a:rPr lang="fi" sz="1500"/>
              <a:t>Advertising is the most vital and generally used tool of </a:t>
            </a:r>
            <a:r>
              <a:rPr lang="fi" sz="1500" i="1"/>
              <a:t>marketing communication.</a:t>
            </a:r>
            <a:br>
              <a:rPr lang="fi" sz="1500"/>
            </a:br>
            <a:endParaRPr sz="1500"/>
          </a:p>
          <a:p>
            <a:pPr marL="457200" lvl="0" indent="-323850" algn="l" rtl="0">
              <a:lnSpc>
                <a:spcPct val="100000"/>
              </a:lnSpc>
              <a:spcBef>
                <a:spcPts val="0"/>
              </a:spcBef>
              <a:spcAft>
                <a:spcPts val="0"/>
              </a:spcAft>
              <a:buClr>
                <a:srgbClr val="F39200"/>
              </a:buClr>
              <a:buSzPts val="1500"/>
              <a:buFont typeface="Arial"/>
              <a:buChar char="●"/>
            </a:pPr>
            <a:r>
              <a:rPr lang="fi" sz="1500"/>
              <a:t>Most organizations need to do advertising in order to make themselves known in the market and to promote their products or services.</a:t>
            </a:r>
            <a:br>
              <a:rPr lang="fi" sz="1500"/>
            </a:br>
            <a:endParaRPr sz="1500"/>
          </a:p>
          <a:p>
            <a:pPr marL="457200" lvl="0" indent="-323850" algn="l" rtl="0">
              <a:lnSpc>
                <a:spcPct val="100000"/>
              </a:lnSpc>
              <a:spcBef>
                <a:spcPts val="0"/>
              </a:spcBef>
              <a:spcAft>
                <a:spcPts val="0"/>
              </a:spcAft>
              <a:buClr>
                <a:srgbClr val="F39200"/>
              </a:buClr>
              <a:buSzPts val="1500"/>
              <a:buFont typeface="Arial"/>
              <a:buChar char="●"/>
            </a:pPr>
            <a:r>
              <a:rPr lang="fi" sz="1500"/>
              <a:t>Advertising and visibility usually cost money-&gt; optimization is needed.</a:t>
            </a:r>
            <a:br>
              <a:rPr lang="fi" sz="1500"/>
            </a:br>
            <a:endParaRPr sz="1500"/>
          </a:p>
          <a:p>
            <a:pPr marL="457200" lvl="0" indent="-323850" algn="l" rtl="0">
              <a:lnSpc>
                <a:spcPct val="100000"/>
              </a:lnSpc>
              <a:spcBef>
                <a:spcPts val="0"/>
              </a:spcBef>
              <a:spcAft>
                <a:spcPts val="0"/>
              </a:spcAft>
              <a:buClr>
                <a:srgbClr val="F39200"/>
              </a:buClr>
              <a:buSzPts val="1500"/>
              <a:buFont typeface="Arial"/>
              <a:buChar char="●"/>
            </a:pPr>
            <a:r>
              <a:rPr lang="fi" sz="1500"/>
              <a:t>Advertising is directed in channels and media where target audiences can be reached optimally.</a:t>
            </a:r>
            <a:br>
              <a:rPr lang="fi" sz="1500"/>
            </a:br>
            <a:endParaRPr sz="1500"/>
          </a:p>
          <a:p>
            <a:pPr marL="457200" lvl="0" indent="-323850" algn="l" rtl="0">
              <a:lnSpc>
                <a:spcPct val="100000"/>
              </a:lnSpc>
              <a:spcBef>
                <a:spcPts val="0"/>
              </a:spcBef>
              <a:spcAft>
                <a:spcPts val="0"/>
              </a:spcAft>
              <a:buClr>
                <a:srgbClr val="F39200"/>
              </a:buClr>
              <a:buSzPts val="1500"/>
              <a:buFont typeface="Arial"/>
              <a:buChar char="●"/>
            </a:pPr>
            <a:r>
              <a:rPr lang="fi" sz="1500"/>
              <a:t>These media can be classified as </a:t>
            </a:r>
            <a:endParaRPr sz="1500"/>
          </a:p>
          <a:p>
            <a:pPr marL="1371600" lvl="2" indent="-323850" algn="l" rtl="0">
              <a:lnSpc>
                <a:spcPct val="100000"/>
              </a:lnSpc>
              <a:spcBef>
                <a:spcPts val="0"/>
              </a:spcBef>
              <a:spcAft>
                <a:spcPts val="0"/>
              </a:spcAft>
              <a:buClr>
                <a:srgbClr val="F39200"/>
              </a:buClr>
              <a:buSzPts val="1500"/>
              <a:buChar char="■"/>
            </a:pPr>
            <a:r>
              <a:rPr lang="fi" sz="1500"/>
              <a:t>own - paid - earned</a:t>
            </a:r>
            <a:endParaRPr sz="1500"/>
          </a:p>
          <a:p>
            <a:pPr marL="1371600" lvl="2" indent="-323850" algn="l" rtl="0">
              <a:lnSpc>
                <a:spcPct val="100000"/>
              </a:lnSpc>
              <a:spcBef>
                <a:spcPts val="0"/>
              </a:spcBef>
              <a:spcAft>
                <a:spcPts val="0"/>
              </a:spcAft>
              <a:buClr>
                <a:srgbClr val="F39200"/>
              </a:buClr>
              <a:buSzPts val="1500"/>
              <a:buChar char="■"/>
            </a:pPr>
            <a:r>
              <a:rPr lang="fi" sz="1500"/>
              <a:t>traditional - digital </a:t>
            </a:r>
            <a:endParaRPr sz="1500"/>
          </a:p>
        </p:txBody>
      </p:sp>
      <p:pic>
        <p:nvPicPr>
          <p:cNvPr id="242" name="Google Shape;242;p1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298734" y="1130037"/>
            <a:ext cx="4325099" cy="28834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12"/>
          <p:cNvSpPr txBox="1">
            <a:spLocks noGrp="1"/>
          </p:cNvSpPr>
          <p:nvPr>
            <p:ph type="title" idx="4294967295"/>
          </p:nvPr>
        </p:nvSpPr>
        <p:spPr>
          <a:xfrm>
            <a:off x="438529" y="120379"/>
            <a:ext cx="8266941"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3556"/>
              <a:buFont typeface="Arial"/>
              <a:buNone/>
            </a:pPr>
            <a:r>
              <a:rPr lang="fi" sz="3200"/>
              <a:t>Tasks of advertising</a:t>
            </a:r>
            <a:endParaRPr sz="3200"/>
          </a:p>
        </p:txBody>
      </p:sp>
      <p:sp>
        <p:nvSpPr>
          <p:cNvPr id="248" name="Google Shape;248;p12"/>
          <p:cNvSpPr txBox="1"/>
          <p:nvPr/>
        </p:nvSpPr>
        <p:spPr>
          <a:xfrm>
            <a:off x="320965" y="1206397"/>
            <a:ext cx="5089174" cy="2723792"/>
          </a:xfrm>
          <a:prstGeom prst="rect">
            <a:avLst/>
          </a:prstGeom>
          <a:noFill/>
          <a:ln>
            <a:noFill/>
          </a:ln>
        </p:spPr>
        <p:txBody>
          <a:bodyPr spcFirstLastPara="1" wrap="square" lIns="91425" tIns="91425" rIns="91425" bIns="91425" anchor="t" anchorCtr="0">
            <a:spAutoFit/>
          </a:bodyPr>
          <a:lstStyle/>
          <a:p>
            <a:pPr marL="457200" marR="0" lvl="0" indent="-323850" algn="l" rtl="0">
              <a:lnSpc>
                <a:spcPct val="100000"/>
              </a:lnSpc>
              <a:spcBef>
                <a:spcPts val="60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inform, create awareness </a:t>
            </a:r>
            <a:endParaRPr sz="1600" b="1"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build</a:t>
            </a:r>
            <a:r>
              <a:rPr lang="fi" sz="1600" b="0" i="1" u="none" strike="noStrike" cap="none">
                <a:solidFill>
                  <a:srgbClr val="161249"/>
                </a:solidFill>
                <a:latin typeface="Arial"/>
                <a:ea typeface="Arial"/>
                <a:cs typeface="Arial"/>
                <a:sym typeface="Arial"/>
              </a:rPr>
              <a:t> </a:t>
            </a:r>
            <a:r>
              <a:rPr lang="fi" sz="1600" b="0" i="0" u="none" strike="noStrike" cap="none">
                <a:solidFill>
                  <a:srgbClr val="161249"/>
                </a:solidFill>
                <a:latin typeface="Arial"/>
                <a:ea typeface="Arial"/>
                <a:cs typeface="Arial"/>
                <a:sym typeface="Arial"/>
              </a:rPr>
              <a:t>or </a:t>
            </a:r>
            <a:r>
              <a:rPr lang="fi" sz="1600" b="1" i="0" u="none" strike="noStrike" cap="none">
                <a:solidFill>
                  <a:srgbClr val="161249"/>
                </a:solidFill>
                <a:latin typeface="Arial"/>
                <a:ea typeface="Arial"/>
                <a:cs typeface="Arial"/>
                <a:sym typeface="Arial"/>
              </a:rPr>
              <a:t>reinforce attitudes</a:t>
            </a:r>
            <a:r>
              <a:rPr lang="fi" sz="1600" b="0" i="0" u="none" strike="noStrike" cap="none">
                <a:solidFill>
                  <a:srgbClr val="161249"/>
                </a:solidFill>
                <a:latin typeface="Arial"/>
                <a:ea typeface="Arial"/>
                <a:cs typeface="Arial"/>
                <a:sym typeface="Arial"/>
              </a:rPr>
              <a:t> in the minds of target audience</a:t>
            </a:r>
            <a:endParaRPr sz="16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persuade to buy </a:t>
            </a:r>
            <a:r>
              <a:rPr lang="fi" sz="1600" b="0" i="0" u="none" strike="noStrike" cap="none">
                <a:solidFill>
                  <a:srgbClr val="161249"/>
                </a:solidFill>
                <a:latin typeface="Arial"/>
                <a:ea typeface="Arial"/>
                <a:cs typeface="Arial"/>
                <a:sym typeface="Arial"/>
              </a:rPr>
              <a:t>- ‘to be aware’ is not enough!</a:t>
            </a:r>
            <a:endParaRPr sz="16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remind</a:t>
            </a:r>
            <a:r>
              <a:rPr lang="fi" sz="1600" b="0" i="1" u="none" strike="noStrike" cap="none">
                <a:solidFill>
                  <a:srgbClr val="161249"/>
                </a:solidFill>
                <a:latin typeface="Arial"/>
                <a:ea typeface="Arial"/>
                <a:cs typeface="Arial"/>
                <a:sym typeface="Arial"/>
              </a:rPr>
              <a:t> </a:t>
            </a:r>
            <a:r>
              <a:rPr lang="fi" sz="1600" b="0" i="0" u="none" strike="noStrike" cap="none">
                <a:solidFill>
                  <a:srgbClr val="161249"/>
                </a:solidFill>
                <a:latin typeface="Arial"/>
                <a:ea typeface="Arial"/>
                <a:cs typeface="Arial"/>
                <a:sym typeface="Arial"/>
              </a:rPr>
              <a:t>- ‘we still exist’</a:t>
            </a:r>
            <a:endParaRPr sz="16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increase demand </a:t>
            </a:r>
            <a:r>
              <a:rPr lang="fi" sz="1600" b="0" i="0" u="none" strike="noStrike" cap="none">
                <a:solidFill>
                  <a:srgbClr val="161249"/>
                </a:solidFill>
                <a:latin typeface="Arial"/>
                <a:ea typeface="Arial"/>
                <a:cs typeface="Arial"/>
                <a:sym typeface="Arial"/>
              </a:rPr>
              <a:t>- ‘did you know about this additional feature’</a:t>
            </a:r>
            <a:endParaRPr sz="16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increase sales </a:t>
            </a:r>
            <a:endParaRPr sz="1600" b="1"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F39200"/>
              </a:buClr>
              <a:buSzPts val="1500"/>
              <a:buFont typeface="Arial"/>
              <a:buChar char="●"/>
            </a:pPr>
            <a:r>
              <a:rPr lang="fi" sz="1600" b="1" i="0" u="none" strike="noStrike" cap="none">
                <a:solidFill>
                  <a:srgbClr val="161249"/>
                </a:solidFill>
                <a:latin typeface="Arial"/>
                <a:ea typeface="Arial"/>
                <a:cs typeface="Arial"/>
                <a:sym typeface="Arial"/>
              </a:rPr>
              <a:t>popularize </a:t>
            </a:r>
            <a:r>
              <a:rPr lang="fi" sz="1600" b="0" i="0" u="none" strike="noStrike" cap="none">
                <a:solidFill>
                  <a:srgbClr val="161249"/>
                </a:solidFill>
                <a:latin typeface="Arial"/>
                <a:ea typeface="Arial"/>
                <a:cs typeface="Arial"/>
                <a:sym typeface="Arial"/>
              </a:rPr>
              <a:t>and</a:t>
            </a:r>
            <a:r>
              <a:rPr lang="fi" sz="1600" b="1" i="0" u="none" strike="noStrike" cap="none">
                <a:solidFill>
                  <a:srgbClr val="161249"/>
                </a:solidFill>
                <a:latin typeface="Arial"/>
                <a:ea typeface="Arial"/>
                <a:cs typeface="Arial"/>
                <a:sym typeface="Arial"/>
              </a:rPr>
              <a:t> improve organizational brand</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600" b="0" i="0" u="none" strike="noStrike" cap="none">
              <a:solidFill>
                <a:srgbClr val="000000"/>
              </a:solidFill>
              <a:latin typeface="Arial"/>
              <a:ea typeface="Arial"/>
              <a:cs typeface="Arial"/>
              <a:sym typeface="Arial"/>
            </a:endParaRPr>
          </a:p>
        </p:txBody>
      </p:sp>
      <p:pic>
        <p:nvPicPr>
          <p:cNvPr id="249" name="Google Shape;249;p1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410139" y="1663934"/>
            <a:ext cx="3512224" cy="23473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3"/>
          <p:cNvSpPr txBox="1">
            <a:spLocks noGrp="1"/>
          </p:cNvSpPr>
          <p:nvPr>
            <p:ph type="body" idx="1"/>
          </p:nvPr>
        </p:nvSpPr>
        <p:spPr>
          <a:xfrm>
            <a:off x="840583" y="144855"/>
            <a:ext cx="6614054" cy="332399"/>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lt1"/>
              </a:buClr>
              <a:buSzPts val="1800"/>
              <a:buNone/>
            </a:pPr>
            <a:r>
              <a:rPr lang="fi" sz="2800"/>
              <a:t>In-class activity</a:t>
            </a:r>
            <a:endParaRPr sz="2800"/>
          </a:p>
          <a:p>
            <a:pPr marL="0" lvl="0" indent="0" algn="l" rtl="0">
              <a:lnSpc>
                <a:spcPct val="115000"/>
              </a:lnSpc>
              <a:spcBef>
                <a:spcPts val="1200"/>
              </a:spcBef>
              <a:spcAft>
                <a:spcPts val="0"/>
              </a:spcAft>
              <a:buClr>
                <a:schemeClr val="lt1"/>
              </a:buClr>
              <a:buSzPts val="1800"/>
              <a:buNone/>
            </a:pPr>
            <a:endParaRPr sz="1800"/>
          </a:p>
        </p:txBody>
      </p:sp>
      <p:sp>
        <p:nvSpPr>
          <p:cNvPr id="255" name="Google Shape;255;p1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 sz="2000">
                <a:solidFill>
                  <a:schemeClr val="lt1"/>
                </a:solidFill>
              </a:rPr>
              <a:t>Referring to the previous slide - search for examples for the different types of ads. Use various internet websites as sources.</a:t>
            </a:r>
            <a:endParaRPr/>
          </a:p>
          <a:p>
            <a:pPr marL="285750" lvl="0" indent="-285750" algn="l" rtl="0">
              <a:lnSpc>
                <a:spcPct val="100000"/>
              </a:lnSpc>
              <a:spcBef>
                <a:spcPts val="1200"/>
              </a:spcBef>
              <a:spcAft>
                <a:spcPts val="0"/>
              </a:spcAft>
              <a:buClr>
                <a:srgbClr val="F39200"/>
              </a:buClr>
              <a:buSzPts val="1800"/>
              <a:buFont typeface="Arial"/>
              <a:buChar char="●"/>
            </a:pPr>
            <a:r>
              <a:rPr lang="fi" sz="2000">
                <a:solidFill>
                  <a:schemeClr val="lt1"/>
                </a:solidFill>
              </a:rPr>
              <a:t>Time needed: 15-20 minutes. </a:t>
            </a:r>
            <a:endParaRPr/>
          </a:p>
          <a:p>
            <a:pPr marL="285750" lvl="0" indent="-285750" algn="l" rtl="0">
              <a:lnSpc>
                <a:spcPct val="100000"/>
              </a:lnSpc>
              <a:spcBef>
                <a:spcPts val="2400"/>
              </a:spcBef>
              <a:spcAft>
                <a:spcPts val="0"/>
              </a:spcAft>
              <a:buClr>
                <a:srgbClr val="F39200"/>
              </a:buClr>
              <a:buSzPts val="1800"/>
              <a:buFont typeface="Arial"/>
              <a:buChar char="●"/>
            </a:pPr>
            <a:r>
              <a:rPr lang="fi" sz="2000">
                <a:solidFill>
                  <a:schemeClr val="lt1"/>
                </a:solidFill>
              </a:rPr>
              <a:t>Can be done individually or in pairs.</a:t>
            </a:r>
            <a:endParaRPr/>
          </a:p>
          <a:p>
            <a:pPr marL="285750" lvl="0" indent="-285750" algn="l" rtl="0">
              <a:lnSpc>
                <a:spcPct val="100000"/>
              </a:lnSpc>
              <a:spcBef>
                <a:spcPts val="2400"/>
              </a:spcBef>
              <a:spcAft>
                <a:spcPts val="0"/>
              </a:spcAft>
              <a:buClr>
                <a:srgbClr val="F39200"/>
              </a:buClr>
              <a:buSzPts val="1800"/>
              <a:buFont typeface="Arial"/>
              <a:buChar char="●"/>
            </a:pPr>
            <a:r>
              <a:rPr lang="fi" sz="2000"/>
              <a:t>Take captures and present to class.</a:t>
            </a:r>
            <a:endParaRPr/>
          </a:p>
          <a:p>
            <a:pPr marL="0" lvl="0" indent="0" algn="l" rtl="0">
              <a:lnSpc>
                <a:spcPct val="90000"/>
              </a:lnSpc>
              <a:spcBef>
                <a:spcPts val="1200"/>
              </a:spcBef>
              <a:spcAft>
                <a:spcPts val="0"/>
              </a:spcAft>
              <a:buClr>
                <a:schemeClr val="lt1"/>
              </a:buClr>
              <a:buSzPts val="1800"/>
              <a:buNone/>
            </a:pPr>
            <a:endParaRPr sz="18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14"/>
          <p:cNvSpPr txBox="1">
            <a:spLocks noGrp="1"/>
          </p:cNvSpPr>
          <p:nvPr>
            <p:ph type="title" idx="4294967295"/>
          </p:nvPr>
        </p:nvSpPr>
        <p:spPr>
          <a:xfrm>
            <a:off x="1737063" y="123306"/>
            <a:ext cx="5669874" cy="573088"/>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2667"/>
              <a:buFont typeface="Arial"/>
              <a:buNone/>
            </a:pPr>
            <a:r>
              <a:rPr lang="fi" sz="2400"/>
              <a:t>Advertising must be adjusted to the </a:t>
            </a:r>
            <a:br>
              <a:rPr lang="fi" sz="2400"/>
            </a:br>
            <a:r>
              <a:rPr lang="fi" sz="2400"/>
              <a:t>sales funnel</a:t>
            </a:r>
            <a:endParaRPr sz="2400"/>
          </a:p>
        </p:txBody>
      </p:sp>
      <p:sp>
        <p:nvSpPr>
          <p:cNvPr id="261" name="Google Shape;261;p14"/>
          <p:cNvSpPr txBox="1">
            <a:spLocks noGrp="1"/>
          </p:cNvSpPr>
          <p:nvPr>
            <p:ph type="body" idx="4294967295"/>
          </p:nvPr>
        </p:nvSpPr>
        <p:spPr>
          <a:xfrm>
            <a:off x="375718" y="941559"/>
            <a:ext cx="8623427" cy="4201941"/>
          </a:xfrm>
          <a:prstGeom prst="rect">
            <a:avLst/>
          </a:prstGeom>
          <a:noFill/>
          <a:ln>
            <a:noFill/>
          </a:ln>
        </p:spPr>
        <p:txBody>
          <a:bodyPr spcFirstLastPara="1" wrap="square" lIns="91425" tIns="91425" rIns="91425" bIns="91425" anchor="t" anchorCtr="0">
            <a:normAutofit/>
          </a:bodyPr>
          <a:lstStyle/>
          <a:p>
            <a:pPr marL="0" lvl="0" indent="0" algn="l" rtl="0">
              <a:lnSpc>
                <a:spcPct val="110000"/>
              </a:lnSpc>
              <a:spcBef>
                <a:spcPts val="0"/>
              </a:spcBef>
              <a:spcAft>
                <a:spcPts val="0"/>
              </a:spcAft>
              <a:buClr>
                <a:srgbClr val="161249"/>
              </a:buClr>
              <a:buSzPts val="1800"/>
              <a:buNone/>
            </a:pPr>
            <a:r>
              <a:rPr lang="fi" sz="1600"/>
              <a:t>How can a marketer know where to meet the customer and what to message? The so called </a:t>
            </a:r>
            <a:r>
              <a:rPr lang="fi" sz="1600" b="1">
                <a:solidFill>
                  <a:srgbClr val="F39200"/>
                </a:solidFill>
              </a:rPr>
              <a:t>sales funnel </a:t>
            </a:r>
            <a:r>
              <a:rPr lang="fi" sz="1600"/>
              <a:t>(due to most products and services with value) helps to understand this.</a:t>
            </a:r>
            <a:endParaRPr/>
          </a:p>
          <a:p>
            <a:pPr marL="0" lvl="0" indent="0" algn="l" rtl="0">
              <a:lnSpc>
                <a:spcPct val="110000"/>
              </a:lnSpc>
              <a:spcBef>
                <a:spcPts val="0"/>
              </a:spcBef>
              <a:spcAft>
                <a:spcPts val="0"/>
              </a:spcAft>
              <a:buClr>
                <a:srgbClr val="161249"/>
              </a:buClr>
              <a:buSzPts val="1800"/>
              <a:buNone/>
            </a:pPr>
            <a:endParaRPr sz="1500"/>
          </a:p>
          <a:p>
            <a:pPr marL="914400" lvl="1" indent="-323850" algn="l" rtl="0">
              <a:lnSpc>
                <a:spcPct val="110000"/>
              </a:lnSpc>
              <a:spcBef>
                <a:spcPts val="0"/>
              </a:spcBef>
              <a:spcAft>
                <a:spcPts val="0"/>
              </a:spcAft>
              <a:buClr>
                <a:srgbClr val="F39200"/>
              </a:buClr>
              <a:buSzPts val="1740"/>
              <a:buAutoNum type="alphaLcPeriod"/>
            </a:pPr>
            <a:r>
              <a:rPr lang="fi" sz="1450"/>
              <a:t>Each customer process starts from becoming </a:t>
            </a:r>
            <a:r>
              <a:rPr lang="fi" sz="1450" b="1">
                <a:solidFill>
                  <a:srgbClr val="F39200"/>
                </a:solidFill>
              </a:rPr>
              <a:t>aware</a:t>
            </a:r>
            <a:r>
              <a:rPr lang="fi" sz="1450" b="1" i="1"/>
              <a:t> </a:t>
            </a:r>
            <a:r>
              <a:rPr lang="fi" sz="1450"/>
              <a:t>of a need (this may happen through various triggers: seeing an ad, listening to a friend, reading social media or news.)</a:t>
            </a:r>
            <a:endParaRPr sz="1450"/>
          </a:p>
          <a:p>
            <a:pPr marL="914400" lvl="1" indent="-323850" algn="l" rtl="0">
              <a:lnSpc>
                <a:spcPct val="110000"/>
              </a:lnSpc>
              <a:spcBef>
                <a:spcPts val="0"/>
              </a:spcBef>
              <a:spcAft>
                <a:spcPts val="0"/>
              </a:spcAft>
              <a:buClr>
                <a:srgbClr val="F39200"/>
              </a:buClr>
              <a:buSzPts val="1740"/>
              <a:buAutoNum type="alphaLcPeriod"/>
            </a:pPr>
            <a:r>
              <a:rPr lang="fi" sz="1450"/>
              <a:t>Getting additional signals and information may raise </a:t>
            </a:r>
            <a:r>
              <a:rPr lang="fi" sz="1450" b="1">
                <a:solidFill>
                  <a:srgbClr val="F39200"/>
                </a:solidFill>
              </a:rPr>
              <a:t>interest</a:t>
            </a:r>
            <a:r>
              <a:rPr lang="fi" sz="1450"/>
              <a:t>. At this stage there is readiness to receive more information regarding the product or service.</a:t>
            </a:r>
            <a:endParaRPr sz="1450"/>
          </a:p>
          <a:p>
            <a:pPr marL="914400" lvl="1" indent="-323850" algn="l" rtl="0">
              <a:lnSpc>
                <a:spcPct val="110000"/>
              </a:lnSpc>
              <a:spcBef>
                <a:spcPts val="0"/>
              </a:spcBef>
              <a:spcAft>
                <a:spcPts val="0"/>
              </a:spcAft>
              <a:buClr>
                <a:srgbClr val="F39200"/>
              </a:buClr>
              <a:buSzPts val="1740"/>
              <a:buAutoNum type="alphaLcPeriod"/>
            </a:pPr>
            <a:r>
              <a:rPr lang="fi" sz="1450"/>
              <a:t>The next step is called </a:t>
            </a:r>
            <a:r>
              <a:rPr lang="fi" sz="1450" b="1">
                <a:solidFill>
                  <a:srgbClr val="F39200"/>
                </a:solidFill>
              </a:rPr>
              <a:t>consideration</a:t>
            </a:r>
            <a:r>
              <a:rPr lang="fi" sz="1450"/>
              <a:t>, where the need is specified and the process is considered critically.</a:t>
            </a:r>
            <a:endParaRPr sz="1450"/>
          </a:p>
          <a:p>
            <a:pPr marL="914400" lvl="1" indent="-323850" algn="l" rtl="0">
              <a:lnSpc>
                <a:spcPct val="110000"/>
              </a:lnSpc>
              <a:spcBef>
                <a:spcPts val="0"/>
              </a:spcBef>
              <a:spcAft>
                <a:spcPts val="0"/>
              </a:spcAft>
              <a:buClr>
                <a:srgbClr val="F39200"/>
              </a:buClr>
              <a:buSzPts val="1740"/>
              <a:buAutoNum type="alphaLcPeriod"/>
            </a:pPr>
            <a:r>
              <a:rPr lang="fi" sz="1450"/>
              <a:t>If the need still seems real and the solutions realistic, the</a:t>
            </a:r>
            <a:r>
              <a:rPr lang="fi" sz="1450">
                <a:solidFill>
                  <a:srgbClr val="F39200"/>
                </a:solidFill>
              </a:rPr>
              <a:t> </a:t>
            </a:r>
            <a:r>
              <a:rPr lang="fi" sz="1450" b="1">
                <a:solidFill>
                  <a:srgbClr val="F39200"/>
                </a:solidFill>
              </a:rPr>
              <a:t>intent </a:t>
            </a:r>
            <a:r>
              <a:rPr lang="fi" sz="1450"/>
              <a:t>emerges</a:t>
            </a:r>
            <a:endParaRPr sz="1450"/>
          </a:p>
          <a:p>
            <a:pPr marL="914400" lvl="1" indent="-323850" algn="l" rtl="0">
              <a:lnSpc>
                <a:spcPct val="110000"/>
              </a:lnSpc>
              <a:spcBef>
                <a:spcPts val="0"/>
              </a:spcBef>
              <a:spcAft>
                <a:spcPts val="0"/>
              </a:spcAft>
              <a:buClr>
                <a:srgbClr val="F39200"/>
              </a:buClr>
              <a:buSzPts val="1740"/>
              <a:buAutoNum type="alphaLcPeriod"/>
            </a:pPr>
            <a:r>
              <a:rPr lang="fi" sz="1450"/>
              <a:t>… leading to</a:t>
            </a:r>
            <a:r>
              <a:rPr lang="fi" sz="1450">
                <a:solidFill>
                  <a:srgbClr val="F39200"/>
                </a:solidFill>
              </a:rPr>
              <a:t> </a:t>
            </a:r>
            <a:r>
              <a:rPr lang="fi" sz="1450" b="1">
                <a:solidFill>
                  <a:srgbClr val="F39200"/>
                </a:solidFill>
              </a:rPr>
              <a:t>comparison</a:t>
            </a:r>
            <a:r>
              <a:rPr lang="fi" sz="1450">
                <a:solidFill>
                  <a:srgbClr val="F39200"/>
                </a:solidFill>
              </a:rPr>
              <a:t> </a:t>
            </a:r>
            <a:r>
              <a:rPr lang="fi" sz="1450"/>
              <a:t>of alternatives</a:t>
            </a:r>
            <a:endParaRPr sz="1450"/>
          </a:p>
          <a:p>
            <a:pPr marL="914400" lvl="1" indent="-323850" algn="l" rtl="0">
              <a:lnSpc>
                <a:spcPct val="110000"/>
              </a:lnSpc>
              <a:spcBef>
                <a:spcPts val="0"/>
              </a:spcBef>
              <a:spcAft>
                <a:spcPts val="0"/>
              </a:spcAft>
              <a:buClr>
                <a:srgbClr val="F39200"/>
              </a:buClr>
              <a:buSzPts val="1740"/>
              <a:buAutoNum type="alphaLcPeriod"/>
            </a:pPr>
            <a:r>
              <a:rPr lang="fi" sz="1450"/>
              <a:t> next, a </a:t>
            </a:r>
            <a:r>
              <a:rPr lang="fi" sz="1450" b="1">
                <a:solidFill>
                  <a:srgbClr val="F39200"/>
                </a:solidFill>
              </a:rPr>
              <a:t>decision</a:t>
            </a:r>
            <a:r>
              <a:rPr lang="fi" sz="1450"/>
              <a:t> or </a:t>
            </a:r>
            <a:r>
              <a:rPr lang="fi" sz="1450" b="1">
                <a:solidFill>
                  <a:srgbClr val="F39200"/>
                </a:solidFill>
              </a:rPr>
              <a:t>purchase</a:t>
            </a:r>
            <a:r>
              <a:rPr lang="fi" sz="1450">
                <a:solidFill>
                  <a:srgbClr val="F39200"/>
                </a:solidFill>
              </a:rPr>
              <a:t> </a:t>
            </a:r>
            <a:r>
              <a:rPr lang="fi" sz="1450"/>
              <a:t>will follow</a:t>
            </a:r>
            <a:endParaRPr sz="1450"/>
          </a:p>
          <a:p>
            <a:pPr marL="914400" lvl="1" indent="-323850" algn="l" rtl="0">
              <a:lnSpc>
                <a:spcPct val="110000"/>
              </a:lnSpc>
              <a:spcBef>
                <a:spcPts val="0"/>
              </a:spcBef>
              <a:spcAft>
                <a:spcPts val="0"/>
              </a:spcAft>
              <a:buClr>
                <a:srgbClr val="F39200"/>
              </a:buClr>
              <a:buSzPts val="1740"/>
              <a:buAutoNum type="alphaLcPeriod"/>
            </a:pPr>
            <a:r>
              <a:rPr lang="fi" sz="1450"/>
              <a:t>Still after the purchase the customer is interested in the product, and may become an </a:t>
            </a:r>
            <a:r>
              <a:rPr lang="fi" sz="1450" b="1">
                <a:solidFill>
                  <a:srgbClr val="F39200"/>
                </a:solidFill>
              </a:rPr>
              <a:t>advocate</a:t>
            </a:r>
            <a:endParaRPr sz="1450">
              <a:solidFill>
                <a:srgbClr val="F392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g24f4826d479_0_0"/>
          <p:cNvSpPr txBox="1">
            <a:spLocks noGrp="1"/>
          </p:cNvSpPr>
          <p:nvPr>
            <p:ph type="title" idx="4294967295"/>
          </p:nvPr>
        </p:nvSpPr>
        <p:spPr>
          <a:xfrm>
            <a:off x="529839" y="184442"/>
            <a:ext cx="7932600" cy="573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433"/>
              <a:buFont typeface="Arial"/>
              <a:buNone/>
            </a:pPr>
            <a:r>
              <a:rPr lang="fi" sz="3200"/>
              <a:t> Sales Funnel and buyer stage</a:t>
            </a:r>
            <a:endParaRPr sz="3200"/>
          </a:p>
        </p:txBody>
      </p:sp>
      <p:sp>
        <p:nvSpPr>
          <p:cNvPr id="267" name="Google Shape;267;g24f4826d479_0_0"/>
          <p:cNvSpPr txBox="1"/>
          <p:nvPr/>
        </p:nvSpPr>
        <p:spPr>
          <a:xfrm>
            <a:off x="4103700" y="825450"/>
            <a:ext cx="4854000" cy="39675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 sz="1600" b="1" i="0" u="none" strike="noStrike" cap="none">
                <a:solidFill>
                  <a:srgbClr val="161249"/>
                </a:solidFill>
                <a:latin typeface="Arial"/>
                <a:ea typeface="Arial"/>
                <a:cs typeface="Arial"/>
                <a:sym typeface="Arial"/>
              </a:rPr>
              <a:t>The potential buyer:</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6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Becomes aware of own need, or becomes affected by a certain brand</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Wants to know more, searches information of brand/product/service</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Knowledge has risen; overweighs best solutions</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Does comparison; evaluation; intends to be convinced</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Has selected most appropriate solution; makes decision</a:t>
            </a:r>
            <a:endParaRPr sz="1500" b="0" i="0" u="none" strike="noStrike" cap="none">
              <a:solidFill>
                <a:srgbClr val="161249"/>
              </a:solidFill>
              <a:latin typeface="Arial"/>
              <a:ea typeface="Arial"/>
              <a:cs typeface="Arial"/>
              <a:sym typeface="Arial"/>
            </a:endParaRPr>
          </a:p>
        </p:txBody>
      </p:sp>
      <p:pic>
        <p:nvPicPr>
          <p:cNvPr id="268" name="Google Shape;268;g24f4826d479_0_0"/>
          <p:cNvPicPr preferRelativeResize="0"/>
          <p:nvPr/>
        </p:nvPicPr>
        <p:blipFill rotWithShape="1">
          <a:blip r:embed="rId3">
            <a:alphaModFix/>
          </a:blip>
          <a:srcRect/>
          <a:stretch/>
        </p:blipFill>
        <p:spPr>
          <a:xfrm>
            <a:off x="529839" y="1014253"/>
            <a:ext cx="3573861" cy="3438828"/>
          </a:xfrm>
          <a:prstGeom prst="rect">
            <a:avLst/>
          </a:prstGeom>
          <a:noFill/>
          <a:ln>
            <a:noFill/>
          </a:ln>
        </p:spPr>
      </p:pic>
      <p:sp>
        <p:nvSpPr>
          <p:cNvPr id="269" name="Google Shape;269;g24f4826d479_0_0"/>
          <p:cNvSpPr txBox="1"/>
          <p:nvPr/>
        </p:nvSpPr>
        <p:spPr>
          <a:xfrm>
            <a:off x="2050975" y="4582700"/>
            <a:ext cx="1800000" cy="461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 sz="1800" b="1" i="0" u="sng" strike="noStrike" cap="none">
                <a:solidFill>
                  <a:schemeClr val="hlink"/>
                </a:solidFill>
                <a:latin typeface="Arial"/>
                <a:ea typeface="Arial"/>
                <a:cs typeface="Arial"/>
                <a:sym typeface="Arial"/>
                <a:hlinkClick r:id="rId4"/>
              </a:rPr>
              <a:t>Video 13 min</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16"/>
          <p:cNvSpPr txBox="1">
            <a:spLocks noGrp="1"/>
          </p:cNvSpPr>
          <p:nvPr>
            <p:ph type="title" idx="4294967295"/>
          </p:nvPr>
        </p:nvSpPr>
        <p:spPr>
          <a:xfrm>
            <a:off x="1423879" y="67721"/>
            <a:ext cx="5977343" cy="573088"/>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Clr>
                <a:srgbClr val="161249"/>
              </a:buClr>
              <a:buSzPct val="111111"/>
              <a:buFont typeface="Arial"/>
              <a:buNone/>
            </a:pPr>
            <a:r>
              <a:rPr lang="fi"/>
              <a:t>Different types of advertising </a:t>
            </a:r>
            <a:br>
              <a:rPr lang="fi"/>
            </a:br>
            <a:endParaRPr/>
          </a:p>
        </p:txBody>
      </p:sp>
      <p:pic>
        <p:nvPicPr>
          <p:cNvPr id="275" name="Google Shape;275;p1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18950" y="1883550"/>
            <a:ext cx="7894500" cy="736974"/>
          </a:xfrm>
          <a:prstGeom prst="rect">
            <a:avLst/>
          </a:prstGeom>
          <a:noFill/>
          <a:ln>
            <a:noFill/>
          </a:ln>
        </p:spPr>
      </p:pic>
      <p:sp>
        <p:nvSpPr>
          <p:cNvPr id="276" name="Google Shape;276;p16"/>
          <p:cNvSpPr txBox="1"/>
          <p:nvPr/>
        </p:nvSpPr>
        <p:spPr>
          <a:xfrm>
            <a:off x="718950" y="1194791"/>
            <a:ext cx="7695600" cy="67707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0" i="0" u="none" strike="noStrike" cap="none">
                <a:solidFill>
                  <a:srgbClr val="161249"/>
                </a:solidFill>
                <a:latin typeface="Arial"/>
                <a:ea typeface="Arial"/>
                <a:cs typeface="Arial"/>
                <a:sym typeface="Arial"/>
              </a:rPr>
              <a:t>Different stages of buying process need different type of advertising. </a:t>
            </a:r>
            <a:endParaRPr sz="1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600" b="0" i="0" u="none" strike="noStrike" cap="none">
                <a:solidFill>
                  <a:srgbClr val="161249"/>
                </a:solidFill>
                <a:latin typeface="Arial"/>
                <a:ea typeface="Arial"/>
                <a:cs typeface="Arial"/>
                <a:sym typeface="Arial"/>
              </a:rPr>
              <a:t>Here the sales funnel is presented horizontally, often called the ‘customer journey’.</a:t>
            </a:r>
            <a:endParaRPr sz="1600" b="0" i="0" u="none" strike="noStrike" cap="none">
              <a:solidFill>
                <a:srgbClr val="161249"/>
              </a:solidFill>
              <a:latin typeface="Arial"/>
              <a:ea typeface="Arial"/>
              <a:cs typeface="Arial"/>
              <a:sym typeface="Arial"/>
            </a:endParaRPr>
          </a:p>
        </p:txBody>
      </p:sp>
      <p:sp>
        <p:nvSpPr>
          <p:cNvPr id="277" name="Google Shape;277;p16"/>
          <p:cNvSpPr txBox="1"/>
          <p:nvPr/>
        </p:nvSpPr>
        <p:spPr>
          <a:xfrm>
            <a:off x="859824" y="2643863"/>
            <a:ext cx="2282945"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‘advertising for masses’ -&gt;</a:t>
            </a:r>
            <a:endParaRPr sz="1400" b="0" i="0" u="none" strike="noStrike" cap="none">
              <a:solidFill>
                <a:srgbClr val="161249"/>
              </a:solidFill>
              <a:latin typeface="Arial"/>
              <a:ea typeface="Arial"/>
              <a:cs typeface="Arial"/>
              <a:sym typeface="Arial"/>
            </a:endParaRPr>
          </a:p>
        </p:txBody>
      </p:sp>
      <p:sp>
        <p:nvSpPr>
          <p:cNvPr id="278" name="Google Shape;278;p16"/>
          <p:cNvSpPr txBox="1"/>
          <p:nvPr/>
        </p:nvSpPr>
        <p:spPr>
          <a:xfrm>
            <a:off x="5528182" y="3776458"/>
            <a:ext cx="1575900" cy="110796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reminders</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persuade</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brand promotion</a:t>
            </a:r>
            <a:endParaRPr sz="1500" b="1" i="0" u="none" strike="noStrike" cap="none">
              <a:solidFill>
                <a:srgbClr val="F39200"/>
              </a:solidFill>
              <a:latin typeface="Arial"/>
              <a:ea typeface="Arial"/>
              <a:cs typeface="Arial"/>
              <a:sym typeface="Arial"/>
            </a:endParaRPr>
          </a:p>
        </p:txBody>
      </p:sp>
      <p:sp>
        <p:nvSpPr>
          <p:cNvPr id="279" name="Google Shape;279;p16"/>
          <p:cNvSpPr txBox="1"/>
          <p:nvPr/>
        </p:nvSpPr>
        <p:spPr>
          <a:xfrm>
            <a:off x="3710225" y="3453308"/>
            <a:ext cx="2318400" cy="8771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‘call to action’ messages</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increase sales</a:t>
            </a:r>
            <a:endParaRPr sz="1500" b="1" i="0" u="none" strike="noStrike" cap="none">
              <a:solidFill>
                <a:srgbClr val="F39200"/>
              </a:solidFill>
              <a:latin typeface="Arial"/>
              <a:ea typeface="Arial"/>
              <a:cs typeface="Arial"/>
              <a:sym typeface="Arial"/>
            </a:endParaRPr>
          </a:p>
        </p:txBody>
      </p:sp>
      <p:sp>
        <p:nvSpPr>
          <p:cNvPr id="280" name="Google Shape;280;p16"/>
          <p:cNvSpPr txBox="1"/>
          <p:nvPr/>
        </p:nvSpPr>
        <p:spPr>
          <a:xfrm>
            <a:off x="3083175" y="2643875"/>
            <a:ext cx="47319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targeted &amp; personalized advertising </a:t>
            </a:r>
            <a:endParaRPr sz="1400" b="0" i="0" u="none" strike="noStrike" cap="none">
              <a:solidFill>
                <a:srgbClr val="161249"/>
              </a:solidFill>
              <a:latin typeface="Arial"/>
              <a:ea typeface="Arial"/>
              <a:cs typeface="Arial"/>
              <a:sym typeface="Arial"/>
            </a:endParaRPr>
          </a:p>
        </p:txBody>
      </p:sp>
      <p:sp>
        <p:nvSpPr>
          <p:cNvPr id="281" name="Google Shape;281;p16"/>
          <p:cNvSpPr txBox="1"/>
          <p:nvPr/>
        </p:nvSpPr>
        <p:spPr>
          <a:xfrm>
            <a:off x="2247250" y="3270650"/>
            <a:ext cx="1642800" cy="110796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reminders</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increase demand</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500" b="1" i="0" u="none" strike="noStrike" cap="none">
              <a:solidFill>
                <a:srgbClr val="F39200"/>
              </a:solidFill>
              <a:latin typeface="Arial"/>
              <a:ea typeface="Arial"/>
              <a:cs typeface="Arial"/>
              <a:sym typeface="Arial"/>
            </a:endParaRPr>
          </a:p>
        </p:txBody>
      </p:sp>
      <p:sp>
        <p:nvSpPr>
          <p:cNvPr id="282" name="Google Shape;282;p16"/>
          <p:cNvSpPr txBox="1"/>
          <p:nvPr/>
        </p:nvSpPr>
        <p:spPr>
          <a:xfrm>
            <a:off x="859825" y="3067425"/>
            <a:ext cx="1167000" cy="646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create awareness</a:t>
            </a:r>
            <a:endParaRPr sz="1500" b="1" i="0" u="none" strike="noStrike" cap="none">
              <a:solidFill>
                <a:srgbClr val="F39200"/>
              </a:solidFill>
              <a:latin typeface="Arial"/>
              <a:ea typeface="Arial"/>
              <a:cs typeface="Arial"/>
              <a:sym typeface="Arial"/>
            </a:endParaRPr>
          </a:p>
        </p:txBody>
      </p:sp>
      <p:sp>
        <p:nvSpPr>
          <p:cNvPr id="283" name="Google Shape;283;p16"/>
          <p:cNvSpPr txBox="1"/>
          <p:nvPr/>
        </p:nvSpPr>
        <p:spPr>
          <a:xfrm>
            <a:off x="7256450" y="3999725"/>
            <a:ext cx="1887600" cy="877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support </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content</a:t>
            </a:r>
            <a:endParaRPr sz="15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500" b="1" i="0" u="none" strike="noStrike" cap="none">
                <a:solidFill>
                  <a:srgbClr val="F39200"/>
                </a:solidFill>
                <a:latin typeface="Arial"/>
                <a:ea typeface="Arial"/>
                <a:cs typeface="Arial"/>
                <a:sym typeface="Arial"/>
              </a:rPr>
              <a:t>brand promotion</a:t>
            </a:r>
            <a:endParaRPr sz="1500" b="1" i="0" u="none" strike="noStrike" cap="none">
              <a:solidFill>
                <a:srgbClr val="F392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17"/>
          <p:cNvSpPr/>
          <p:nvPr/>
        </p:nvSpPr>
        <p:spPr>
          <a:xfrm>
            <a:off x="1330859" y="2824681"/>
            <a:ext cx="6283105" cy="688063"/>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89" name="Google Shape;289;p17"/>
          <p:cNvSpPr txBox="1">
            <a:spLocks noGrp="1"/>
          </p:cNvSpPr>
          <p:nvPr>
            <p:ph type="title" idx="4294967295"/>
          </p:nvPr>
        </p:nvSpPr>
        <p:spPr>
          <a:xfrm>
            <a:off x="1216558" y="2882168"/>
            <a:ext cx="6511706" cy="573088"/>
          </a:xfrm>
          <a:prstGeom prst="rect">
            <a:avLst/>
          </a:prstGeom>
          <a:noFill/>
          <a:ln>
            <a:noFill/>
          </a:ln>
        </p:spPr>
        <p:txBody>
          <a:bodyPr spcFirstLastPara="1" wrap="square" lIns="91425" tIns="91425" rIns="91425" bIns="91425" anchor="ctr" anchorCtr="1">
            <a:noAutofit/>
          </a:bodyPr>
          <a:lstStyle/>
          <a:p>
            <a:pPr marL="0" lvl="0" indent="0" algn="l" rtl="0">
              <a:lnSpc>
                <a:spcPct val="100000"/>
              </a:lnSpc>
              <a:spcBef>
                <a:spcPts val="0"/>
              </a:spcBef>
              <a:spcAft>
                <a:spcPts val="0"/>
              </a:spcAft>
              <a:buSzPts val="4444"/>
              <a:buFont typeface="Arial"/>
              <a:buNone/>
            </a:pPr>
            <a:r>
              <a:rPr lang="fi" sz="4000" b="1"/>
              <a:t>The message is essential</a:t>
            </a:r>
            <a:r>
              <a:rPr lang="fi" sz="4000"/>
              <a:t> </a:t>
            </a:r>
            <a:endParaRPr sz="4000"/>
          </a:p>
        </p:txBody>
      </p:sp>
      <p:sp>
        <p:nvSpPr>
          <p:cNvPr id="290" name="Google Shape;290;p17"/>
          <p:cNvSpPr txBox="1">
            <a:spLocks noGrp="1"/>
          </p:cNvSpPr>
          <p:nvPr>
            <p:ph type="body" idx="4294967295"/>
          </p:nvPr>
        </p:nvSpPr>
        <p:spPr>
          <a:xfrm>
            <a:off x="0" y="1061110"/>
            <a:ext cx="9117641" cy="989013"/>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lt1"/>
              </a:buClr>
              <a:buSzPts val="1800"/>
              <a:buNone/>
            </a:pPr>
            <a:r>
              <a:rPr lang="fi" sz="2400" b="1">
                <a:solidFill>
                  <a:schemeClr val="lt1"/>
                </a:solidFill>
              </a:rPr>
              <a:t>“The real fact of the matter is that nobody reads ads. </a:t>
            </a:r>
            <a:br>
              <a:rPr lang="fi" sz="2400" b="1">
                <a:solidFill>
                  <a:schemeClr val="lt1"/>
                </a:solidFill>
              </a:rPr>
            </a:br>
            <a:r>
              <a:rPr lang="fi" sz="2400" b="1">
                <a:solidFill>
                  <a:schemeClr val="lt1"/>
                </a:solidFill>
              </a:rPr>
              <a:t>People read what interests them, and sometimes it’s an ad.” </a:t>
            </a:r>
            <a:endParaRPr sz="2400" b="1">
              <a:solidFill>
                <a:schemeClr val="lt1"/>
              </a:solidFill>
            </a:endParaRPr>
          </a:p>
          <a:p>
            <a:pPr marL="0" lvl="0" indent="0" algn="r" rtl="0">
              <a:lnSpc>
                <a:spcPct val="115000"/>
              </a:lnSpc>
              <a:spcBef>
                <a:spcPts val="1200"/>
              </a:spcBef>
              <a:spcAft>
                <a:spcPts val="1200"/>
              </a:spcAft>
              <a:buClr>
                <a:schemeClr val="lt1"/>
              </a:buClr>
              <a:buSzPts val="1800"/>
              <a:buNone/>
            </a:pPr>
            <a:r>
              <a:rPr lang="fi" sz="2000" b="1">
                <a:solidFill>
                  <a:schemeClr val="lt1"/>
                </a:solidFill>
              </a:rPr>
              <a:t>					</a:t>
            </a:r>
            <a:r>
              <a:rPr lang="fi" sz="2000">
                <a:solidFill>
                  <a:schemeClr val="lt1"/>
                </a:solidFill>
              </a:rPr>
              <a:t> – Howard Luck Gossage</a:t>
            </a:r>
            <a:endParaRPr sz="2000">
              <a:solidFill>
                <a:schemeClr val="lt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8"/>
          <p:cNvSpPr txBox="1">
            <a:spLocks noGrp="1"/>
          </p:cNvSpPr>
          <p:nvPr>
            <p:ph type="body" idx="4294967295"/>
          </p:nvPr>
        </p:nvSpPr>
        <p:spPr>
          <a:xfrm>
            <a:off x="205766" y="1234376"/>
            <a:ext cx="8732468" cy="2674748"/>
          </a:xfrm>
          <a:prstGeom prst="rect">
            <a:avLst/>
          </a:prstGeom>
          <a:noFill/>
          <a:ln>
            <a:noFill/>
          </a:ln>
        </p:spPr>
        <p:txBody>
          <a:bodyPr spcFirstLastPara="1" wrap="square" lIns="91425" tIns="91425" rIns="91425" bIns="91425" anchor="t" anchorCtr="0">
            <a:normAutofit lnSpcReduction="10000"/>
          </a:bodyPr>
          <a:lstStyle/>
          <a:p>
            <a:pPr marL="0" lvl="0" indent="0" algn="ctr" rtl="0">
              <a:lnSpc>
                <a:spcPct val="115000"/>
              </a:lnSpc>
              <a:spcBef>
                <a:spcPts val="0"/>
              </a:spcBef>
              <a:spcAft>
                <a:spcPts val="0"/>
              </a:spcAft>
              <a:buClr>
                <a:schemeClr val="lt1"/>
              </a:buClr>
              <a:buSzPts val="1800"/>
              <a:buNone/>
            </a:pPr>
            <a:r>
              <a:rPr lang="fi" sz="2800" b="1">
                <a:solidFill>
                  <a:schemeClr val="lt1"/>
                </a:solidFill>
              </a:rPr>
              <a:t>“On the average, five times as many people read the headline as read the body copy. When you have written your headline, you have spent eighty cents out of your dollar.” </a:t>
            </a:r>
            <a:r>
              <a:rPr lang="fi" sz="2000">
                <a:solidFill>
                  <a:schemeClr val="lt1"/>
                </a:solidFill>
              </a:rPr>
              <a:t>			</a:t>
            </a:r>
            <a:endParaRPr/>
          </a:p>
          <a:p>
            <a:pPr marL="0" lvl="0" indent="0" algn="r" rtl="0">
              <a:lnSpc>
                <a:spcPct val="115000"/>
              </a:lnSpc>
              <a:spcBef>
                <a:spcPts val="1200"/>
              </a:spcBef>
              <a:spcAft>
                <a:spcPts val="1200"/>
              </a:spcAft>
              <a:buClr>
                <a:schemeClr val="lt1"/>
              </a:buClr>
              <a:buSzPts val="1800"/>
              <a:buNone/>
            </a:pPr>
            <a:r>
              <a:rPr lang="fi" sz="2400">
                <a:solidFill>
                  <a:schemeClr val="lt1"/>
                </a:solidFill>
              </a:rPr>
              <a:t>– David Ogilvy</a:t>
            </a:r>
            <a:endParaRPr sz="2400">
              <a:solidFill>
                <a:schemeClr val="lt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19"/>
          <p:cNvSpPr txBox="1">
            <a:spLocks noGrp="1"/>
          </p:cNvSpPr>
          <p:nvPr>
            <p:ph type="title"/>
          </p:nvPr>
        </p:nvSpPr>
        <p:spPr>
          <a:xfrm>
            <a:off x="117695" y="119935"/>
            <a:ext cx="7559644" cy="994172"/>
          </a:xfrm>
          <a:prstGeom prst="rect">
            <a:avLst/>
          </a:prstGeom>
          <a:no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Clr>
                <a:srgbClr val="161249"/>
              </a:buClr>
              <a:buSzPts val="3667"/>
              <a:buFont typeface="Arial"/>
              <a:buNone/>
            </a:pPr>
            <a:r>
              <a:rPr lang="fi"/>
              <a:t>Good advertising</a:t>
            </a:r>
            <a:endParaRPr/>
          </a:p>
        </p:txBody>
      </p:sp>
      <p:sp>
        <p:nvSpPr>
          <p:cNvPr id="301" name="Google Shape;301;p19"/>
          <p:cNvSpPr txBox="1">
            <a:spLocks noGrp="1"/>
          </p:cNvSpPr>
          <p:nvPr>
            <p:ph type="body" idx="1"/>
          </p:nvPr>
        </p:nvSpPr>
        <p:spPr>
          <a:xfrm>
            <a:off x="257458" y="946369"/>
            <a:ext cx="5763096" cy="3250762"/>
          </a:xfrm>
          <a:prstGeom prst="rect">
            <a:avLst/>
          </a:prstGeom>
          <a:noFill/>
          <a:ln>
            <a:noFill/>
          </a:ln>
        </p:spPr>
        <p:txBody>
          <a:bodyPr spcFirstLastPara="1" wrap="square" lIns="91425" tIns="45700" rIns="91425" bIns="45700" anchor="t" anchorCtr="0">
            <a:spAutoFit/>
          </a:bodyPr>
          <a:lstStyle/>
          <a:p>
            <a:pPr marL="457200" lvl="0" indent="-323850" algn="l" rtl="0">
              <a:lnSpc>
                <a:spcPct val="115000"/>
              </a:lnSpc>
              <a:spcBef>
                <a:spcPts val="0"/>
              </a:spcBef>
              <a:spcAft>
                <a:spcPts val="0"/>
              </a:spcAft>
              <a:buClr>
                <a:srgbClr val="F39200"/>
              </a:buClr>
              <a:buSzPts val="1500"/>
              <a:buChar char="●"/>
            </a:pPr>
            <a:r>
              <a:rPr lang="fi" sz="1800"/>
              <a:t>consistent in </a:t>
            </a:r>
            <a:r>
              <a:rPr lang="fi" sz="1800" b="1"/>
              <a:t>look </a:t>
            </a:r>
            <a:r>
              <a:rPr lang="fi" sz="1800"/>
              <a:t>and </a:t>
            </a:r>
            <a:r>
              <a:rPr lang="fi" sz="1800" b="1"/>
              <a:t>message</a:t>
            </a:r>
            <a:endParaRPr/>
          </a:p>
          <a:p>
            <a:pPr marL="914400" lvl="1" indent="-323850" algn="l" rtl="0">
              <a:lnSpc>
                <a:spcPct val="115000"/>
              </a:lnSpc>
              <a:spcBef>
                <a:spcPts val="0"/>
              </a:spcBef>
              <a:spcAft>
                <a:spcPts val="0"/>
              </a:spcAft>
              <a:buClr>
                <a:srgbClr val="F39200"/>
              </a:buClr>
              <a:buSzPts val="1500"/>
              <a:buChar char="○"/>
            </a:pPr>
            <a:r>
              <a:rPr lang="fi"/>
              <a:t>aligned with company total strategy </a:t>
            </a:r>
            <a:endParaRPr/>
          </a:p>
          <a:p>
            <a:pPr marL="914400" lvl="1" indent="-323850" algn="l" rtl="0">
              <a:lnSpc>
                <a:spcPct val="115000"/>
              </a:lnSpc>
              <a:spcBef>
                <a:spcPts val="0"/>
              </a:spcBef>
              <a:spcAft>
                <a:spcPts val="0"/>
              </a:spcAft>
              <a:buClr>
                <a:srgbClr val="F39200"/>
              </a:buClr>
              <a:buSzPts val="1500"/>
              <a:buChar char="○"/>
            </a:pPr>
            <a:r>
              <a:rPr lang="fi"/>
              <a:t>this creates resonance </a:t>
            </a:r>
            <a:endParaRPr/>
          </a:p>
          <a:p>
            <a:pPr marL="457200" lvl="0" indent="-323850" algn="l" rtl="0">
              <a:lnSpc>
                <a:spcPct val="115000"/>
              </a:lnSpc>
              <a:spcBef>
                <a:spcPts val="0"/>
              </a:spcBef>
              <a:spcAft>
                <a:spcPts val="0"/>
              </a:spcAft>
              <a:buClr>
                <a:srgbClr val="F39200"/>
              </a:buClr>
              <a:buSzPts val="1500"/>
              <a:buChar char="●"/>
            </a:pPr>
            <a:r>
              <a:rPr lang="fi" sz="1800"/>
              <a:t>targeted to right audiences and relevant for them.</a:t>
            </a:r>
            <a:endParaRPr/>
          </a:p>
          <a:p>
            <a:pPr marL="914400" lvl="1" indent="-323850" algn="l" rtl="0">
              <a:lnSpc>
                <a:spcPct val="115000"/>
              </a:lnSpc>
              <a:spcBef>
                <a:spcPts val="0"/>
              </a:spcBef>
              <a:spcAft>
                <a:spcPts val="0"/>
              </a:spcAft>
              <a:buClr>
                <a:srgbClr val="F39200"/>
              </a:buClr>
              <a:buSzPts val="1500"/>
              <a:buChar char="○"/>
            </a:pPr>
            <a:r>
              <a:rPr lang="fi"/>
              <a:t>meet right persons at right time </a:t>
            </a:r>
            <a:endParaRPr/>
          </a:p>
          <a:p>
            <a:pPr marL="457200" lvl="0" indent="-323850" algn="l" rtl="0">
              <a:lnSpc>
                <a:spcPct val="115000"/>
              </a:lnSpc>
              <a:spcBef>
                <a:spcPts val="0"/>
              </a:spcBef>
              <a:spcAft>
                <a:spcPts val="0"/>
              </a:spcAft>
              <a:buClr>
                <a:srgbClr val="F39200"/>
              </a:buClr>
              <a:buSzPts val="1500"/>
              <a:buChar char="●"/>
            </a:pPr>
            <a:r>
              <a:rPr lang="fi" sz="1800"/>
              <a:t>trustworth and valuable</a:t>
            </a:r>
            <a:endParaRPr/>
          </a:p>
          <a:p>
            <a:pPr marL="914400" lvl="1" indent="-323850" algn="l" rtl="0">
              <a:lnSpc>
                <a:spcPct val="115000"/>
              </a:lnSpc>
              <a:spcBef>
                <a:spcPts val="0"/>
              </a:spcBef>
              <a:spcAft>
                <a:spcPts val="0"/>
              </a:spcAft>
              <a:buClr>
                <a:srgbClr val="F39200"/>
              </a:buClr>
              <a:buSzPts val="1500"/>
              <a:buChar char="○"/>
            </a:pPr>
            <a:r>
              <a:rPr lang="fi"/>
              <a:t>present evidence on relevance</a:t>
            </a:r>
            <a:endParaRPr/>
          </a:p>
          <a:p>
            <a:pPr marL="457200" lvl="0" indent="-323850" algn="l" rtl="0">
              <a:lnSpc>
                <a:spcPct val="115000"/>
              </a:lnSpc>
              <a:spcBef>
                <a:spcPts val="0"/>
              </a:spcBef>
              <a:spcAft>
                <a:spcPts val="0"/>
              </a:spcAft>
              <a:buClr>
                <a:srgbClr val="F39200"/>
              </a:buClr>
              <a:buSzPts val="1500"/>
              <a:buChar char="●"/>
            </a:pPr>
            <a:r>
              <a:rPr lang="fi" sz="1800"/>
              <a:t>  accessible on relevant customer touch points</a:t>
            </a:r>
            <a:endParaRPr/>
          </a:p>
          <a:p>
            <a:pPr marL="914400" lvl="1" indent="-323850" algn="l" rtl="0">
              <a:lnSpc>
                <a:spcPct val="115000"/>
              </a:lnSpc>
              <a:spcBef>
                <a:spcPts val="0"/>
              </a:spcBef>
              <a:spcAft>
                <a:spcPts val="0"/>
              </a:spcAft>
              <a:buClr>
                <a:srgbClr val="F39200"/>
              </a:buClr>
              <a:buSzPts val="1500"/>
              <a:buChar char="○"/>
            </a:pPr>
            <a:r>
              <a:rPr lang="fi"/>
              <a:t>know where your customers move! </a:t>
            </a:r>
            <a:endParaRPr/>
          </a:p>
          <a:p>
            <a:pPr marL="457200" lvl="0" indent="-323850" algn="l" rtl="0">
              <a:lnSpc>
                <a:spcPct val="115000"/>
              </a:lnSpc>
              <a:spcBef>
                <a:spcPts val="0"/>
              </a:spcBef>
              <a:spcAft>
                <a:spcPts val="0"/>
              </a:spcAft>
              <a:buClr>
                <a:srgbClr val="F39200"/>
              </a:buClr>
              <a:buSzPts val="1500"/>
              <a:buChar char="●"/>
            </a:pPr>
            <a:r>
              <a:rPr lang="fi" sz="1800"/>
              <a:t>measurable for its impact</a:t>
            </a:r>
            <a:endParaRPr/>
          </a:p>
        </p:txBody>
      </p:sp>
      <p:sp>
        <p:nvSpPr>
          <p:cNvPr id="302" name="Google Shape;302;p19"/>
          <p:cNvSpPr/>
          <p:nvPr/>
        </p:nvSpPr>
        <p:spPr>
          <a:xfrm>
            <a:off x="5857592" y="946369"/>
            <a:ext cx="3028950" cy="3440317"/>
          </a:xfrm>
          <a:prstGeom prst="flowChartDelay">
            <a:avLst/>
          </a:prstGeom>
          <a:solidFill>
            <a:srgbClr val="F39200"/>
          </a:solidFill>
          <a:ln w="12700" cap="flat" cmpd="sng">
            <a:solidFill>
              <a:srgbClr val="F392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3" name="Google Shape;303;p19"/>
          <p:cNvSpPr txBox="1"/>
          <p:nvPr/>
        </p:nvSpPr>
        <p:spPr>
          <a:xfrm>
            <a:off x="6052242" y="1102694"/>
            <a:ext cx="2453489" cy="3094437"/>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chemeClr val="lt1"/>
              </a:buClr>
              <a:buSzPts val="1800"/>
              <a:buFont typeface="Calibri"/>
              <a:buNone/>
            </a:pPr>
            <a:r>
              <a:rPr lang="fi" sz="2400" b="1" i="0" u="none" strike="noStrike" cap="none">
                <a:solidFill>
                  <a:schemeClr val="lt1"/>
                </a:solidFill>
                <a:latin typeface="Calibri"/>
                <a:ea typeface="Calibri"/>
                <a:cs typeface="Calibri"/>
                <a:sym typeface="Calibri"/>
              </a:rPr>
              <a:t>Best advertisements of all times: </a:t>
            </a:r>
            <a:r>
              <a:rPr lang="fi" sz="1800" b="0" i="0" u="sng" strike="noStrike" cap="none">
                <a:solidFill>
                  <a:schemeClr val="hlink"/>
                </a:solidFill>
                <a:latin typeface="Calibri"/>
                <a:ea typeface="Calibri"/>
                <a:cs typeface="Calibri"/>
                <a:sym typeface="Calibri"/>
                <a:hlinkClick r:id="rId3"/>
              </a:rPr>
              <a:t>https://www.wyzowl.com/best-commercials/</a:t>
            </a:r>
            <a:r>
              <a:rPr lang="fi" sz="1800" b="0" i="0" u="none" strike="noStrike" cap="none">
                <a:solidFill>
                  <a:schemeClr val="dk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a:p>
            <a:pPr marL="0" marR="0" lvl="0" indent="0" algn="l" rtl="0">
              <a:lnSpc>
                <a:spcPct val="115000"/>
              </a:lnSpc>
              <a:spcBef>
                <a:spcPts val="1200"/>
              </a:spcBef>
              <a:spcAft>
                <a:spcPts val="0"/>
              </a:spcAft>
              <a:buClr>
                <a:schemeClr val="hlink"/>
              </a:buClr>
              <a:buSzPts val="1800"/>
              <a:buFont typeface="Calibri"/>
              <a:buNone/>
            </a:pPr>
            <a:r>
              <a:rPr lang="fi" sz="1800" b="0" i="0" u="sng" strike="noStrike" cap="none">
                <a:solidFill>
                  <a:schemeClr val="hlink"/>
                </a:solidFill>
                <a:latin typeface="Calibri"/>
                <a:ea typeface="Calibri"/>
                <a:cs typeface="Calibri"/>
                <a:sym typeface="Calibri"/>
                <a:hlinkClick r:id="rId4"/>
              </a:rPr>
              <a:t>https://blog.hubspot.com/marketing/best-advertisements</a:t>
            </a:r>
            <a:r>
              <a:rPr lang="fi" sz="1800" b="0" i="0" u="none" strike="noStrike" cap="none">
                <a:solidFill>
                  <a:schemeClr val="dk1"/>
                </a:solidFill>
                <a:latin typeface="Calibri"/>
                <a:ea typeface="Calibri"/>
                <a:cs typeface="Calibri"/>
                <a:sym typeface="Calibri"/>
              </a:rPr>
              <a:t> </a:t>
            </a: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20"/>
          <p:cNvSpPr txBox="1">
            <a:spLocks noGrp="1"/>
          </p:cNvSpPr>
          <p:nvPr>
            <p:ph type="title" idx="4294967295"/>
          </p:nvPr>
        </p:nvSpPr>
        <p:spPr>
          <a:xfrm>
            <a:off x="1728919" y="182771"/>
            <a:ext cx="5686162"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The process of creating ads</a:t>
            </a:r>
            <a:endParaRPr sz="3200"/>
          </a:p>
        </p:txBody>
      </p:sp>
      <p:grpSp>
        <p:nvGrpSpPr>
          <p:cNvPr id="309" name="Google Shape;309;p20"/>
          <p:cNvGrpSpPr/>
          <p:nvPr/>
        </p:nvGrpSpPr>
        <p:grpSpPr>
          <a:xfrm>
            <a:off x="556143" y="1719375"/>
            <a:ext cx="8166484" cy="2558580"/>
            <a:chOff x="7057" y="817978"/>
            <a:chExt cx="8015787" cy="1899712"/>
          </a:xfrm>
        </p:grpSpPr>
        <p:sp>
          <p:nvSpPr>
            <p:cNvPr id="310" name="Google Shape;310;p20"/>
            <p:cNvSpPr/>
            <p:nvPr/>
          </p:nvSpPr>
          <p:spPr>
            <a:xfrm>
              <a:off x="7057" y="817978"/>
              <a:ext cx="2109417" cy="1899712"/>
            </a:xfrm>
            <a:prstGeom prst="roundRect">
              <a:avLst>
                <a:gd name="adj" fmla="val 10000"/>
              </a:avLst>
            </a:prstGeom>
            <a:solidFill>
              <a:srgbClr val="161249"/>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0" marR="0" lvl="0" indent="0" algn="ctr" rtl="0">
                <a:lnSpc>
                  <a:spcPct val="90000"/>
                </a:lnSpc>
                <a:spcBef>
                  <a:spcPts val="0"/>
                </a:spcBef>
                <a:spcAft>
                  <a:spcPts val="0"/>
                </a:spcAft>
                <a:buClr>
                  <a:srgbClr val="000000"/>
                </a:buClr>
                <a:buSzPts val="1800"/>
                <a:buFont typeface="Arial"/>
                <a:buNone/>
              </a:pPr>
              <a:r>
                <a:rPr lang="fi" sz="1600" b="1" i="0" u="none" strike="noStrike" cap="none">
                  <a:solidFill>
                    <a:schemeClr val="lt1"/>
                  </a:solidFill>
                  <a:latin typeface="Arial"/>
                  <a:ea typeface="Arial"/>
                  <a:cs typeface="Arial"/>
                  <a:sym typeface="Arial"/>
                </a:rPr>
                <a:t>Start from the core message:</a:t>
              </a:r>
              <a:endParaRPr sz="14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endParaRPr sz="1600" b="1" i="0" u="none" strike="noStrike" cap="none">
                <a:solidFill>
                  <a:schemeClr val="lt1"/>
                </a:solidFill>
                <a:latin typeface="Arial"/>
                <a:ea typeface="Arial"/>
                <a:cs typeface="Arial"/>
                <a:sym typeface="Arial"/>
              </a:endParaRPr>
            </a:p>
            <a:p>
              <a:pPr marL="0" marR="0" lvl="0" indent="0" algn="ctr" rtl="0">
                <a:lnSpc>
                  <a:spcPct val="90000"/>
                </a:lnSpc>
                <a:spcBef>
                  <a:spcPts val="630"/>
                </a:spcBef>
                <a:spcAft>
                  <a:spcPts val="0"/>
                </a:spcAft>
                <a:buClr>
                  <a:srgbClr val="000000"/>
                </a:buClr>
                <a:buSzPts val="1800"/>
                <a:buFont typeface="Arial"/>
                <a:buNone/>
              </a:pPr>
              <a:r>
                <a:rPr lang="fi" sz="1600" b="1" i="0" u="none" strike="noStrike" cap="none">
                  <a:solidFill>
                    <a:schemeClr val="lt1"/>
                  </a:solidFill>
                  <a:latin typeface="Arial"/>
                  <a:ea typeface="Arial"/>
                  <a:cs typeface="Arial"/>
                  <a:sym typeface="Arial"/>
                </a:rPr>
                <a:t>”What do you want to say”</a:t>
              </a:r>
              <a:endParaRPr sz="1400" b="0" i="0" u="none" strike="noStrike" cap="none">
                <a:solidFill>
                  <a:srgbClr val="000000"/>
                </a:solidFill>
                <a:latin typeface="Arial"/>
                <a:ea typeface="Arial"/>
                <a:cs typeface="Arial"/>
                <a:sym typeface="Arial"/>
              </a:endParaRPr>
            </a:p>
            <a:p>
              <a:pPr marL="0" marR="0" lvl="0" indent="0" algn="ctr" rtl="0">
                <a:lnSpc>
                  <a:spcPct val="90000"/>
                </a:lnSpc>
                <a:spcBef>
                  <a:spcPts val="630"/>
                </a:spcBef>
                <a:spcAft>
                  <a:spcPts val="0"/>
                </a:spcAft>
                <a:buClr>
                  <a:srgbClr val="000000"/>
                </a:buClr>
                <a:buSzPts val="1800"/>
                <a:buFont typeface="Arial"/>
                <a:buNone/>
              </a:pPr>
              <a:endParaRPr sz="1600" b="1" i="0" u="none" strike="noStrike" cap="none">
                <a:solidFill>
                  <a:schemeClr val="lt1"/>
                </a:solidFill>
                <a:latin typeface="Arial"/>
                <a:ea typeface="Arial"/>
                <a:cs typeface="Arial"/>
                <a:sym typeface="Arial"/>
              </a:endParaRPr>
            </a:p>
            <a:p>
              <a:pPr marL="0" marR="0" lvl="0" indent="0" algn="ctr" rtl="0">
                <a:lnSpc>
                  <a:spcPct val="90000"/>
                </a:lnSpc>
                <a:spcBef>
                  <a:spcPts val="630"/>
                </a:spcBef>
                <a:spcAft>
                  <a:spcPts val="0"/>
                </a:spcAft>
                <a:buClr>
                  <a:srgbClr val="000000"/>
                </a:buClr>
                <a:buSzPts val="1800"/>
                <a:buFont typeface="Arial"/>
                <a:buNone/>
              </a:pPr>
              <a:r>
                <a:rPr lang="fi" sz="1600" b="1" i="0" u="none" strike="noStrike" cap="none">
                  <a:solidFill>
                    <a:schemeClr val="lt1"/>
                  </a:solidFill>
                  <a:latin typeface="Arial"/>
                  <a:ea typeface="Arial"/>
                  <a:cs typeface="Arial"/>
                  <a:sym typeface="Arial"/>
                </a:rPr>
                <a:t>(=</a:t>
              </a:r>
              <a:r>
                <a:rPr lang="fi" sz="1600" b="1" i="0" u="sng" strike="noStrike" cap="none">
                  <a:solidFill>
                    <a:schemeClr val="lt1"/>
                  </a:solidFill>
                  <a:latin typeface="Arial"/>
                  <a:ea typeface="Arial"/>
                  <a:cs typeface="Arial"/>
                  <a:sym typeface="Arial"/>
                  <a:hlinkClick r:id="rId3">
                    <a:extLst>
                      <a:ext uri="{A12FA001-AC4F-418D-AE19-62706E023703}">
                        <ahyp:hlinkClr xmlns:ahyp="http://schemas.microsoft.com/office/drawing/2018/hyperlinkcolor" val="tx"/>
                      </a:ext>
                    </a:extLst>
                  </a:hlinkClick>
                </a:rPr>
                <a:t>Value proposition</a:t>
              </a:r>
              <a:r>
                <a:rPr lang="fi" sz="1600" b="1" i="0" u="none" strike="noStrike" cap="none">
                  <a:solidFill>
                    <a:schemeClr val="lt1"/>
                  </a:solidFill>
                  <a:latin typeface="Arial"/>
                  <a:ea typeface="Arial"/>
                  <a:cs typeface="Arial"/>
                  <a:sym typeface="Arial"/>
                </a:rPr>
                <a:t>, USP)</a:t>
              </a:r>
              <a:endParaRPr sz="1600" b="1" i="0" u="none" strike="noStrike" cap="none">
                <a:solidFill>
                  <a:srgbClr val="000000"/>
                </a:solidFill>
                <a:latin typeface="Arial"/>
                <a:ea typeface="Arial"/>
                <a:cs typeface="Arial"/>
                <a:sym typeface="Arial"/>
              </a:endParaRPr>
            </a:p>
          </p:txBody>
        </p:sp>
        <p:sp>
          <p:nvSpPr>
            <p:cNvPr id="311" name="Google Shape;311;p20"/>
            <p:cNvSpPr/>
            <p:nvPr/>
          </p:nvSpPr>
          <p:spPr>
            <a:xfrm>
              <a:off x="2327417" y="1506266"/>
              <a:ext cx="447196" cy="523135"/>
            </a:xfrm>
            <a:prstGeom prst="rightArrow">
              <a:avLst>
                <a:gd name="adj1" fmla="val 60000"/>
                <a:gd name="adj2" fmla="val 50000"/>
              </a:avLst>
            </a:prstGeom>
            <a:solidFill>
              <a:srgbClr val="ACC1F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2" name="Google Shape;312;p20"/>
            <p:cNvSpPr txBox="1"/>
            <p:nvPr/>
          </p:nvSpPr>
          <p:spPr>
            <a:xfrm>
              <a:off x="2327417" y="1610893"/>
              <a:ext cx="313037" cy="31388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rgbClr val="000000"/>
                </a:buClr>
                <a:buSzPts val="1400"/>
                <a:buFont typeface="Arial"/>
                <a:buNone/>
              </a:pPr>
              <a:endParaRPr sz="1400" b="0" i="0" u="none" strike="noStrike" cap="none">
                <a:solidFill>
                  <a:srgbClr val="ACC1F7"/>
                </a:solidFill>
                <a:latin typeface="Arial"/>
                <a:ea typeface="Arial"/>
                <a:cs typeface="Arial"/>
                <a:sym typeface="Arial"/>
              </a:endParaRPr>
            </a:p>
          </p:txBody>
        </p:sp>
        <p:sp>
          <p:nvSpPr>
            <p:cNvPr id="313" name="Google Shape;313;p20"/>
            <p:cNvSpPr/>
            <p:nvPr/>
          </p:nvSpPr>
          <p:spPr>
            <a:xfrm>
              <a:off x="2960242" y="817978"/>
              <a:ext cx="2109417" cy="1899712"/>
            </a:xfrm>
            <a:prstGeom prst="roundRect">
              <a:avLst>
                <a:gd name="adj" fmla="val 10000"/>
              </a:avLst>
            </a:prstGeom>
            <a:solidFill>
              <a:srgbClr val="D12477"/>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000000"/>
                </a:solidFill>
                <a:latin typeface="Arial"/>
                <a:ea typeface="Arial"/>
                <a:cs typeface="Arial"/>
                <a:sym typeface="Arial"/>
              </a:endParaRPr>
            </a:p>
          </p:txBody>
        </p:sp>
        <p:sp>
          <p:nvSpPr>
            <p:cNvPr id="314" name="Google Shape;314;p20"/>
            <p:cNvSpPr/>
            <p:nvPr/>
          </p:nvSpPr>
          <p:spPr>
            <a:xfrm>
              <a:off x="5280602" y="1506266"/>
              <a:ext cx="447196" cy="523135"/>
            </a:xfrm>
            <a:prstGeom prst="rightArrow">
              <a:avLst>
                <a:gd name="adj1" fmla="val 60000"/>
                <a:gd name="adj2" fmla="val 50000"/>
              </a:avLst>
            </a:prstGeom>
            <a:solidFill>
              <a:srgbClr val="ACC1F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5" name="Google Shape;315;p20"/>
            <p:cNvSpPr txBox="1"/>
            <p:nvPr/>
          </p:nvSpPr>
          <p:spPr>
            <a:xfrm>
              <a:off x="5280602" y="1610893"/>
              <a:ext cx="313037" cy="31388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316" name="Google Shape;316;p20"/>
            <p:cNvSpPr/>
            <p:nvPr/>
          </p:nvSpPr>
          <p:spPr>
            <a:xfrm>
              <a:off x="5913427" y="817978"/>
              <a:ext cx="2109417" cy="1899712"/>
            </a:xfrm>
            <a:prstGeom prst="roundRect">
              <a:avLst>
                <a:gd name="adj" fmla="val 10000"/>
              </a:avLst>
            </a:prstGeom>
            <a:solidFill>
              <a:srgbClr val="F39200"/>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0" marR="0" lvl="0" indent="0" algn="ctr" rtl="0">
                <a:lnSpc>
                  <a:spcPct val="100000"/>
                </a:lnSpc>
                <a:spcBef>
                  <a:spcPts val="0"/>
                </a:spcBef>
                <a:spcAft>
                  <a:spcPts val="0"/>
                </a:spcAft>
                <a:buClr>
                  <a:srgbClr val="000000"/>
                </a:buClr>
                <a:buSzPts val="1600"/>
                <a:buFont typeface="Arial"/>
                <a:buNone/>
              </a:pPr>
              <a:r>
                <a:rPr lang="fi" sz="1600" b="1" i="0" u="none" strike="noStrike" cap="none">
                  <a:solidFill>
                    <a:schemeClr val="lt1"/>
                  </a:solidFill>
                  <a:latin typeface="Arial"/>
                  <a:ea typeface="Arial"/>
                  <a:cs typeface="Arial"/>
                  <a:sym typeface="Arial"/>
                </a:rPr>
                <a:t>Create the ad, adapted to the media </a:t>
              </a:r>
              <a:endParaRPr sz="16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fi" sz="1600" b="1" i="0" u="none" strike="noStrike" cap="none">
                  <a:solidFill>
                    <a:schemeClr val="lt1"/>
                  </a:solidFill>
                  <a:latin typeface="Arial"/>
                  <a:ea typeface="Arial"/>
                  <a:cs typeface="Arial"/>
                  <a:sym typeface="Arial"/>
                </a:rPr>
                <a:t>Publish it</a:t>
              </a:r>
              <a:endParaRPr sz="1600" b="1" i="0" u="none" strike="noStrike" cap="none">
                <a:solidFill>
                  <a:schemeClr val="lt1"/>
                </a:solidFill>
                <a:latin typeface="Arial"/>
                <a:ea typeface="Arial"/>
                <a:cs typeface="Arial"/>
                <a:sym typeface="Arial"/>
              </a:endParaRPr>
            </a:p>
          </p:txBody>
        </p:sp>
      </p:grpSp>
      <p:sp>
        <p:nvSpPr>
          <p:cNvPr id="317" name="Google Shape;317;p20"/>
          <p:cNvSpPr/>
          <p:nvPr/>
        </p:nvSpPr>
        <p:spPr>
          <a:xfrm>
            <a:off x="1854093" y="4249123"/>
            <a:ext cx="2127600" cy="481200"/>
          </a:xfrm>
          <a:prstGeom prst="curvedUpArrow">
            <a:avLst>
              <a:gd name="adj1" fmla="val 25000"/>
              <a:gd name="adj2" fmla="val 50000"/>
              <a:gd name="adj3" fmla="val 25000"/>
            </a:avLst>
          </a:prstGeom>
          <a:gradFill>
            <a:gsLst>
              <a:gs pos="0">
                <a:srgbClr val="A6B6DE"/>
              </a:gs>
              <a:gs pos="50000">
                <a:srgbClr val="98AAD9"/>
              </a:gs>
              <a:gs pos="100000">
                <a:srgbClr val="859CD7"/>
              </a:gs>
            </a:gsLst>
            <a:lin ang="5400000" scaled="0"/>
          </a:gradFill>
          <a:ln w="9525" cap="flat" cmpd="sng">
            <a:solidFill>
              <a:schemeClr val="accen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8" name="Google Shape;318;p20"/>
          <p:cNvSpPr/>
          <p:nvPr/>
        </p:nvSpPr>
        <p:spPr>
          <a:xfrm rot="10800000">
            <a:off x="1807743" y="1017761"/>
            <a:ext cx="2220300" cy="573600"/>
          </a:xfrm>
          <a:prstGeom prst="curvedUpArrow">
            <a:avLst>
              <a:gd name="adj1" fmla="val 25000"/>
              <a:gd name="adj2" fmla="val 50000"/>
              <a:gd name="adj3" fmla="val 25000"/>
            </a:avLst>
          </a:prstGeom>
          <a:gradFill>
            <a:gsLst>
              <a:gs pos="0">
                <a:srgbClr val="A6B6DE"/>
              </a:gs>
              <a:gs pos="50000">
                <a:srgbClr val="98AAD9"/>
              </a:gs>
              <a:gs pos="100000">
                <a:srgbClr val="859CD7"/>
              </a:gs>
            </a:gsLst>
            <a:lin ang="5400000" scaled="0"/>
          </a:gradFill>
          <a:ln w="9525" cap="flat" cmpd="sng">
            <a:solidFill>
              <a:schemeClr val="accen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9" name="Google Shape;319;p20"/>
          <p:cNvSpPr txBox="1"/>
          <p:nvPr/>
        </p:nvSpPr>
        <p:spPr>
          <a:xfrm>
            <a:off x="3693814" y="1969671"/>
            <a:ext cx="1874067" cy="2308284"/>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800"/>
              <a:buFont typeface="Arial"/>
              <a:buNone/>
            </a:pPr>
            <a:r>
              <a:rPr lang="fi" sz="1600" b="1" i="0" u="none" strike="noStrike" cap="none">
                <a:solidFill>
                  <a:schemeClr val="lt1"/>
                </a:solidFill>
                <a:latin typeface="Arial"/>
                <a:ea typeface="Arial"/>
                <a:cs typeface="Arial"/>
                <a:sym typeface="Arial"/>
              </a:rPr>
              <a:t>Targeting:</a:t>
            </a:r>
            <a:endParaRPr/>
          </a:p>
          <a:p>
            <a:pPr marL="0" marR="0" lvl="0" indent="0" algn="ctr" rtl="0">
              <a:lnSpc>
                <a:spcPct val="90000"/>
              </a:lnSpc>
              <a:spcBef>
                <a:spcPts val="0"/>
              </a:spcBef>
              <a:spcAft>
                <a:spcPts val="0"/>
              </a:spcAft>
              <a:buClr>
                <a:srgbClr val="000000"/>
              </a:buClr>
              <a:buSzPts val="1800"/>
              <a:buFont typeface="Arial"/>
              <a:buNone/>
            </a:pPr>
            <a:endParaRPr sz="1600" b="1" i="0" u="none" strike="noStrike" cap="none">
              <a:solidFill>
                <a:schemeClr val="lt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r>
              <a:rPr lang="fi" sz="1600" b="1" i="0" u="none" strike="noStrike" cap="none">
                <a:solidFill>
                  <a:schemeClr val="lt1"/>
                </a:solidFill>
                <a:latin typeface="Arial"/>
                <a:ea typeface="Arial"/>
                <a:cs typeface="Arial"/>
                <a:sym typeface="Arial"/>
              </a:rPr>
              <a:t>Define target audience</a:t>
            </a:r>
            <a:endParaRPr/>
          </a:p>
          <a:p>
            <a:pPr marL="0" marR="0" lvl="0" indent="0" algn="ctr" rtl="0">
              <a:lnSpc>
                <a:spcPct val="90000"/>
              </a:lnSpc>
              <a:spcBef>
                <a:spcPts val="0"/>
              </a:spcBef>
              <a:spcAft>
                <a:spcPts val="0"/>
              </a:spcAft>
              <a:buClr>
                <a:srgbClr val="000000"/>
              </a:buClr>
              <a:buSzPts val="1800"/>
              <a:buFont typeface="Arial"/>
              <a:buNone/>
            </a:pPr>
            <a:endParaRPr sz="1600" b="1" i="0" u="none" strike="noStrike" cap="none">
              <a:solidFill>
                <a:schemeClr val="lt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r>
              <a:rPr lang="fi" sz="1600" b="1" i="0" u="none" strike="noStrike" cap="none">
                <a:solidFill>
                  <a:schemeClr val="lt1"/>
                </a:solidFill>
                <a:latin typeface="Arial"/>
                <a:ea typeface="Arial"/>
                <a:cs typeface="Arial"/>
                <a:sym typeface="Arial"/>
              </a:rPr>
              <a:t>-&gt;identify stage of buyer process </a:t>
            </a:r>
            <a:endParaRPr sz="14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endParaRPr sz="1600" b="1" i="0" u="none" strike="noStrike" cap="none">
              <a:solidFill>
                <a:schemeClr val="lt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800"/>
              <a:buFont typeface="Arial"/>
              <a:buNone/>
            </a:pPr>
            <a:r>
              <a:rPr lang="fi" sz="1600" b="1" i="0" u="none" strike="noStrike" cap="none">
                <a:solidFill>
                  <a:schemeClr val="lt1"/>
                </a:solidFill>
                <a:latin typeface="Arial"/>
                <a:ea typeface="Arial"/>
                <a:cs typeface="Arial"/>
                <a:sym typeface="Arial"/>
              </a:rPr>
              <a:t>&gt; detect channel to meet buyer</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22"/>
          <p:cNvSpPr txBox="1">
            <a:spLocks noGrp="1"/>
          </p:cNvSpPr>
          <p:nvPr>
            <p:ph type="title" idx="4294967295"/>
          </p:nvPr>
        </p:nvSpPr>
        <p:spPr>
          <a:xfrm>
            <a:off x="805759" y="288925"/>
            <a:ext cx="8521700" cy="8636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2800"/>
              <a:buFont typeface="Arial"/>
              <a:buNone/>
            </a:pPr>
            <a:r>
              <a:rPr lang="fi"/>
              <a:t>Value proposition and USP </a:t>
            </a:r>
            <a:endParaRPr/>
          </a:p>
        </p:txBody>
      </p:sp>
      <p:sp>
        <p:nvSpPr>
          <p:cNvPr id="325" name="Google Shape;325;p22"/>
          <p:cNvSpPr txBox="1">
            <a:spLocks noGrp="1"/>
          </p:cNvSpPr>
          <p:nvPr>
            <p:ph type="body" idx="4294967295"/>
          </p:nvPr>
        </p:nvSpPr>
        <p:spPr>
          <a:xfrm>
            <a:off x="805759" y="968721"/>
            <a:ext cx="7458075" cy="3260941"/>
          </a:xfrm>
          <a:prstGeom prst="rect">
            <a:avLst/>
          </a:prstGeom>
          <a:noFill/>
          <a:ln>
            <a:noFill/>
          </a:ln>
        </p:spPr>
        <p:txBody>
          <a:bodyPr spcFirstLastPara="1" wrap="square" lIns="91425" tIns="91425" rIns="91425" bIns="91425" anchor="t" anchorCtr="0">
            <a:normAutofit/>
          </a:bodyPr>
          <a:lstStyle/>
          <a:p>
            <a:pPr marL="457200" lvl="0" indent="-342900" algn="l" rtl="0">
              <a:lnSpc>
                <a:spcPct val="110000"/>
              </a:lnSpc>
              <a:spcBef>
                <a:spcPts val="0"/>
              </a:spcBef>
              <a:spcAft>
                <a:spcPts val="0"/>
              </a:spcAft>
              <a:buClr>
                <a:srgbClr val="F39200"/>
              </a:buClr>
              <a:buSzPts val="1800"/>
              <a:buChar char="●"/>
            </a:pPr>
            <a:r>
              <a:rPr lang="fi" sz="1800"/>
              <a:t>Overflow of advertising </a:t>
            </a:r>
            <a:r>
              <a:rPr lang="fi" sz="1800" b="1">
                <a:solidFill>
                  <a:srgbClr val="F39200"/>
                </a:solidFill>
              </a:rPr>
              <a:t>-&gt; </a:t>
            </a:r>
            <a:r>
              <a:rPr lang="fi" sz="1800"/>
              <a:t>customers want to quickly capture what makes one product/service different from another </a:t>
            </a:r>
            <a:br>
              <a:rPr lang="fi" sz="1800"/>
            </a:br>
            <a:endParaRPr sz="1800"/>
          </a:p>
          <a:p>
            <a:pPr marL="457200" lvl="0" indent="-342900" algn="l" rtl="0">
              <a:lnSpc>
                <a:spcPct val="110000"/>
              </a:lnSpc>
              <a:spcBef>
                <a:spcPts val="0"/>
              </a:spcBef>
              <a:spcAft>
                <a:spcPts val="0"/>
              </a:spcAft>
              <a:buClr>
                <a:srgbClr val="F39200"/>
              </a:buClr>
              <a:buSzPts val="1800"/>
              <a:buChar char="●"/>
            </a:pPr>
            <a:r>
              <a:rPr lang="fi" sz="1800" b="1">
                <a:solidFill>
                  <a:srgbClr val="F39200"/>
                </a:solidFill>
              </a:rPr>
              <a:t>-&gt;</a:t>
            </a:r>
            <a:r>
              <a:rPr lang="fi" sz="1800"/>
              <a:t> important to position and define your company in order to stand out in competition (define your </a:t>
            </a:r>
            <a:r>
              <a:rPr lang="fi" sz="1800" u="sng">
                <a:solidFill>
                  <a:schemeClr val="hlink"/>
                </a:solidFill>
                <a:hlinkClick r:id="rId3"/>
              </a:rPr>
              <a:t>value proposition</a:t>
            </a:r>
            <a:r>
              <a:rPr lang="fi" sz="1800"/>
              <a:t>) </a:t>
            </a:r>
            <a:br>
              <a:rPr lang="fi" sz="1800"/>
            </a:br>
            <a:endParaRPr sz="1800"/>
          </a:p>
          <a:p>
            <a:pPr marL="457200" lvl="0" indent="-342900" algn="l" rtl="0">
              <a:lnSpc>
                <a:spcPct val="110000"/>
              </a:lnSpc>
              <a:spcBef>
                <a:spcPts val="0"/>
              </a:spcBef>
              <a:spcAft>
                <a:spcPts val="0"/>
              </a:spcAft>
              <a:buClr>
                <a:srgbClr val="F39200"/>
              </a:buClr>
              <a:buSzPts val="1800"/>
              <a:buChar char="●"/>
            </a:pPr>
            <a:r>
              <a:rPr lang="fi" sz="1800"/>
              <a:t>USP (unique selling proposition)  refers to a marketing statement that differentiates a product or brand from its competitors </a:t>
            </a:r>
            <a:br>
              <a:rPr lang="fi" sz="1800"/>
            </a:br>
            <a:r>
              <a:rPr lang="fi" sz="1800" b="1">
                <a:solidFill>
                  <a:srgbClr val="F39200"/>
                </a:solidFill>
              </a:rPr>
              <a:t>-&gt;</a:t>
            </a:r>
            <a:r>
              <a:rPr lang="fi" sz="1800"/>
              <a:t> to be used in advertising and marketing</a:t>
            </a:r>
            <a:endParaRPr sz="1800"/>
          </a:p>
        </p:txBody>
      </p:sp>
      <p:sp>
        <p:nvSpPr>
          <p:cNvPr id="326" name="Google Shape;326;p22"/>
          <p:cNvSpPr txBox="1"/>
          <p:nvPr/>
        </p:nvSpPr>
        <p:spPr>
          <a:xfrm>
            <a:off x="1356945" y="3928573"/>
            <a:ext cx="4366819" cy="49241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2000" b="0" i="0" u="sng" strike="noStrike" cap="none">
                <a:solidFill>
                  <a:schemeClr val="hlink"/>
                </a:solidFill>
                <a:latin typeface="Arial"/>
                <a:ea typeface="Arial"/>
                <a:cs typeface="Arial"/>
                <a:sym typeface="Arial"/>
                <a:hlinkClick r:id="rId4"/>
              </a:rPr>
              <a:t>video examples on well-stated USPs  </a:t>
            </a:r>
            <a:r>
              <a:rPr lang="fi" sz="2000" b="0" i="0" u="none" strike="noStrike" cap="none">
                <a:solidFill>
                  <a:srgbClr val="000000"/>
                </a:solidFill>
                <a:latin typeface="Arial"/>
                <a:ea typeface="Arial"/>
                <a:cs typeface="Arial"/>
                <a:sym typeface="Arial"/>
              </a:rPr>
              <a:t>   </a:t>
            </a:r>
            <a:endParaRPr sz="2000" b="0" i="0" u="none" strike="noStrike" cap="none">
              <a:solidFill>
                <a:srgbClr val="000000"/>
              </a:solidFill>
              <a:latin typeface="Arial"/>
              <a:ea typeface="Arial"/>
              <a:cs typeface="Arial"/>
              <a:sym typeface="Arial"/>
            </a:endParaRPr>
          </a:p>
        </p:txBody>
      </p:sp>
      <p:pic>
        <p:nvPicPr>
          <p:cNvPr id="327" name="Google Shape;327;p22" descr="Star with solid fill"/>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987734" y="3956112"/>
            <a:ext cx="369211" cy="369211"/>
          </a:xfrm>
          <a:prstGeom prst="rect">
            <a:avLst/>
          </a:prstGeom>
          <a:noFill/>
          <a:ln>
            <a:noFill/>
          </a:ln>
        </p:spPr>
      </p:pic>
      <p:pic>
        <p:nvPicPr>
          <p:cNvPr id="328" name="Google Shape;328;p22" descr="Star with solid fill"/>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5723764" y="3956112"/>
            <a:ext cx="369211" cy="36921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21"/>
          <p:cNvSpPr txBox="1">
            <a:spLocks noGrp="1"/>
          </p:cNvSpPr>
          <p:nvPr>
            <p:ph type="body" idx="1"/>
          </p:nvPr>
        </p:nvSpPr>
        <p:spPr>
          <a:xfrm>
            <a:off x="840583" y="312995"/>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In-class activity</a:t>
            </a:r>
            <a:endParaRPr/>
          </a:p>
          <a:p>
            <a:pPr marL="0" lvl="0" indent="0" algn="l" rtl="0">
              <a:lnSpc>
                <a:spcPct val="90000"/>
              </a:lnSpc>
              <a:spcBef>
                <a:spcPts val="750"/>
              </a:spcBef>
              <a:spcAft>
                <a:spcPts val="0"/>
              </a:spcAft>
              <a:buClr>
                <a:schemeClr val="lt1"/>
              </a:buClr>
              <a:buSzPts val="2800"/>
              <a:buNone/>
            </a:pPr>
            <a:endParaRPr sz="2800"/>
          </a:p>
        </p:txBody>
      </p:sp>
      <p:sp>
        <p:nvSpPr>
          <p:cNvPr id="334" name="Google Shape;334;p21"/>
          <p:cNvSpPr txBox="1">
            <a:spLocks noGrp="1"/>
          </p:cNvSpPr>
          <p:nvPr>
            <p:ph type="body" idx="2"/>
          </p:nvPr>
        </p:nvSpPr>
        <p:spPr>
          <a:xfrm>
            <a:off x="840583" y="848584"/>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lt1"/>
              </a:buClr>
              <a:buSzPts val="1800"/>
              <a:buNone/>
            </a:pPr>
            <a:r>
              <a:rPr lang="fi" sz="1800">
                <a:solidFill>
                  <a:schemeClr val="lt1"/>
                </a:solidFill>
              </a:rPr>
              <a:t>In all marketing activities and advertising in particular, it is essential to state the value proposition and the unique selling proposition. They should express </a:t>
            </a:r>
            <a:r>
              <a:rPr lang="fi" sz="1800" b="1">
                <a:solidFill>
                  <a:srgbClr val="F39200"/>
                </a:solidFill>
              </a:rPr>
              <a:t>‘Who we are and what we stand for?’</a:t>
            </a:r>
            <a:endParaRPr/>
          </a:p>
          <a:p>
            <a:pPr marL="457200" lvl="0" indent="-342900" algn="l" rtl="0">
              <a:lnSpc>
                <a:spcPct val="115000"/>
              </a:lnSpc>
              <a:spcBef>
                <a:spcPts val="1200"/>
              </a:spcBef>
              <a:spcAft>
                <a:spcPts val="0"/>
              </a:spcAft>
              <a:buClr>
                <a:srgbClr val="F39200"/>
              </a:buClr>
              <a:buSzPts val="1800"/>
              <a:buAutoNum type="arabicPeriod"/>
            </a:pPr>
            <a:r>
              <a:rPr lang="fi" sz="1800">
                <a:solidFill>
                  <a:schemeClr val="lt1"/>
                </a:solidFill>
              </a:rPr>
              <a:t>Watch the video on the previous slide as a trigger.</a:t>
            </a:r>
            <a:endParaRPr/>
          </a:p>
          <a:p>
            <a:pPr marL="457200" lvl="0" indent="-342900" algn="l" rtl="0">
              <a:lnSpc>
                <a:spcPct val="115000"/>
              </a:lnSpc>
              <a:spcBef>
                <a:spcPts val="0"/>
              </a:spcBef>
              <a:spcAft>
                <a:spcPts val="0"/>
              </a:spcAft>
              <a:buClr>
                <a:srgbClr val="F39200"/>
              </a:buClr>
              <a:buSzPts val="1800"/>
              <a:buAutoNum type="arabicPeriod"/>
            </a:pPr>
            <a:r>
              <a:rPr lang="fi" sz="1800">
                <a:solidFill>
                  <a:schemeClr val="lt1"/>
                </a:solidFill>
              </a:rPr>
              <a:t>Let students first remind themself of compelling value propositions. Ask them to express some.</a:t>
            </a:r>
            <a:endParaRPr/>
          </a:p>
          <a:p>
            <a:pPr marL="457200" lvl="0" indent="-342900" algn="l" rtl="0">
              <a:lnSpc>
                <a:spcPct val="115000"/>
              </a:lnSpc>
              <a:spcBef>
                <a:spcPts val="0"/>
              </a:spcBef>
              <a:spcAft>
                <a:spcPts val="0"/>
              </a:spcAft>
              <a:buClr>
                <a:srgbClr val="F39200"/>
              </a:buClr>
              <a:buSzPts val="1800"/>
              <a:buAutoNum type="arabicPeriod"/>
            </a:pPr>
            <a:r>
              <a:rPr lang="fi" sz="1800">
                <a:solidFill>
                  <a:schemeClr val="lt1"/>
                </a:solidFill>
              </a:rPr>
              <a:t>Next, let your students to choose a brand and then state a USP for it. </a:t>
            </a:r>
            <a:endParaRPr/>
          </a:p>
          <a:p>
            <a:pPr marL="0" lvl="0" indent="0" algn="l" rtl="0">
              <a:lnSpc>
                <a:spcPct val="115000"/>
              </a:lnSpc>
              <a:spcBef>
                <a:spcPts val="1200"/>
              </a:spcBef>
              <a:spcAft>
                <a:spcPts val="0"/>
              </a:spcAft>
              <a:buClr>
                <a:schemeClr val="lt1"/>
              </a:buClr>
              <a:buSzPts val="1800"/>
              <a:buNone/>
            </a:pPr>
            <a:endParaRPr sz="1800">
              <a:solidFill>
                <a:schemeClr val="lt1"/>
              </a:solidFill>
            </a:endParaRPr>
          </a:p>
          <a:p>
            <a:pPr marL="0" lvl="0" indent="0" algn="l" rtl="0">
              <a:lnSpc>
                <a:spcPct val="90000"/>
              </a:lnSpc>
              <a:spcBef>
                <a:spcPts val="1200"/>
              </a:spcBef>
              <a:spcAft>
                <a:spcPts val="0"/>
              </a:spcAft>
              <a:buClr>
                <a:schemeClr val="lt1"/>
              </a:buClr>
              <a:buSzPts val="1800"/>
              <a:buNone/>
            </a:pPr>
            <a:endParaRPr sz="18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23"/>
          <p:cNvSpPr txBox="1">
            <a:spLocks noGrp="1"/>
          </p:cNvSpPr>
          <p:nvPr>
            <p:ph type="title"/>
          </p:nvPr>
        </p:nvSpPr>
        <p:spPr>
          <a:xfrm>
            <a:off x="-140895" y="-290603"/>
            <a:ext cx="9284895" cy="994172"/>
          </a:xfrm>
          <a:prstGeom prst="rect">
            <a:avLst/>
          </a:prstGeom>
          <a:noFill/>
          <a:ln>
            <a:noFill/>
          </a:ln>
        </p:spPr>
        <p:txBody>
          <a:bodyPr spcFirstLastPara="1" wrap="square" lIns="91425" tIns="91425" rIns="91425" bIns="91425" anchor="b" anchorCtr="0">
            <a:normAutofit/>
          </a:bodyPr>
          <a:lstStyle/>
          <a:p>
            <a:pPr marL="0" lvl="0" indent="0" algn="ctr" rtl="0">
              <a:lnSpc>
                <a:spcPct val="90000"/>
              </a:lnSpc>
              <a:spcBef>
                <a:spcPts val="0"/>
              </a:spcBef>
              <a:spcAft>
                <a:spcPts val="0"/>
              </a:spcAft>
              <a:buClr>
                <a:srgbClr val="161249"/>
              </a:buClr>
              <a:buSzPts val="4242"/>
              <a:buFont typeface="Arial"/>
              <a:buNone/>
            </a:pPr>
            <a:r>
              <a:rPr lang="fi" sz="3000"/>
              <a:t>Elements of good marketing communication? </a:t>
            </a:r>
            <a:endParaRPr sz="3000"/>
          </a:p>
        </p:txBody>
      </p:sp>
      <p:sp>
        <p:nvSpPr>
          <p:cNvPr id="340" name="Google Shape;340;p23"/>
          <p:cNvSpPr txBox="1">
            <a:spLocks noGrp="1"/>
          </p:cNvSpPr>
          <p:nvPr>
            <p:ph type="body" idx="1"/>
          </p:nvPr>
        </p:nvSpPr>
        <p:spPr>
          <a:xfrm>
            <a:off x="628650" y="1778275"/>
            <a:ext cx="4067175" cy="2240756"/>
          </a:xfrm>
          <a:prstGeom prst="rect">
            <a:avLst/>
          </a:prstGeom>
          <a:noFill/>
          <a:ln>
            <a:noFill/>
          </a:ln>
        </p:spPr>
        <p:txBody>
          <a:bodyPr spcFirstLastPara="1" wrap="square" lIns="91425" tIns="91425" rIns="91425" bIns="91425" anchor="t" anchorCtr="0">
            <a:normAutofit/>
          </a:bodyPr>
          <a:lstStyle/>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p>
        </p:txBody>
      </p:sp>
      <p:sp>
        <p:nvSpPr>
          <p:cNvPr id="341" name="Google Shape;341;p23"/>
          <p:cNvSpPr txBox="1">
            <a:spLocks noGrp="1"/>
          </p:cNvSpPr>
          <p:nvPr>
            <p:ph type="body" idx="4294967295"/>
          </p:nvPr>
        </p:nvSpPr>
        <p:spPr>
          <a:xfrm>
            <a:off x="4400947" y="782691"/>
            <a:ext cx="4572000" cy="3757864"/>
          </a:xfrm>
          <a:prstGeom prst="rect">
            <a:avLst/>
          </a:prstGeom>
          <a:noFill/>
          <a:ln>
            <a:noFill/>
          </a:ln>
        </p:spPr>
        <p:txBody>
          <a:bodyPr spcFirstLastPara="1" wrap="square" lIns="91425" tIns="91425" rIns="91425" bIns="91425" anchor="ctr" anchorCtr="0">
            <a:noAutofit/>
          </a:bodyPr>
          <a:lstStyle/>
          <a:p>
            <a:pPr marL="457200" lvl="0" indent="-342900" algn="l" rtl="0">
              <a:lnSpc>
                <a:spcPct val="100000"/>
              </a:lnSpc>
              <a:spcBef>
                <a:spcPts val="0"/>
              </a:spcBef>
              <a:spcAft>
                <a:spcPts val="0"/>
              </a:spcAft>
              <a:buClr>
                <a:srgbClr val="F39200"/>
              </a:buClr>
              <a:buSzPts val="1800"/>
              <a:buFont typeface="Arial"/>
              <a:buChar char="●"/>
            </a:pPr>
            <a:r>
              <a:rPr lang="fi" sz="1800"/>
              <a:t>Respond to your customer´s needs, values and style</a:t>
            </a:r>
            <a:endParaRPr sz="1800"/>
          </a:p>
          <a:p>
            <a:pPr marL="571500" lvl="0" indent="-228600" algn="l" rtl="0">
              <a:lnSpc>
                <a:spcPct val="100000"/>
              </a:lnSpc>
              <a:spcBef>
                <a:spcPts val="0"/>
              </a:spcBef>
              <a:spcAft>
                <a:spcPts val="0"/>
              </a:spcAft>
              <a:buClr>
                <a:srgbClr val="F39200"/>
              </a:buClr>
              <a:buSzPts val="1800"/>
              <a:buFont typeface="Arial"/>
              <a:buNone/>
            </a:pPr>
            <a:endParaRPr sz="1800"/>
          </a:p>
          <a:p>
            <a:pPr marL="457200" lvl="0" indent="-342900" algn="l" rtl="0">
              <a:lnSpc>
                <a:spcPct val="100000"/>
              </a:lnSpc>
              <a:spcBef>
                <a:spcPts val="0"/>
              </a:spcBef>
              <a:spcAft>
                <a:spcPts val="0"/>
              </a:spcAft>
              <a:buClr>
                <a:srgbClr val="F39200"/>
              </a:buClr>
              <a:buSzPts val="1800"/>
              <a:buFont typeface="Arial"/>
              <a:buChar char="●"/>
            </a:pPr>
            <a:r>
              <a:rPr lang="fi" sz="1800"/>
              <a:t>Describe your </a:t>
            </a:r>
            <a:r>
              <a:rPr lang="fi" sz="1800" i="0" u="none" strike="noStrike" cap="none"/>
              <a:t>solutions and </a:t>
            </a:r>
            <a:r>
              <a:rPr lang="fi" sz="1800"/>
              <a:t>benefits (in order to differentiate from competitors when possible)</a:t>
            </a:r>
            <a:endParaRPr sz="1800"/>
          </a:p>
          <a:p>
            <a:pPr marL="514350" lvl="0" indent="-171450" algn="l" rtl="0">
              <a:lnSpc>
                <a:spcPct val="100000"/>
              </a:lnSpc>
              <a:spcBef>
                <a:spcPts val="0"/>
              </a:spcBef>
              <a:spcAft>
                <a:spcPts val="0"/>
              </a:spcAft>
              <a:buClr>
                <a:srgbClr val="F39200"/>
              </a:buClr>
              <a:buSzPts val="1800"/>
              <a:buFont typeface="Arial"/>
              <a:buNone/>
            </a:pPr>
            <a:endParaRPr sz="1800" i="0" u="none" strike="noStrike" cap="none"/>
          </a:p>
          <a:p>
            <a:pPr marL="457200" lvl="0" indent="-342900" algn="l" rtl="0">
              <a:lnSpc>
                <a:spcPct val="100000"/>
              </a:lnSpc>
              <a:spcBef>
                <a:spcPts val="0"/>
              </a:spcBef>
              <a:spcAft>
                <a:spcPts val="0"/>
              </a:spcAft>
              <a:buClr>
                <a:srgbClr val="F39200"/>
              </a:buClr>
              <a:buSzPts val="1800"/>
              <a:buFont typeface="Arial"/>
              <a:buChar char="●"/>
            </a:pPr>
            <a:r>
              <a:rPr lang="fi" sz="1800"/>
              <a:t>Try to s</a:t>
            </a:r>
            <a:r>
              <a:rPr lang="fi" sz="1800" i="0" u="none" strike="noStrike" cap="none"/>
              <a:t>ay something original</a:t>
            </a:r>
            <a:endParaRPr sz="1800"/>
          </a:p>
          <a:p>
            <a:pPr marL="228600" lvl="0" indent="0" algn="l" rtl="0">
              <a:lnSpc>
                <a:spcPct val="100000"/>
              </a:lnSpc>
              <a:spcBef>
                <a:spcPts val="0"/>
              </a:spcBef>
              <a:spcAft>
                <a:spcPts val="0"/>
              </a:spcAft>
              <a:buClr>
                <a:srgbClr val="F39200"/>
              </a:buClr>
              <a:buSzPts val="1800"/>
              <a:buNone/>
            </a:pPr>
            <a:endParaRPr sz="1800"/>
          </a:p>
          <a:p>
            <a:pPr marL="457200" lvl="0" indent="-342900" algn="l" rtl="0">
              <a:lnSpc>
                <a:spcPct val="100000"/>
              </a:lnSpc>
              <a:spcBef>
                <a:spcPts val="0"/>
              </a:spcBef>
              <a:spcAft>
                <a:spcPts val="0"/>
              </a:spcAft>
              <a:buClr>
                <a:srgbClr val="F39200"/>
              </a:buClr>
              <a:buSzPts val="1800"/>
              <a:buFont typeface="Arial"/>
              <a:buChar char="●"/>
            </a:pPr>
            <a:r>
              <a:rPr lang="fi" sz="1800" i="0" u="none" strike="noStrike" cap="none"/>
              <a:t>Keep it clear and concise </a:t>
            </a:r>
            <a:endParaRPr sz="1800"/>
          </a:p>
          <a:p>
            <a:pPr marL="571500" lvl="0" indent="-228600" algn="l" rtl="0">
              <a:lnSpc>
                <a:spcPct val="100000"/>
              </a:lnSpc>
              <a:spcBef>
                <a:spcPts val="0"/>
              </a:spcBef>
              <a:spcAft>
                <a:spcPts val="0"/>
              </a:spcAft>
              <a:buClr>
                <a:srgbClr val="F39200"/>
              </a:buClr>
              <a:buSzPts val="1800"/>
              <a:buFont typeface="Arial"/>
              <a:buNone/>
            </a:pPr>
            <a:endParaRPr sz="1800"/>
          </a:p>
          <a:p>
            <a:pPr marL="457200" lvl="0" indent="-342900" algn="l" rtl="0">
              <a:lnSpc>
                <a:spcPct val="100000"/>
              </a:lnSpc>
              <a:spcBef>
                <a:spcPts val="0"/>
              </a:spcBef>
              <a:spcAft>
                <a:spcPts val="0"/>
              </a:spcAft>
              <a:buClr>
                <a:srgbClr val="F39200"/>
              </a:buClr>
              <a:buSzPts val="1800"/>
              <a:buFont typeface="Arial"/>
              <a:buChar char="●"/>
            </a:pPr>
            <a:r>
              <a:rPr lang="fi" sz="1800" u="sng">
                <a:solidFill>
                  <a:schemeClr val="hlink"/>
                </a:solidFill>
                <a:hlinkClick r:id="rId3"/>
              </a:rPr>
              <a:t>More examples and further reading on ‘How to create a marketing message’ </a:t>
            </a:r>
            <a:endParaRPr sz="1800"/>
          </a:p>
          <a:p>
            <a:pPr marL="571500" lvl="0" indent="-228600" algn="l" rtl="0">
              <a:lnSpc>
                <a:spcPct val="100000"/>
              </a:lnSpc>
              <a:spcBef>
                <a:spcPts val="0"/>
              </a:spcBef>
              <a:spcAft>
                <a:spcPts val="0"/>
              </a:spcAft>
              <a:buClr>
                <a:srgbClr val="F39200"/>
              </a:buClr>
              <a:buSzPts val="1800"/>
              <a:buFont typeface="Arial"/>
              <a:buNone/>
            </a:pPr>
            <a:endParaRPr sz="1800"/>
          </a:p>
        </p:txBody>
      </p:sp>
      <p:pic>
        <p:nvPicPr>
          <p:cNvPr id="342" name="Google Shape;342;p2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53458" y="918493"/>
            <a:ext cx="2838619" cy="970719"/>
          </a:xfrm>
          <a:prstGeom prst="rect">
            <a:avLst/>
          </a:prstGeom>
          <a:noFill/>
          <a:ln w="57150" cap="flat" cmpd="sng">
            <a:solidFill>
              <a:srgbClr val="F39200"/>
            </a:solidFill>
            <a:prstDash val="solid"/>
            <a:round/>
            <a:headEnd type="none" w="sm" len="sm"/>
            <a:tailEnd type="none" w="sm" len="sm"/>
          </a:ln>
        </p:spPr>
      </p:pic>
      <p:pic>
        <p:nvPicPr>
          <p:cNvPr id="343" name="Google Shape;343;p2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28650" y="2381848"/>
            <a:ext cx="3547489" cy="1532407"/>
          </a:xfrm>
          <a:prstGeom prst="rect">
            <a:avLst/>
          </a:prstGeom>
          <a:noFill/>
          <a:ln w="57150" cap="flat" cmpd="sng">
            <a:solidFill>
              <a:srgbClr val="F39200"/>
            </a:solidFill>
            <a:prstDash val="solid"/>
            <a:round/>
            <a:headEnd type="none" w="sm" len="sm"/>
            <a:tailEnd type="none" w="sm" len="sm"/>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p24"/>
          <p:cNvPicPr preferRelativeResize="0"/>
          <p:nvPr/>
        </p:nvPicPr>
        <p:blipFill rotWithShape="1">
          <a:blip r:embed="rId3">
            <a:alphaModFix/>
          </a:blip>
          <a:srcRect/>
          <a:stretch/>
        </p:blipFill>
        <p:spPr>
          <a:xfrm>
            <a:off x="592852" y="1185706"/>
            <a:ext cx="7993463" cy="2868804"/>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25"/>
          <p:cNvSpPr txBox="1">
            <a:spLocks noGrp="1"/>
          </p:cNvSpPr>
          <p:nvPr>
            <p:ph type="title" idx="4294967295"/>
          </p:nvPr>
        </p:nvSpPr>
        <p:spPr>
          <a:xfrm>
            <a:off x="1521138" y="2751022"/>
            <a:ext cx="6101721" cy="634974"/>
          </a:xfrm>
          <a:prstGeom prst="rect">
            <a:avLst/>
          </a:prstGeom>
          <a:solidFill>
            <a:schemeClr val="lt1"/>
          </a:solidFill>
          <a:ln>
            <a:noFill/>
          </a:ln>
        </p:spPr>
        <p:txBody>
          <a:bodyPr spcFirstLastPara="1" wrap="square" lIns="91425" tIns="91425" rIns="91425" bIns="91425" anchor="ctr" anchorCtr="1">
            <a:normAutofit fontScale="90000"/>
          </a:bodyPr>
          <a:lstStyle/>
          <a:p>
            <a:pPr marL="0" lvl="0" indent="0" algn="l" rtl="0">
              <a:lnSpc>
                <a:spcPct val="100000"/>
              </a:lnSpc>
              <a:spcBef>
                <a:spcPts val="0"/>
              </a:spcBef>
              <a:spcAft>
                <a:spcPts val="0"/>
              </a:spcAft>
              <a:buSzPct val="111111"/>
              <a:buFont typeface="Arial"/>
              <a:buNone/>
            </a:pPr>
            <a:r>
              <a:rPr lang="fi" sz="4000"/>
              <a:t>Goal-oriented advertising </a:t>
            </a:r>
            <a:endParaRPr sz="4000"/>
          </a:p>
        </p:txBody>
      </p:sp>
      <p:sp>
        <p:nvSpPr>
          <p:cNvPr id="354" name="Google Shape;354;p25"/>
          <p:cNvSpPr txBox="1"/>
          <p:nvPr/>
        </p:nvSpPr>
        <p:spPr>
          <a:xfrm>
            <a:off x="226949" y="555083"/>
            <a:ext cx="8690100" cy="1837396"/>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rgbClr val="000000"/>
              </a:buClr>
              <a:buSzPts val="2000"/>
              <a:buFont typeface="Arial"/>
              <a:buNone/>
            </a:pPr>
            <a:r>
              <a:rPr lang="fi" sz="2800" b="1" i="0" u="none" strike="noStrike" cap="none">
                <a:solidFill>
                  <a:schemeClr val="lt1"/>
                </a:solidFill>
                <a:latin typeface="Arial"/>
                <a:ea typeface="Arial"/>
                <a:cs typeface="Arial"/>
                <a:sym typeface="Arial"/>
              </a:rPr>
              <a:t>“Creative without strategy is called ‘art.’ </a:t>
            </a:r>
            <a:endParaRPr sz="2800" b="1" i="0" u="none" strike="noStrike" cap="none">
              <a:solidFill>
                <a:schemeClr val="lt1"/>
              </a:solidFill>
              <a:latin typeface="Arial"/>
              <a:ea typeface="Arial"/>
              <a:cs typeface="Arial"/>
              <a:sym typeface="Arial"/>
            </a:endParaRPr>
          </a:p>
          <a:p>
            <a:pPr marL="0" marR="0" lvl="0" indent="0" algn="ctr" rtl="0">
              <a:lnSpc>
                <a:spcPct val="115000"/>
              </a:lnSpc>
              <a:spcBef>
                <a:spcPts val="0"/>
              </a:spcBef>
              <a:spcAft>
                <a:spcPts val="0"/>
              </a:spcAft>
              <a:buClr>
                <a:srgbClr val="000000"/>
              </a:buClr>
              <a:buSzPts val="2000"/>
              <a:buFont typeface="Arial"/>
              <a:buNone/>
            </a:pPr>
            <a:r>
              <a:rPr lang="fi" sz="2800" b="1" i="0" u="none" strike="noStrike" cap="none">
                <a:solidFill>
                  <a:schemeClr val="lt1"/>
                </a:solidFill>
                <a:latin typeface="Arial"/>
                <a:ea typeface="Arial"/>
                <a:cs typeface="Arial"/>
                <a:sym typeface="Arial"/>
              </a:rPr>
              <a:t>Creative with strategy is called ‘advertising.” </a:t>
            </a:r>
            <a:endParaRPr sz="2800" b="1" i="0" u="none" strike="noStrike" cap="none">
              <a:solidFill>
                <a:schemeClr val="lt1"/>
              </a:solidFill>
              <a:latin typeface="Arial"/>
              <a:ea typeface="Arial"/>
              <a:cs typeface="Arial"/>
              <a:sym typeface="Arial"/>
            </a:endParaRPr>
          </a:p>
          <a:p>
            <a:pPr marL="0" marR="0" lvl="0" indent="0" algn="l" rtl="0">
              <a:lnSpc>
                <a:spcPct val="115000"/>
              </a:lnSpc>
              <a:spcBef>
                <a:spcPts val="1200"/>
              </a:spcBef>
              <a:spcAft>
                <a:spcPts val="1200"/>
              </a:spcAft>
              <a:buClr>
                <a:srgbClr val="000000"/>
              </a:buClr>
              <a:buSzPts val="2000"/>
              <a:buFont typeface="Arial"/>
              <a:buNone/>
            </a:pPr>
            <a:r>
              <a:rPr lang="fi" sz="2000" b="0" i="0" u="none" strike="noStrike" cap="none">
                <a:solidFill>
                  <a:schemeClr val="lt1"/>
                </a:solidFill>
                <a:latin typeface="Arial"/>
                <a:ea typeface="Arial"/>
                <a:cs typeface="Arial"/>
                <a:sym typeface="Arial"/>
              </a:rPr>
              <a:t> 							</a:t>
            </a:r>
            <a:r>
              <a:rPr lang="fi" sz="2000" b="0" i="0" u="none" strike="noStrike" cap="none">
                <a:solidFill>
                  <a:schemeClr val="lt1"/>
                </a:solidFill>
                <a:latin typeface="Calibri"/>
                <a:ea typeface="Calibri"/>
                <a:cs typeface="Calibri"/>
                <a:sym typeface="Calibri"/>
              </a:rPr>
              <a:t> – </a:t>
            </a:r>
            <a:r>
              <a:rPr lang="fi" sz="2000" b="0" i="0" u="none" strike="noStrike" cap="none">
                <a:solidFill>
                  <a:schemeClr val="lt1"/>
                </a:solidFill>
                <a:latin typeface="Arial"/>
                <a:ea typeface="Arial"/>
                <a:cs typeface="Arial"/>
                <a:sym typeface="Arial"/>
              </a:rPr>
              <a:t>Jef I. Richards</a:t>
            </a:r>
            <a:endParaRPr sz="1000" b="0" i="0" u="none" strike="noStrike" cap="none">
              <a:solidFill>
                <a:schemeClr val="lt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26"/>
          <p:cNvSpPr txBox="1">
            <a:spLocks noGrp="1"/>
          </p:cNvSpPr>
          <p:nvPr>
            <p:ph type="title" idx="4294967295"/>
          </p:nvPr>
        </p:nvSpPr>
        <p:spPr>
          <a:xfrm>
            <a:off x="245650" y="186818"/>
            <a:ext cx="7463375" cy="573087"/>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Advertising must fulfill strategy</a:t>
            </a:r>
            <a:endParaRPr/>
          </a:p>
        </p:txBody>
      </p:sp>
      <p:sp>
        <p:nvSpPr>
          <p:cNvPr id="360" name="Google Shape;360;p26"/>
          <p:cNvSpPr txBox="1"/>
          <p:nvPr/>
        </p:nvSpPr>
        <p:spPr>
          <a:xfrm>
            <a:off x="245650" y="1170125"/>
            <a:ext cx="2487300" cy="36317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endParaRPr sz="1500" b="1"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a:solidFill>
                  <a:srgbClr val="161249"/>
                </a:solidFill>
                <a:latin typeface="Arial"/>
                <a:ea typeface="Arial"/>
                <a:cs typeface="Arial"/>
                <a:sym typeface="Arial"/>
              </a:rPr>
              <a:t>Which are our overall goals? </a:t>
            </a:r>
            <a:endParaRPr sz="1500" b="0" i="0" u="none" strike="noStrike" cap="none">
              <a:solidFill>
                <a:srgbClr val="161249"/>
              </a:solidFill>
              <a:latin typeface="Arial"/>
              <a:ea typeface="Arial"/>
              <a:cs typeface="Arial"/>
              <a:sym typeface="Arial"/>
            </a:endParaRPr>
          </a:p>
          <a:p>
            <a:pPr marL="285750" marR="0" lvl="0" indent="-190500" algn="l" rtl="0">
              <a:lnSpc>
                <a:spcPct val="100000"/>
              </a:lnSpc>
              <a:spcBef>
                <a:spcPts val="0"/>
              </a:spcBef>
              <a:spcAft>
                <a:spcPts val="0"/>
              </a:spcAft>
              <a:buClr>
                <a:srgbClr val="F39200"/>
              </a:buClr>
              <a:buSzPts val="150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a:solidFill>
                  <a:srgbClr val="161249"/>
                </a:solidFill>
                <a:latin typeface="Arial"/>
                <a:ea typeface="Arial"/>
                <a:cs typeface="Arial"/>
                <a:sym typeface="Arial"/>
              </a:rPr>
              <a:t>What do we want to achieve with our (digital) marketing?</a:t>
            </a:r>
            <a:endParaRPr sz="1500" b="0" i="0" u="none" strike="noStrike" cap="none">
              <a:solidFill>
                <a:srgbClr val="161249"/>
              </a:solidFill>
              <a:latin typeface="Arial"/>
              <a:ea typeface="Arial"/>
              <a:cs typeface="Arial"/>
              <a:sym typeface="Arial"/>
            </a:endParaRPr>
          </a:p>
          <a:p>
            <a:pPr marL="285750" marR="0" lvl="0" indent="-190500" algn="l" rtl="0">
              <a:lnSpc>
                <a:spcPct val="100000"/>
              </a:lnSpc>
              <a:spcBef>
                <a:spcPts val="0"/>
              </a:spcBef>
              <a:spcAft>
                <a:spcPts val="0"/>
              </a:spcAft>
              <a:buClr>
                <a:srgbClr val="F39200"/>
              </a:buClr>
              <a:buSzPts val="150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a:solidFill>
                  <a:srgbClr val="161249"/>
                </a:solidFill>
                <a:latin typeface="Arial"/>
                <a:ea typeface="Arial"/>
                <a:cs typeface="Arial"/>
                <a:sym typeface="Arial"/>
              </a:rPr>
              <a:t>Who are our target groups?</a:t>
            </a:r>
            <a:endParaRPr sz="1500" b="0" i="0" u="none" strike="noStrike" cap="none">
              <a:solidFill>
                <a:srgbClr val="161249"/>
              </a:solidFill>
              <a:latin typeface="Arial"/>
              <a:ea typeface="Arial"/>
              <a:cs typeface="Arial"/>
              <a:sym typeface="Arial"/>
            </a:endParaRPr>
          </a:p>
          <a:p>
            <a:pPr marL="285750" marR="0" lvl="0" indent="-190500" algn="l" rtl="0">
              <a:lnSpc>
                <a:spcPct val="100000"/>
              </a:lnSpc>
              <a:spcBef>
                <a:spcPts val="0"/>
              </a:spcBef>
              <a:spcAft>
                <a:spcPts val="0"/>
              </a:spcAft>
              <a:buClr>
                <a:srgbClr val="F39200"/>
              </a:buClr>
              <a:buSzPts val="150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500"/>
              <a:buFont typeface="Arial"/>
              <a:buChar char="●"/>
            </a:pPr>
            <a:r>
              <a:rPr lang="fi" sz="1500" b="0" i="0" u="none" strike="noStrike" cap="none">
                <a:solidFill>
                  <a:srgbClr val="161249"/>
                </a:solidFill>
                <a:latin typeface="Arial"/>
                <a:ea typeface="Arial"/>
                <a:cs typeface="Arial"/>
                <a:sym typeface="Arial"/>
              </a:rPr>
              <a:t>What is our message and where do we transmit ?</a:t>
            </a: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pic>
        <p:nvPicPr>
          <p:cNvPr id="361" name="Google Shape;361;p26"/>
          <p:cNvPicPr preferRelativeResize="0"/>
          <p:nvPr/>
        </p:nvPicPr>
        <p:blipFill rotWithShape="1">
          <a:blip r:embed="rId3">
            <a:alphaModFix/>
          </a:blip>
          <a:srcRect/>
          <a:stretch/>
        </p:blipFill>
        <p:spPr>
          <a:xfrm>
            <a:off x="2624300" y="1417478"/>
            <a:ext cx="6274050" cy="3137025"/>
          </a:xfrm>
          <a:prstGeom prst="rect">
            <a:avLst/>
          </a:prstGeom>
          <a:noFill/>
          <a:ln w="28575" cap="flat" cmpd="sng">
            <a:solidFill>
              <a:srgbClr val="F39200"/>
            </a:solidFill>
            <a:prstDash val="solid"/>
            <a:round/>
            <a:headEnd type="none" w="sm" len="sm"/>
            <a:tailEnd type="none" w="sm" len="sm"/>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27"/>
          <p:cNvSpPr txBox="1"/>
          <p:nvPr/>
        </p:nvSpPr>
        <p:spPr>
          <a:xfrm>
            <a:off x="4860425" y="1589225"/>
            <a:ext cx="3901200" cy="2118000"/>
          </a:xfrm>
          <a:prstGeom prst="rect">
            <a:avLst/>
          </a:prstGeom>
          <a:solidFill>
            <a:srgbClr val="F39200"/>
          </a:solidFill>
          <a:ln>
            <a:noFill/>
          </a:ln>
        </p:spPr>
        <p:txBody>
          <a:bodyPr spcFirstLastPara="1" wrap="square" lIns="91425" tIns="45700" rIns="91425" bIns="45700" anchor="t" anchorCtr="0">
            <a:spAutoFit/>
          </a:bodyPr>
          <a:lstStyle/>
          <a:p>
            <a:pPr marL="0" marR="0" lvl="0" indent="0" algn="ctr" rtl="0">
              <a:lnSpc>
                <a:spcPct val="140000"/>
              </a:lnSpc>
              <a:spcBef>
                <a:spcPts val="0"/>
              </a:spcBef>
              <a:spcAft>
                <a:spcPts val="0"/>
              </a:spcAft>
              <a:buClr>
                <a:schemeClr val="lt1"/>
              </a:buClr>
              <a:buSzPts val="1500"/>
              <a:buFont typeface="Arial"/>
              <a:buNone/>
            </a:pPr>
            <a:r>
              <a:rPr lang="fi" sz="1800" b="1" i="0" u="none" strike="noStrike" cap="none">
                <a:solidFill>
                  <a:schemeClr val="lt1"/>
                </a:solidFill>
                <a:latin typeface="Arial"/>
                <a:ea typeface="Arial"/>
                <a:cs typeface="Arial"/>
                <a:sym typeface="Arial"/>
              </a:rPr>
              <a:t>Goal</a:t>
            </a:r>
            <a:endParaRPr sz="1800" b="1" i="0" u="none" strike="noStrike" cap="none">
              <a:solidFill>
                <a:schemeClr val="lt1"/>
              </a:solidFill>
              <a:latin typeface="Arial"/>
              <a:ea typeface="Arial"/>
              <a:cs typeface="Arial"/>
              <a:sym typeface="Arial"/>
            </a:endParaRPr>
          </a:p>
          <a:p>
            <a:pPr marL="0" marR="0" lvl="0" indent="0" algn="ctr" rtl="0">
              <a:lnSpc>
                <a:spcPct val="140000"/>
              </a:lnSpc>
              <a:spcBef>
                <a:spcPts val="0"/>
              </a:spcBef>
              <a:spcAft>
                <a:spcPts val="0"/>
              </a:spcAft>
              <a:buClr>
                <a:schemeClr val="lt1"/>
              </a:buClr>
              <a:buSzPts val="1500"/>
              <a:buFont typeface="Arial"/>
              <a:buNone/>
            </a:pPr>
            <a:r>
              <a:rPr lang="fi" sz="1600" b="0" i="0" u="none" strike="noStrike" cap="none">
                <a:solidFill>
                  <a:schemeClr val="lt1"/>
                </a:solidFill>
                <a:latin typeface="Arial"/>
                <a:ea typeface="Arial"/>
                <a:cs typeface="Arial"/>
                <a:sym typeface="Arial"/>
              </a:rPr>
              <a:t>can include more than one objective</a:t>
            </a:r>
            <a:endParaRPr sz="1600" b="0" i="0" u="none" strike="noStrike" cap="none">
              <a:solidFill>
                <a:schemeClr val="dk1"/>
              </a:solidFill>
              <a:latin typeface="Arial"/>
              <a:ea typeface="Arial"/>
              <a:cs typeface="Arial"/>
              <a:sym typeface="Arial"/>
            </a:endParaRPr>
          </a:p>
          <a:p>
            <a:pPr marL="0" marR="0" lvl="0" indent="0" algn="ctr" rtl="0">
              <a:lnSpc>
                <a:spcPct val="140000"/>
              </a:lnSpc>
              <a:spcBef>
                <a:spcPts val="0"/>
              </a:spcBef>
              <a:spcAft>
                <a:spcPts val="0"/>
              </a:spcAft>
              <a:buClr>
                <a:schemeClr val="dk1"/>
              </a:buClr>
              <a:buSzPts val="1500"/>
              <a:buFont typeface="Calibri"/>
              <a:buNone/>
            </a:pPr>
            <a:endParaRPr sz="1600" b="0" i="0" u="none" strike="noStrike" cap="none">
              <a:solidFill>
                <a:schemeClr val="dk1"/>
              </a:solidFill>
              <a:latin typeface="Arial"/>
              <a:ea typeface="Arial"/>
              <a:cs typeface="Arial"/>
              <a:sym typeface="Arial"/>
            </a:endParaRPr>
          </a:p>
          <a:p>
            <a:pPr marL="0" marR="0" lvl="0" indent="0" algn="ctr" rtl="0">
              <a:lnSpc>
                <a:spcPct val="140000"/>
              </a:lnSpc>
              <a:spcBef>
                <a:spcPts val="0"/>
              </a:spcBef>
              <a:spcAft>
                <a:spcPts val="0"/>
              </a:spcAft>
              <a:buClr>
                <a:schemeClr val="lt1"/>
              </a:buClr>
              <a:buSzPts val="1500"/>
              <a:buFont typeface="Arial"/>
              <a:buNone/>
            </a:pPr>
            <a:r>
              <a:rPr lang="fi" sz="1800" b="1" i="0" u="none" strike="noStrike" cap="none">
                <a:solidFill>
                  <a:schemeClr val="lt1"/>
                </a:solidFill>
                <a:latin typeface="Arial"/>
                <a:ea typeface="Arial"/>
                <a:cs typeface="Arial"/>
                <a:sym typeface="Arial"/>
              </a:rPr>
              <a:t>Objective</a:t>
            </a:r>
            <a:endParaRPr sz="1800" b="1" i="0" u="none" strike="noStrike" cap="none">
              <a:solidFill>
                <a:schemeClr val="lt1"/>
              </a:solidFill>
              <a:latin typeface="Arial"/>
              <a:ea typeface="Arial"/>
              <a:cs typeface="Arial"/>
              <a:sym typeface="Arial"/>
            </a:endParaRPr>
          </a:p>
          <a:p>
            <a:pPr marL="0" marR="0" lvl="0" indent="0" algn="ctr" rtl="0">
              <a:lnSpc>
                <a:spcPct val="140000"/>
              </a:lnSpc>
              <a:spcBef>
                <a:spcPts val="0"/>
              </a:spcBef>
              <a:spcAft>
                <a:spcPts val="0"/>
              </a:spcAft>
              <a:buClr>
                <a:schemeClr val="lt1"/>
              </a:buClr>
              <a:buSzPts val="1500"/>
              <a:buFont typeface="Arial"/>
              <a:buNone/>
            </a:pPr>
            <a:r>
              <a:rPr lang="fi" sz="1600" b="0" i="0" u="none" strike="noStrike" cap="none">
                <a:solidFill>
                  <a:schemeClr val="dk1"/>
                </a:solidFill>
                <a:latin typeface="Arial"/>
                <a:ea typeface="Arial"/>
                <a:cs typeface="Arial"/>
                <a:sym typeface="Arial"/>
              </a:rPr>
              <a:t> </a:t>
            </a:r>
            <a:r>
              <a:rPr lang="fi" sz="1600" b="0" i="0" u="none" strike="noStrike" cap="none">
                <a:solidFill>
                  <a:schemeClr val="lt1"/>
                </a:solidFill>
                <a:latin typeface="Arial"/>
                <a:ea typeface="Arial"/>
                <a:cs typeface="Arial"/>
                <a:sym typeface="Arial"/>
              </a:rPr>
              <a:t>must be measurable and framed in time</a:t>
            </a:r>
            <a:endParaRPr sz="16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000000"/>
              </a:solidFill>
              <a:latin typeface="Arial"/>
              <a:ea typeface="Arial"/>
              <a:cs typeface="Arial"/>
              <a:sym typeface="Arial"/>
            </a:endParaRPr>
          </a:p>
        </p:txBody>
      </p:sp>
      <p:sp>
        <p:nvSpPr>
          <p:cNvPr id="367" name="Google Shape;367;p27"/>
          <p:cNvSpPr txBox="1">
            <a:spLocks noGrp="1"/>
          </p:cNvSpPr>
          <p:nvPr>
            <p:ph type="title"/>
          </p:nvPr>
        </p:nvSpPr>
        <p:spPr>
          <a:xfrm>
            <a:off x="382226" y="96223"/>
            <a:ext cx="8379548"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a:t>Goals and objectives for advertising</a:t>
            </a:r>
            <a:br>
              <a:rPr lang="fi"/>
            </a:br>
            <a:endParaRPr/>
          </a:p>
        </p:txBody>
      </p:sp>
      <p:sp>
        <p:nvSpPr>
          <p:cNvPr id="368" name="Google Shape;368;p27"/>
          <p:cNvSpPr txBox="1">
            <a:spLocks noGrp="1"/>
          </p:cNvSpPr>
          <p:nvPr>
            <p:ph type="body" idx="1"/>
          </p:nvPr>
        </p:nvSpPr>
        <p:spPr>
          <a:xfrm>
            <a:off x="382226" y="1316919"/>
            <a:ext cx="5131334" cy="3270190"/>
          </a:xfrm>
          <a:prstGeom prst="rect">
            <a:avLst/>
          </a:prstGeom>
          <a:noFill/>
          <a:ln>
            <a:noFill/>
          </a:ln>
        </p:spPr>
        <p:txBody>
          <a:bodyPr spcFirstLastPara="1" wrap="square" lIns="91425" tIns="45700" rIns="91425" bIns="45700" anchor="t" anchorCtr="0">
            <a:normAutofit/>
          </a:bodyPr>
          <a:lstStyle/>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a:t>Increase in revenue</a:t>
            </a:r>
            <a:endParaRPr sz="1200" b="0" i="0" u="none" strike="noStrike" cap="none"/>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a:t>Improve customer loyalty and satisfaction</a:t>
            </a:r>
            <a:endParaRPr sz="1200" b="0" i="0" u="none" strike="noStrike" cap="none"/>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a:t>Recruiting and retaining the best talent</a:t>
            </a:r>
            <a:endParaRPr sz="1200" b="0" i="0" u="none" strike="noStrike" cap="none"/>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a:t>Innovation and product development</a:t>
            </a:r>
            <a:endParaRPr sz="1200" b="0" i="0" u="none" strike="noStrike" cap="none"/>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a:t>Improving brand awareness and perception</a:t>
            </a:r>
            <a:endParaRPr sz="1200" b="0" i="0" u="none" strike="noStrike" cap="none"/>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a:t>Building a strong brand</a:t>
            </a:r>
            <a:endParaRPr sz="1200" b="0" i="0" u="none" strike="noStrike" cap="none"/>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a:t>Drive traffic to the website and/or blog</a:t>
            </a:r>
            <a:endParaRPr sz="1200" b="0" i="0" u="none" strike="noStrike" cap="none"/>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a:t>Getting new customers</a:t>
            </a:r>
            <a:endParaRPr sz="1200" b="0" i="0" u="none" strike="noStrike" cap="none"/>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a:t>Encouraging existing customers to write positive </a:t>
            </a:r>
            <a:br>
              <a:rPr lang="fi" sz="1400" b="0" i="0" u="none" strike="noStrike" cap="none"/>
            </a:br>
            <a:r>
              <a:rPr lang="fi" sz="1400" b="0" i="0" u="none" strike="noStrike" cap="none"/>
              <a:t>reviews</a:t>
            </a:r>
            <a:endParaRPr sz="1200" b="0" i="0" u="none" strike="noStrike" cap="none"/>
          </a:p>
          <a:p>
            <a:pPr marL="292100" marR="0" lvl="0" indent="-285750" algn="l" rtl="0">
              <a:lnSpc>
                <a:spcPct val="120000"/>
              </a:lnSpc>
              <a:spcBef>
                <a:spcPts val="0"/>
              </a:spcBef>
              <a:spcAft>
                <a:spcPts val="0"/>
              </a:spcAft>
              <a:buClr>
                <a:srgbClr val="F39200"/>
              </a:buClr>
              <a:buSzPts val="1400"/>
              <a:buFont typeface="Arial"/>
              <a:buChar char="●"/>
            </a:pPr>
            <a:r>
              <a:rPr lang="fi" sz="1400" b="0" i="0" u="none" strike="noStrike" cap="none"/>
              <a:t>Interacting with customers to get feedback from the market</a:t>
            </a:r>
            <a:endParaRPr sz="1200" b="0" i="0" u="none" strike="noStrike" cap="none"/>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28"/>
          <p:cNvSpPr txBox="1">
            <a:spLocks noGrp="1"/>
          </p:cNvSpPr>
          <p:nvPr>
            <p:ph type="title" idx="4294967295"/>
          </p:nvPr>
        </p:nvSpPr>
        <p:spPr>
          <a:xfrm>
            <a:off x="260350" y="444500"/>
            <a:ext cx="8168426" cy="573088"/>
          </a:xfrm>
          <a:prstGeom prst="rect">
            <a:avLst/>
          </a:prstGeom>
          <a:noFill/>
          <a:ln>
            <a:noFill/>
          </a:ln>
        </p:spPr>
        <p:txBody>
          <a:bodyPr spcFirstLastPara="1" wrap="square" lIns="91425" tIns="91425" rIns="91425" bIns="91425" anchor="t" anchorCtr="0">
            <a:normAutofit fontScale="90000"/>
          </a:bodyPr>
          <a:lstStyle/>
          <a:p>
            <a:pPr marL="0" lvl="0" indent="0" algn="just" rtl="0">
              <a:lnSpc>
                <a:spcPct val="100000"/>
              </a:lnSpc>
              <a:spcBef>
                <a:spcPts val="0"/>
              </a:spcBef>
              <a:spcAft>
                <a:spcPts val="0"/>
              </a:spcAft>
              <a:buClr>
                <a:srgbClr val="161249"/>
              </a:buClr>
              <a:buSzPct val="111111"/>
              <a:buFont typeface="Arial"/>
              <a:buNone/>
            </a:pPr>
            <a:r>
              <a:rPr lang="fi"/>
              <a:t> Example of goals 	   	and their KPIs*</a:t>
            </a:r>
            <a:endParaRPr/>
          </a:p>
        </p:txBody>
      </p:sp>
      <p:sp>
        <p:nvSpPr>
          <p:cNvPr id="374" name="Google Shape;374;p28"/>
          <p:cNvSpPr txBox="1">
            <a:spLocks noGrp="1"/>
          </p:cNvSpPr>
          <p:nvPr>
            <p:ph type="body" idx="4294967295"/>
          </p:nvPr>
        </p:nvSpPr>
        <p:spPr>
          <a:xfrm>
            <a:off x="260350" y="1152525"/>
            <a:ext cx="4000500" cy="3416300"/>
          </a:xfrm>
          <a:prstGeom prst="rect">
            <a:avLst/>
          </a:prstGeom>
          <a:noFill/>
          <a:ln>
            <a:noFill/>
          </a:ln>
        </p:spPr>
        <p:txBody>
          <a:bodyPr spcFirstLastPara="1" wrap="square" lIns="91425" tIns="91425" rIns="91425" bIns="91425" anchor="t" anchorCtr="0">
            <a:normAutofit/>
          </a:bodyPr>
          <a:lstStyle/>
          <a:p>
            <a:pPr marL="482600" lvl="0" indent="-342900" algn="l" rtl="0">
              <a:lnSpc>
                <a:spcPct val="115000"/>
              </a:lnSpc>
              <a:spcBef>
                <a:spcPts val="1200"/>
              </a:spcBef>
              <a:spcAft>
                <a:spcPts val="0"/>
              </a:spcAft>
              <a:buClr>
                <a:srgbClr val="F39200"/>
              </a:buClr>
              <a:buSzPts val="2100"/>
              <a:buFont typeface="Arial"/>
              <a:buChar char="●"/>
            </a:pPr>
            <a:r>
              <a:rPr lang="fi"/>
              <a:t>provide product information</a:t>
            </a:r>
            <a:endParaRPr/>
          </a:p>
          <a:p>
            <a:pPr marL="482600" lvl="0" indent="-342900" algn="l" rtl="0">
              <a:lnSpc>
                <a:spcPct val="115000"/>
              </a:lnSpc>
              <a:spcBef>
                <a:spcPts val="0"/>
              </a:spcBef>
              <a:spcAft>
                <a:spcPts val="0"/>
              </a:spcAft>
              <a:buClr>
                <a:srgbClr val="F39200"/>
              </a:buClr>
              <a:buSzPts val="2100"/>
              <a:buFont typeface="Arial"/>
              <a:buChar char="●"/>
            </a:pPr>
            <a:r>
              <a:rPr lang="fi"/>
              <a:t>increase awareness</a:t>
            </a:r>
            <a:endParaRPr/>
          </a:p>
          <a:p>
            <a:pPr marL="482600" lvl="0" indent="-342900" algn="l" rtl="0">
              <a:lnSpc>
                <a:spcPct val="115000"/>
              </a:lnSpc>
              <a:spcBef>
                <a:spcPts val="0"/>
              </a:spcBef>
              <a:spcAft>
                <a:spcPts val="0"/>
              </a:spcAft>
              <a:buClr>
                <a:srgbClr val="F39200"/>
              </a:buClr>
              <a:buSzPts val="2100"/>
              <a:buFont typeface="Arial"/>
              <a:buChar char="●"/>
            </a:pPr>
            <a:r>
              <a:rPr lang="fi"/>
              <a:t>drive traffic to website</a:t>
            </a:r>
            <a:endParaRPr/>
          </a:p>
          <a:p>
            <a:pPr marL="482600" lvl="0" indent="-342900" algn="l" rtl="0">
              <a:lnSpc>
                <a:spcPct val="115000"/>
              </a:lnSpc>
              <a:spcBef>
                <a:spcPts val="0"/>
              </a:spcBef>
              <a:spcAft>
                <a:spcPts val="0"/>
              </a:spcAft>
              <a:buClr>
                <a:srgbClr val="F39200"/>
              </a:buClr>
              <a:buSzPts val="2100"/>
              <a:buFont typeface="Arial"/>
              <a:buChar char="●"/>
            </a:pPr>
            <a:r>
              <a:rPr lang="fi"/>
              <a:t>create sales</a:t>
            </a:r>
            <a:endParaRPr/>
          </a:p>
          <a:p>
            <a:pPr marL="482600" lvl="0" indent="-342900" algn="l" rtl="0">
              <a:lnSpc>
                <a:spcPct val="115000"/>
              </a:lnSpc>
              <a:spcBef>
                <a:spcPts val="0"/>
              </a:spcBef>
              <a:spcAft>
                <a:spcPts val="0"/>
              </a:spcAft>
              <a:buClr>
                <a:srgbClr val="F39200"/>
              </a:buClr>
              <a:buSzPts val="2100"/>
              <a:buFont typeface="Arial"/>
              <a:buChar char="●"/>
            </a:pPr>
            <a:r>
              <a:rPr lang="fi"/>
              <a:t>build community </a:t>
            </a:r>
            <a:endParaRPr/>
          </a:p>
          <a:p>
            <a:pPr marL="482600" lvl="0" indent="-342900" algn="l" rtl="0">
              <a:lnSpc>
                <a:spcPct val="115000"/>
              </a:lnSpc>
              <a:spcBef>
                <a:spcPts val="0"/>
              </a:spcBef>
              <a:spcAft>
                <a:spcPts val="0"/>
              </a:spcAft>
              <a:buClr>
                <a:srgbClr val="F39200"/>
              </a:buClr>
              <a:buSzPts val="2100"/>
              <a:buFont typeface="Arial"/>
              <a:buChar char="●"/>
            </a:pPr>
            <a:r>
              <a:rPr lang="fi"/>
              <a:t>engage customers to return</a:t>
            </a:r>
            <a:endParaRPr/>
          </a:p>
          <a:p>
            <a:pPr marL="482600" lvl="0" indent="-342900" algn="l" rtl="0">
              <a:lnSpc>
                <a:spcPct val="115000"/>
              </a:lnSpc>
              <a:spcBef>
                <a:spcPts val="0"/>
              </a:spcBef>
              <a:spcAft>
                <a:spcPts val="0"/>
              </a:spcAft>
              <a:buClr>
                <a:srgbClr val="F39200"/>
              </a:buClr>
              <a:buSzPts val="2100"/>
              <a:buFont typeface="Arial"/>
              <a:buChar char="●"/>
            </a:pPr>
            <a:r>
              <a:rPr lang="fi"/>
              <a:t>reinforce expertise profile</a:t>
            </a:r>
            <a:endParaRPr/>
          </a:p>
          <a:p>
            <a:pPr marL="482600" lvl="0" indent="-342900" algn="l" rtl="0">
              <a:lnSpc>
                <a:spcPct val="115000"/>
              </a:lnSpc>
              <a:spcBef>
                <a:spcPts val="0"/>
              </a:spcBef>
              <a:spcAft>
                <a:spcPts val="0"/>
              </a:spcAft>
              <a:buClr>
                <a:srgbClr val="F39200"/>
              </a:buClr>
              <a:buSzPts val="2100"/>
              <a:buFont typeface="Arial"/>
              <a:buChar char="●"/>
            </a:pPr>
            <a:r>
              <a:rPr lang="fi"/>
              <a:t>strengthen company brand </a:t>
            </a:r>
            <a:endParaRPr/>
          </a:p>
          <a:p>
            <a:pPr marL="171450" lvl="0" indent="-38100" algn="l" rtl="0">
              <a:lnSpc>
                <a:spcPct val="115000"/>
              </a:lnSpc>
              <a:spcBef>
                <a:spcPts val="1200"/>
              </a:spcBef>
              <a:spcAft>
                <a:spcPts val="0"/>
              </a:spcAft>
              <a:buClr>
                <a:srgbClr val="F39200"/>
              </a:buClr>
              <a:buSzPts val="2100"/>
              <a:buFont typeface="Arial"/>
              <a:buNone/>
            </a:pPr>
            <a:endParaRPr/>
          </a:p>
          <a:p>
            <a:pPr marL="171450" lvl="0" indent="-38100" algn="l" rtl="0">
              <a:lnSpc>
                <a:spcPct val="115000"/>
              </a:lnSpc>
              <a:spcBef>
                <a:spcPts val="1200"/>
              </a:spcBef>
              <a:spcAft>
                <a:spcPts val="0"/>
              </a:spcAft>
              <a:buClr>
                <a:srgbClr val="F39200"/>
              </a:buClr>
              <a:buSzPts val="2100"/>
              <a:buFont typeface="Arial"/>
              <a:buNone/>
            </a:pPr>
            <a:endParaRPr/>
          </a:p>
          <a:p>
            <a:pPr marL="171450" lvl="0" indent="-38100" algn="l" rtl="0">
              <a:lnSpc>
                <a:spcPct val="115000"/>
              </a:lnSpc>
              <a:spcBef>
                <a:spcPts val="1200"/>
              </a:spcBef>
              <a:spcAft>
                <a:spcPts val="1200"/>
              </a:spcAft>
              <a:buClr>
                <a:srgbClr val="F39200"/>
              </a:buClr>
              <a:buSzPts val="2100"/>
              <a:buFont typeface="Arial"/>
              <a:buNone/>
            </a:pPr>
            <a:endParaRPr/>
          </a:p>
        </p:txBody>
      </p:sp>
      <p:sp>
        <p:nvSpPr>
          <p:cNvPr id="375" name="Google Shape;375;p28"/>
          <p:cNvSpPr txBox="1">
            <a:spLocks noGrp="1"/>
          </p:cNvSpPr>
          <p:nvPr>
            <p:ph type="body" idx="4294967295"/>
          </p:nvPr>
        </p:nvSpPr>
        <p:spPr>
          <a:xfrm>
            <a:off x="4883152" y="1152525"/>
            <a:ext cx="4000500" cy="3416300"/>
          </a:xfrm>
          <a:prstGeom prst="rect">
            <a:avLst/>
          </a:prstGeom>
          <a:noFill/>
          <a:ln>
            <a:noFill/>
          </a:ln>
        </p:spPr>
        <p:txBody>
          <a:bodyPr spcFirstLastPara="1" wrap="square" lIns="91425" tIns="91425" rIns="91425" bIns="91425" anchor="t" anchorCtr="0">
            <a:normAutofit fontScale="92500"/>
          </a:bodyPr>
          <a:lstStyle/>
          <a:p>
            <a:pPr marL="482600" lvl="0" indent="-342962" algn="l" rtl="0">
              <a:lnSpc>
                <a:spcPct val="115000"/>
              </a:lnSpc>
              <a:spcBef>
                <a:spcPts val="1200"/>
              </a:spcBef>
              <a:spcAft>
                <a:spcPts val="0"/>
              </a:spcAft>
              <a:buClr>
                <a:srgbClr val="F39200"/>
              </a:buClr>
              <a:buSzPct val="100000"/>
              <a:buFont typeface="Arial"/>
              <a:buChar char="●"/>
            </a:pPr>
            <a:r>
              <a:rPr lang="fi"/>
              <a:t>number of customer contacts</a:t>
            </a:r>
            <a:endParaRPr/>
          </a:p>
          <a:p>
            <a:pPr marL="482600" lvl="0" indent="-342962" algn="l" rtl="0">
              <a:lnSpc>
                <a:spcPct val="115000"/>
              </a:lnSpc>
              <a:spcBef>
                <a:spcPts val="0"/>
              </a:spcBef>
              <a:spcAft>
                <a:spcPts val="0"/>
              </a:spcAft>
              <a:buClr>
                <a:srgbClr val="F39200"/>
              </a:buClr>
              <a:buSzPct val="100000"/>
              <a:buFont typeface="Arial"/>
              <a:buChar char="●"/>
            </a:pPr>
            <a:r>
              <a:rPr lang="fi"/>
              <a:t>awareness %</a:t>
            </a:r>
            <a:endParaRPr/>
          </a:p>
          <a:p>
            <a:pPr marL="482600" lvl="0" indent="-342962" algn="l" rtl="0">
              <a:lnSpc>
                <a:spcPct val="115000"/>
              </a:lnSpc>
              <a:spcBef>
                <a:spcPts val="0"/>
              </a:spcBef>
              <a:spcAft>
                <a:spcPts val="0"/>
              </a:spcAft>
              <a:buClr>
                <a:srgbClr val="F39200"/>
              </a:buClr>
              <a:buSzPct val="100000"/>
              <a:buFont typeface="Arial"/>
              <a:buChar char="●"/>
            </a:pPr>
            <a:r>
              <a:rPr lang="fi"/>
              <a:t>visitor rates on website</a:t>
            </a:r>
            <a:endParaRPr/>
          </a:p>
          <a:p>
            <a:pPr marL="482600" lvl="0" indent="-342962" algn="l" rtl="0">
              <a:lnSpc>
                <a:spcPct val="115000"/>
              </a:lnSpc>
              <a:spcBef>
                <a:spcPts val="0"/>
              </a:spcBef>
              <a:spcAft>
                <a:spcPts val="0"/>
              </a:spcAft>
              <a:buClr>
                <a:srgbClr val="F39200"/>
              </a:buClr>
              <a:buSzPct val="100000"/>
              <a:buFont typeface="Arial"/>
              <a:buChar char="●"/>
            </a:pPr>
            <a:r>
              <a:rPr lang="fi"/>
              <a:t>sales €</a:t>
            </a:r>
            <a:endParaRPr/>
          </a:p>
          <a:p>
            <a:pPr marL="482600" lvl="0" indent="-342962" algn="l" rtl="0">
              <a:lnSpc>
                <a:spcPct val="115000"/>
              </a:lnSpc>
              <a:spcBef>
                <a:spcPts val="0"/>
              </a:spcBef>
              <a:spcAft>
                <a:spcPts val="0"/>
              </a:spcAft>
              <a:buClr>
                <a:srgbClr val="F39200"/>
              </a:buClr>
              <a:buSzPct val="100000"/>
              <a:buFont typeface="Arial"/>
              <a:buChar char="●"/>
            </a:pPr>
            <a:r>
              <a:rPr lang="fi"/>
              <a:t>members in social media communities</a:t>
            </a:r>
            <a:endParaRPr/>
          </a:p>
          <a:p>
            <a:pPr marL="482600" lvl="0" indent="-342962" algn="l" rtl="0">
              <a:lnSpc>
                <a:spcPct val="115000"/>
              </a:lnSpc>
              <a:spcBef>
                <a:spcPts val="0"/>
              </a:spcBef>
              <a:spcAft>
                <a:spcPts val="0"/>
              </a:spcAft>
              <a:buClr>
                <a:srgbClr val="F39200"/>
              </a:buClr>
              <a:buSzPct val="100000"/>
              <a:buFont typeface="Arial"/>
              <a:buChar char="●"/>
            </a:pPr>
            <a:r>
              <a:rPr lang="fi"/>
              <a:t>rates of returning visitors, time spent on site</a:t>
            </a:r>
            <a:endParaRPr/>
          </a:p>
          <a:p>
            <a:pPr marL="482600" lvl="0" indent="-342962" algn="l" rtl="0">
              <a:lnSpc>
                <a:spcPct val="115000"/>
              </a:lnSpc>
              <a:spcBef>
                <a:spcPts val="0"/>
              </a:spcBef>
              <a:spcAft>
                <a:spcPts val="0"/>
              </a:spcAft>
              <a:buClr>
                <a:srgbClr val="F39200"/>
              </a:buClr>
              <a:buSzPct val="100000"/>
              <a:buFont typeface="Arial"/>
              <a:buChar char="●"/>
            </a:pPr>
            <a:r>
              <a:rPr lang="fi"/>
              <a:t>brand &amp; loyalty polls, NPS</a:t>
            </a:r>
            <a:endParaRPr/>
          </a:p>
        </p:txBody>
      </p:sp>
      <p:cxnSp>
        <p:nvCxnSpPr>
          <p:cNvPr id="376" name="Google Shape;376;p28"/>
          <p:cNvCxnSpPr/>
          <p:nvPr/>
        </p:nvCxnSpPr>
        <p:spPr>
          <a:xfrm>
            <a:off x="4552384" y="444500"/>
            <a:ext cx="0" cy="4025617"/>
          </a:xfrm>
          <a:prstGeom prst="straightConnector1">
            <a:avLst/>
          </a:prstGeom>
          <a:noFill/>
          <a:ln w="41275" cap="rnd" cmpd="sng">
            <a:solidFill>
              <a:srgbClr val="F39200"/>
            </a:solidFill>
            <a:prstDash val="solid"/>
            <a:round/>
            <a:headEnd type="none" w="sm" len="sm"/>
            <a:tailEnd type="none" w="sm" len="sm"/>
          </a:ln>
        </p:spPr>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29"/>
          <p:cNvSpPr txBox="1"/>
          <p:nvPr/>
        </p:nvSpPr>
        <p:spPr>
          <a:xfrm>
            <a:off x="214950" y="57081"/>
            <a:ext cx="7508100" cy="104641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500"/>
              <a:buFont typeface="Arial"/>
              <a:buNone/>
            </a:pPr>
            <a:r>
              <a:rPr lang="fi" sz="2800" b="1" i="0" u="none" strike="noStrike" cap="none">
                <a:solidFill>
                  <a:srgbClr val="161249"/>
                </a:solidFill>
                <a:latin typeface="Arial"/>
                <a:ea typeface="Arial"/>
                <a:cs typeface="Arial"/>
                <a:sym typeface="Arial"/>
              </a:rPr>
              <a:t>Goals and KPIs can be set by the sales funnel </a:t>
            </a:r>
            <a:endParaRPr sz="2800" b="1" i="0" u="none" strike="noStrike" cap="none">
              <a:solidFill>
                <a:srgbClr val="161249"/>
              </a:solidFill>
              <a:latin typeface="Arial"/>
              <a:ea typeface="Arial"/>
              <a:cs typeface="Arial"/>
              <a:sym typeface="Arial"/>
            </a:endParaRPr>
          </a:p>
        </p:txBody>
      </p:sp>
      <p:sp>
        <p:nvSpPr>
          <p:cNvPr id="382" name="Google Shape;382;p29"/>
          <p:cNvSpPr txBox="1"/>
          <p:nvPr/>
        </p:nvSpPr>
        <p:spPr>
          <a:xfrm>
            <a:off x="4276822" y="4546133"/>
            <a:ext cx="133304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Source:</a:t>
            </a:r>
            <a:r>
              <a:rPr lang="fi" sz="1200" b="0" i="0" u="sng" strike="noStrike" cap="none">
                <a:solidFill>
                  <a:schemeClr val="hlink"/>
                </a:solidFill>
                <a:latin typeface="Arial"/>
                <a:ea typeface="Arial"/>
                <a:cs typeface="Arial"/>
                <a:sym typeface="Arial"/>
                <a:hlinkClick r:id="rId3"/>
              </a:rPr>
              <a:t>Skyword</a:t>
            </a:r>
            <a:endParaRPr sz="1200" b="0" i="0" u="none" strike="noStrike" cap="none">
              <a:solidFill>
                <a:srgbClr val="000000"/>
              </a:solidFill>
              <a:latin typeface="Arial"/>
              <a:ea typeface="Arial"/>
              <a:cs typeface="Arial"/>
              <a:sym typeface="Arial"/>
            </a:endParaRPr>
          </a:p>
        </p:txBody>
      </p:sp>
      <p:pic>
        <p:nvPicPr>
          <p:cNvPr id="383" name="Google Shape;383;p2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222287" y="563851"/>
            <a:ext cx="959301" cy="3853050"/>
          </a:xfrm>
          <a:prstGeom prst="rect">
            <a:avLst/>
          </a:prstGeom>
          <a:noFill/>
          <a:ln>
            <a:noFill/>
          </a:ln>
          <a:effectLst>
            <a:outerShdw blurRad="63500" sx="102000" sy="102000" algn="ctr" rotWithShape="0">
              <a:srgbClr val="000000">
                <a:alpha val="40000"/>
              </a:srgbClr>
            </a:outerShdw>
          </a:effectLst>
        </p:spPr>
      </p:pic>
      <p:sp>
        <p:nvSpPr>
          <p:cNvPr id="384" name="Google Shape;384;p29"/>
          <p:cNvSpPr txBox="1"/>
          <p:nvPr/>
        </p:nvSpPr>
        <p:spPr>
          <a:xfrm>
            <a:off x="5899417" y="4546133"/>
            <a:ext cx="204047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Modiefied from </a:t>
            </a:r>
            <a:r>
              <a:rPr lang="fi" sz="1200" b="0" i="0" u="sng" strike="noStrike" cap="none">
                <a:solidFill>
                  <a:schemeClr val="hlink"/>
                </a:solidFill>
                <a:latin typeface="Arial"/>
                <a:ea typeface="Arial"/>
                <a:cs typeface="Arial"/>
                <a:sym typeface="Arial"/>
                <a:hlinkClick r:id="rId5"/>
              </a:rPr>
              <a:t>TCSuccess</a:t>
            </a:r>
            <a:endParaRPr sz="1200" b="0" i="0" u="none" strike="noStrike" cap="none">
              <a:solidFill>
                <a:srgbClr val="000000"/>
              </a:solidFill>
              <a:latin typeface="Arial"/>
              <a:ea typeface="Arial"/>
              <a:cs typeface="Arial"/>
              <a:sym typeface="Arial"/>
            </a:endParaRPr>
          </a:p>
        </p:txBody>
      </p:sp>
      <p:pic>
        <p:nvPicPr>
          <p:cNvPr id="385" name="Google Shape;385;p29"/>
          <p:cNvPicPr preferRelativeResize="0"/>
          <p:nvPr/>
        </p:nvPicPr>
        <p:blipFill rotWithShape="1">
          <a:blip r:embed="rId6">
            <a:alphaModFix/>
          </a:blip>
          <a:srcRect/>
          <a:stretch/>
        </p:blipFill>
        <p:spPr>
          <a:xfrm>
            <a:off x="2036014" y="770965"/>
            <a:ext cx="3573861" cy="3438828"/>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30"/>
          <p:cNvSpPr txBox="1">
            <a:spLocks noGrp="1"/>
          </p:cNvSpPr>
          <p:nvPr>
            <p:ph type="title" idx="4294967295"/>
          </p:nvPr>
        </p:nvSpPr>
        <p:spPr>
          <a:xfrm>
            <a:off x="1289050" y="2826251"/>
            <a:ext cx="6565900" cy="1107996"/>
          </a:xfrm>
          <a:prstGeom prst="rect">
            <a:avLst/>
          </a:prstGeom>
          <a:solidFill>
            <a:schemeClr val="lt1"/>
          </a:solidFill>
          <a:ln>
            <a:noFill/>
          </a:ln>
        </p:spPr>
        <p:txBody>
          <a:bodyPr spcFirstLastPara="1" wrap="square" lIns="0" tIns="0" rIns="0" bIns="0" anchor="ctr" anchorCtr="0">
            <a:spAutoFit/>
          </a:bodyPr>
          <a:lstStyle/>
          <a:p>
            <a:pPr marL="0" lvl="0" indent="0" algn="ctr" rtl="0">
              <a:lnSpc>
                <a:spcPct val="100000"/>
              </a:lnSpc>
              <a:spcBef>
                <a:spcPts val="0"/>
              </a:spcBef>
              <a:spcAft>
                <a:spcPts val="0"/>
              </a:spcAft>
              <a:buSzPts val="4000"/>
              <a:buFont typeface="Arial"/>
              <a:buNone/>
            </a:pPr>
            <a:r>
              <a:rPr lang="fi" sz="3600">
                <a:highlight>
                  <a:srgbClr val="FFFFFF"/>
                </a:highlight>
              </a:rPr>
              <a:t>Customer oriented advertising</a:t>
            </a:r>
            <a:endParaRPr sz="3600">
              <a:highlight>
                <a:srgbClr val="FFFFFF"/>
              </a:highlight>
            </a:endParaRPr>
          </a:p>
        </p:txBody>
      </p:sp>
      <p:sp>
        <p:nvSpPr>
          <p:cNvPr id="391" name="Google Shape;391;p30"/>
          <p:cNvSpPr txBox="1"/>
          <p:nvPr/>
        </p:nvSpPr>
        <p:spPr>
          <a:xfrm>
            <a:off x="434100" y="217283"/>
            <a:ext cx="8275800" cy="1928176"/>
          </a:xfrm>
          <a:prstGeom prst="rect">
            <a:avLst/>
          </a:prstGeom>
          <a:noFill/>
          <a:ln>
            <a:noFill/>
          </a:ln>
        </p:spPr>
        <p:txBody>
          <a:bodyPr spcFirstLastPara="1" wrap="square" lIns="91425" tIns="91425" rIns="91425" bIns="91425" anchor="t" anchorCtr="0">
            <a:noAutofit/>
          </a:bodyPr>
          <a:lstStyle/>
          <a:p>
            <a:pPr marL="0" marR="0" lvl="0" indent="0" algn="ctr" rtl="0">
              <a:lnSpc>
                <a:spcPct val="115000"/>
              </a:lnSpc>
              <a:spcBef>
                <a:spcPts val="2200"/>
              </a:spcBef>
              <a:spcAft>
                <a:spcPts val="2200"/>
              </a:spcAft>
              <a:buClr>
                <a:srgbClr val="000000"/>
              </a:buClr>
              <a:buSzPts val="2000"/>
              <a:buFont typeface="Arial"/>
              <a:buNone/>
            </a:pPr>
            <a:r>
              <a:rPr lang="fi" sz="2700" b="1" i="0" u="none" strike="noStrike" cap="none">
                <a:solidFill>
                  <a:schemeClr val="lt1"/>
                </a:solidFill>
                <a:latin typeface="Arial"/>
                <a:ea typeface="Arial"/>
                <a:cs typeface="Arial"/>
                <a:sym typeface="Arial"/>
              </a:rPr>
              <a:t>"We aren't in the coffee business, serving people. We are in the people business, serving coffee"</a:t>
            </a:r>
            <a:br>
              <a:rPr lang="fi" sz="2000" b="0" i="0" u="none" strike="noStrike" cap="none">
                <a:solidFill>
                  <a:schemeClr val="lt1"/>
                </a:solidFill>
                <a:latin typeface="Arial"/>
                <a:ea typeface="Arial"/>
                <a:cs typeface="Arial"/>
                <a:sym typeface="Arial"/>
              </a:rPr>
            </a:br>
            <a:r>
              <a:rPr lang="fi" sz="2000" b="0" i="0" u="none" strike="noStrike" cap="none">
                <a:solidFill>
                  <a:schemeClr val="lt1"/>
                </a:solidFill>
                <a:latin typeface="Arial"/>
                <a:ea typeface="Arial"/>
                <a:cs typeface="Arial"/>
                <a:sym typeface="Arial"/>
              </a:rPr>
              <a:t>					     </a:t>
            </a:r>
            <a:r>
              <a:rPr lang="fi" sz="2000" b="0" i="0" u="none" strike="noStrike" cap="none">
                <a:solidFill>
                  <a:schemeClr val="lt1"/>
                </a:solidFill>
                <a:latin typeface="Calibri"/>
                <a:ea typeface="Calibri"/>
                <a:cs typeface="Calibri"/>
                <a:sym typeface="Calibri"/>
              </a:rPr>
              <a:t>– Howard Schultz, Starbucks</a:t>
            </a:r>
            <a:endParaRPr sz="2000" b="0" i="0" u="none" strike="noStrike" cap="none">
              <a:solidFill>
                <a:schemeClr val="lt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p31"/>
          <p:cNvSpPr txBox="1">
            <a:spLocks noGrp="1"/>
          </p:cNvSpPr>
          <p:nvPr>
            <p:ph type="title"/>
          </p:nvPr>
        </p:nvSpPr>
        <p:spPr>
          <a:xfrm>
            <a:off x="268762" y="920225"/>
            <a:ext cx="4067175" cy="994172"/>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rgbClr val="161249"/>
              </a:buClr>
              <a:buSzPct val="111111"/>
              <a:buFont typeface="Arial"/>
              <a:buNone/>
            </a:pPr>
            <a:r>
              <a:rPr lang="fi"/>
              <a:t>Customer oriented marketing and advertising</a:t>
            </a:r>
            <a:endParaRPr/>
          </a:p>
        </p:txBody>
      </p:sp>
      <p:sp>
        <p:nvSpPr>
          <p:cNvPr id="397" name="Google Shape;397;p31"/>
          <p:cNvSpPr txBox="1">
            <a:spLocks noGrp="1"/>
          </p:cNvSpPr>
          <p:nvPr>
            <p:ph type="body" idx="1"/>
          </p:nvPr>
        </p:nvSpPr>
        <p:spPr>
          <a:xfrm>
            <a:off x="4337062" y="1379922"/>
            <a:ext cx="4607762" cy="2240756"/>
          </a:xfrm>
          <a:prstGeom prst="rect">
            <a:avLst/>
          </a:prstGeom>
          <a:noFill/>
          <a:ln>
            <a:noFill/>
          </a:ln>
        </p:spPr>
        <p:txBody>
          <a:bodyPr spcFirstLastPara="1" wrap="square" lIns="91425" tIns="91425" rIns="91425" bIns="91425" anchor="ctr" anchorCtr="0">
            <a:noAutofit/>
          </a:bodyPr>
          <a:lstStyle/>
          <a:p>
            <a:pPr marL="457200" lvl="0" indent="-322262" algn="l" rtl="0">
              <a:lnSpc>
                <a:spcPct val="105000"/>
              </a:lnSpc>
              <a:spcBef>
                <a:spcPts val="0"/>
              </a:spcBef>
              <a:spcAft>
                <a:spcPts val="0"/>
              </a:spcAft>
              <a:buClr>
                <a:srgbClr val="F39200"/>
              </a:buClr>
              <a:buSzPts val="1475"/>
              <a:buChar char="●"/>
            </a:pPr>
            <a:r>
              <a:rPr lang="fi" sz="1475"/>
              <a:t>Customer orientation is a business approach that puts the needs of the customer over the needs of the business. </a:t>
            </a:r>
            <a:endParaRPr sz="1475"/>
          </a:p>
          <a:p>
            <a:pPr marL="457200" lvl="0" indent="-322262" algn="l" rtl="0">
              <a:lnSpc>
                <a:spcPct val="105000"/>
              </a:lnSpc>
              <a:spcBef>
                <a:spcPts val="0"/>
              </a:spcBef>
              <a:spcAft>
                <a:spcPts val="0"/>
              </a:spcAft>
              <a:buClr>
                <a:srgbClr val="F39200"/>
              </a:buClr>
              <a:buSzPts val="1475"/>
              <a:buChar char="●"/>
            </a:pPr>
            <a:r>
              <a:rPr lang="fi" sz="1475"/>
              <a:t>Customer-oriented companies understand that the business won't thrive unless it consistently improves customer focus.</a:t>
            </a:r>
            <a:endParaRPr sz="1475"/>
          </a:p>
          <a:p>
            <a:pPr marL="457200" lvl="0" indent="-322262" algn="l" rtl="0">
              <a:lnSpc>
                <a:spcPct val="105000"/>
              </a:lnSpc>
              <a:spcBef>
                <a:spcPts val="0"/>
              </a:spcBef>
              <a:spcAft>
                <a:spcPts val="0"/>
              </a:spcAft>
              <a:buClr>
                <a:srgbClr val="F39200"/>
              </a:buClr>
              <a:buSzPts val="1475"/>
              <a:buChar char="●"/>
            </a:pPr>
            <a:r>
              <a:rPr lang="fi" sz="1475"/>
              <a:t>Insight into the expectations and satisfaction of customers enables an organization to improve its processes and distinguish from competition</a:t>
            </a:r>
            <a:endParaRPr sz="1475"/>
          </a:p>
          <a:p>
            <a:pPr marL="457200" lvl="0" indent="0" algn="l" rtl="0">
              <a:lnSpc>
                <a:spcPct val="105000"/>
              </a:lnSpc>
              <a:spcBef>
                <a:spcPts val="1200"/>
              </a:spcBef>
              <a:spcAft>
                <a:spcPts val="0"/>
              </a:spcAft>
              <a:buClr>
                <a:srgbClr val="F39200"/>
              </a:buClr>
              <a:buSzPts val="1800"/>
              <a:buNone/>
            </a:pPr>
            <a:r>
              <a:rPr lang="fi" sz="2000" b="1">
                <a:solidFill>
                  <a:srgbClr val="F39200"/>
                </a:solidFill>
              </a:rPr>
              <a:t>WHY - BECAUSE:</a:t>
            </a:r>
            <a:endParaRPr sz="2000" b="1">
              <a:solidFill>
                <a:srgbClr val="F39200"/>
              </a:solidFill>
            </a:endParaRPr>
          </a:p>
          <a:p>
            <a:pPr marL="457200" lvl="0" indent="-322262" algn="l" rtl="0">
              <a:lnSpc>
                <a:spcPct val="105000"/>
              </a:lnSpc>
              <a:spcBef>
                <a:spcPts val="1200"/>
              </a:spcBef>
              <a:spcAft>
                <a:spcPts val="0"/>
              </a:spcAft>
              <a:buClr>
                <a:srgbClr val="F39200"/>
              </a:buClr>
              <a:buSzPts val="1475"/>
              <a:buChar char="●"/>
            </a:pPr>
            <a:r>
              <a:rPr lang="fi" sz="1475"/>
              <a:t>Satisfied customers are potential advocats who ‘spread the word’</a:t>
            </a:r>
            <a:endParaRPr sz="1475"/>
          </a:p>
          <a:p>
            <a:pPr marL="457200" lvl="0" indent="-322262" algn="l" rtl="0">
              <a:lnSpc>
                <a:spcPct val="105000"/>
              </a:lnSpc>
              <a:spcBef>
                <a:spcPts val="0"/>
              </a:spcBef>
              <a:spcAft>
                <a:spcPts val="0"/>
              </a:spcAft>
              <a:buClr>
                <a:srgbClr val="F39200"/>
              </a:buClr>
              <a:buSzPts val="1475"/>
              <a:buChar char="●"/>
            </a:pPr>
            <a:r>
              <a:rPr lang="fi" sz="1475"/>
              <a:t>It is far more expensive to reach new customers than main the current ones. </a:t>
            </a:r>
            <a:endParaRPr sz="1475"/>
          </a:p>
        </p:txBody>
      </p:sp>
      <p:sp>
        <p:nvSpPr>
          <p:cNvPr id="398" name="Google Shape;398;p31"/>
          <p:cNvSpPr txBox="1"/>
          <p:nvPr/>
        </p:nvSpPr>
        <p:spPr>
          <a:xfrm>
            <a:off x="383850" y="3823075"/>
            <a:ext cx="383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9" name="Google Shape;399;p31"/>
          <p:cNvSpPr txBox="1"/>
          <p:nvPr/>
        </p:nvSpPr>
        <p:spPr>
          <a:xfrm>
            <a:off x="490649" y="2785222"/>
            <a:ext cx="3623400" cy="1438053"/>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144000" anchor="ctr" anchorCtr="1">
            <a:spAutoFit/>
          </a:bodyPr>
          <a:lstStyle/>
          <a:p>
            <a:pPr marL="0" marR="0" lvl="0" indent="0" algn="l" rtl="0">
              <a:lnSpc>
                <a:spcPct val="150000"/>
              </a:lnSpc>
              <a:spcBef>
                <a:spcPts val="0"/>
              </a:spcBef>
              <a:spcAft>
                <a:spcPts val="0"/>
              </a:spcAft>
              <a:buClr>
                <a:srgbClr val="000000"/>
              </a:buClr>
              <a:buSzPts val="1400"/>
              <a:buFont typeface="Arial"/>
              <a:buNone/>
            </a:pPr>
            <a:r>
              <a:rPr lang="fi" sz="2000" b="1" i="0" u="none" strike="noStrike" cap="none">
                <a:solidFill>
                  <a:srgbClr val="F39200"/>
                </a:solidFill>
                <a:latin typeface="Arial"/>
                <a:ea typeface="Arial"/>
                <a:cs typeface="Arial"/>
                <a:sym typeface="Arial"/>
              </a:rPr>
              <a:t>Further reading on topic:</a:t>
            </a:r>
            <a:r>
              <a:rPr lang="fi" sz="2000" b="0" i="0" u="none" strike="noStrike" cap="none">
                <a:solidFill>
                  <a:schemeClr val="lt1"/>
                </a:solidFill>
                <a:latin typeface="Arial"/>
                <a:ea typeface="Arial"/>
                <a:cs typeface="Arial"/>
                <a:sym typeface="Arial"/>
              </a:rPr>
              <a:t>: </a:t>
            </a:r>
            <a:endParaRPr sz="2000" b="0" i="0" u="none" strike="noStrike" cap="none">
              <a:solidFill>
                <a:schemeClr val="lt1"/>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400"/>
              <a:buFont typeface="Arial"/>
              <a:buNone/>
            </a:pPr>
            <a:r>
              <a:rPr lang="fi" sz="1600" b="0" i="0" u="sng" strike="noStrike" cap="none">
                <a:solidFill>
                  <a:schemeClr val="hlink"/>
                </a:solidFill>
                <a:latin typeface="Arial"/>
                <a:ea typeface="Arial"/>
                <a:cs typeface="Arial"/>
                <a:sym typeface="Arial"/>
                <a:hlinkClick r:id="rId3"/>
              </a:rPr>
              <a:t>What it is about </a:t>
            </a:r>
            <a:endParaRPr sz="1600" b="0" i="0" u="none" strike="noStrike" cap="none">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400"/>
              <a:buFont typeface="Arial"/>
              <a:buNone/>
            </a:pPr>
            <a:r>
              <a:rPr lang="fi" sz="1600" b="0" i="0" u="sng" strike="noStrike" cap="none">
                <a:solidFill>
                  <a:schemeClr val="hlink"/>
                </a:solidFill>
                <a:latin typeface="Arial"/>
                <a:ea typeface="Arial"/>
                <a:cs typeface="Arial"/>
                <a:sym typeface="Arial"/>
                <a:hlinkClick r:id="rId4"/>
              </a:rPr>
              <a:t>Definitions and examples</a:t>
            </a:r>
            <a:endParaRPr sz="1600" b="0" i="0" u="none" strike="noStrike" cap="non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32"/>
          <p:cNvSpPr txBox="1">
            <a:spLocks noGrp="1"/>
          </p:cNvSpPr>
          <p:nvPr>
            <p:ph type="body" idx="1"/>
          </p:nvPr>
        </p:nvSpPr>
        <p:spPr>
          <a:xfrm>
            <a:off x="840583" y="285834"/>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In-class activity</a:t>
            </a:r>
            <a:endParaRPr/>
          </a:p>
          <a:p>
            <a:pPr marL="0" lvl="0" indent="0" algn="l" rtl="0">
              <a:lnSpc>
                <a:spcPct val="90000"/>
              </a:lnSpc>
              <a:spcBef>
                <a:spcPts val="750"/>
              </a:spcBef>
              <a:spcAft>
                <a:spcPts val="0"/>
              </a:spcAft>
              <a:buClr>
                <a:schemeClr val="lt1"/>
              </a:buClr>
              <a:buSzPts val="2400"/>
              <a:buNone/>
            </a:pPr>
            <a:endParaRPr/>
          </a:p>
        </p:txBody>
      </p:sp>
      <p:sp>
        <p:nvSpPr>
          <p:cNvPr id="405" name="Google Shape;405;p32"/>
          <p:cNvSpPr txBox="1">
            <a:spLocks noGrp="1"/>
          </p:cNvSpPr>
          <p:nvPr>
            <p:ph type="body" idx="2"/>
          </p:nvPr>
        </p:nvSpPr>
        <p:spPr>
          <a:xfrm>
            <a:off x="840583" y="884798"/>
            <a:ext cx="6614054" cy="299913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 sz="1600">
                <a:solidFill>
                  <a:schemeClr val="lt1"/>
                </a:solidFill>
              </a:rPr>
              <a:t>Many businesses aim to be ‘customer oriented’, yet quite few really succeed in it. </a:t>
            </a:r>
            <a:br>
              <a:rPr lang="fi" sz="1600">
                <a:solidFill>
                  <a:schemeClr val="lt1"/>
                </a:solidFill>
              </a:rPr>
            </a:br>
            <a:endParaRPr sz="1600">
              <a:solidFill>
                <a:schemeClr val="lt1"/>
              </a:solidFill>
            </a:endParaRPr>
          </a:p>
          <a:p>
            <a:pPr marL="457200" lvl="0" indent="-342900" algn="l" rtl="0">
              <a:lnSpc>
                <a:spcPct val="100000"/>
              </a:lnSpc>
              <a:spcBef>
                <a:spcPts val="1200"/>
              </a:spcBef>
              <a:spcAft>
                <a:spcPts val="0"/>
              </a:spcAft>
              <a:buClr>
                <a:srgbClr val="F39200"/>
              </a:buClr>
              <a:buSzPts val="1800"/>
              <a:buAutoNum type="arabicPeriod"/>
            </a:pPr>
            <a:r>
              <a:rPr lang="fi" sz="1600">
                <a:solidFill>
                  <a:schemeClr val="lt1"/>
                </a:solidFill>
              </a:rPr>
              <a:t>How do you assess whether a business is customer oriented? In which functions can it be seen?</a:t>
            </a:r>
            <a:br>
              <a:rPr lang="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F39200"/>
              </a:buClr>
              <a:buSzPts val="1800"/>
              <a:buAutoNum type="arabicPeriod"/>
            </a:pPr>
            <a:r>
              <a:rPr lang="fi" sz="1600">
                <a:solidFill>
                  <a:schemeClr val="lt1"/>
                </a:solidFill>
              </a:rPr>
              <a:t>Name some difference between ‘customer oriented’ - ‘not customer oriented’.</a:t>
            </a:r>
            <a:br>
              <a:rPr lang="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F39200"/>
              </a:buClr>
              <a:buSzPts val="1800"/>
              <a:buAutoNum type="arabicPeriod"/>
            </a:pPr>
            <a:r>
              <a:rPr lang="fi" sz="1600">
                <a:solidFill>
                  <a:schemeClr val="lt1"/>
                </a:solidFill>
              </a:rPr>
              <a:t>What do customer-oriented digital ads look like? Can you name some examples?</a:t>
            </a:r>
            <a:endParaRPr/>
          </a:p>
          <a:p>
            <a:pPr marL="0" lvl="0" indent="0" algn="l" rtl="0">
              <a:lnSpc>
                <a:spcPct val="115000"/>
              </a:lnSpc>
              <a:spcBef>
                <a:spcPts val="1200"/>
              </a:spcBef>
              <a:spcAft>
                <a:spcPts val="0"/>
              </a:spcAft>
              <a:buClr>
                <a:schemeClr val="lt1"/>
              </a:buClr>
              <a:buSzPts val="1800"/>
              <a:buNone/>
            </a:pPr>
            <a:endParaRPr>
              <a:solidFill>
                <a:schemeClr val="lt1"/>
              </a:solidFill>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33"/>
          <p:cNvSpPr txBox="1">
            <a:spLocks noGrp="1"/>
          </p:cNvSpPr>
          <p:nvPr>
            <p:ph type="title" idx="4294967295"/>
          </p:nvPr>
        </p:nvSpPr>
        <p:spPr>
          <a:xfrm>
            <a:off x="475975" y="2182050"/>
            <a:ext cx="2808288" cy="75565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Clr>
                <a:srgbClr val="161249"/>
              </a:buClr>
              <a:buSzPts val="3556"/>
              <a:buFont typeface="Arial"/>
              <a:buNone/>
            </a:pPr>
            <a:r>
              <a:rPr lang="fi" sz="3200"/>
              <a:t>Steps how to </a:t>
            </a:r>
            <a:br>
              <a:rPr lang="fi" sz="3200"/>
            </a:br>
            <a:r>
              <a:rPr lang="fi" sz="3200"/>
              <a:t>grow your customer orientation </a:t>
            </a:r>
            <a:endParaRPr sz="3200"/>
          </a:p>
        </p:txBody>
      </p:sp>
      <p:sp>
        <p:nvSpPr>
          <p:cNvPr id="411" name="Google Shape;411;p33"/>
          <p:cNvSpPr txBox="1">
            <a:spLocks noGrp="1"/>
          </p:cNvSpPr>
          <p:nvPr>
            <p:ph type="body" idx="4294967295"/>
          </p:nvPr>
        </p:nvSpPr>
        <p:spPr>
          <a:xfrm>
            <a:off x="3616191" y="731900"/>
            <a:ext cx="5051834" cy="4411600"/>
          </a:xfrm>
          <a:prstGeom prst="rect">
            <a:avLst/>
          </a:prstGeom>
          <a:noFill/>
          <a:ln>
            <a:noFill/>
          </a:ln>
        </p:spPr>
        <p:txBody>
          <a:bodyPr spcFirstLastPara="1" wrap="square" lIns="91425" tIns="91425" rIns="91425" bIns="91425" anchor="t" anchorCtr="0">
            <a:normAutofit fontScale="92500"/>
          </a:bodyPr>
          <a:lstStyle/>
          <a:p>
            <a:pPr marL="457200" lvl="0" indent="-323850" algn="l" rtl="0">
              <a:lnSpc>
                <a:spcPct val="115000"/>
              </a:lnSpc>
              <a:spcBef>
                <a:spcPts val="0"/>
              </a:spcBef>
              <a:spcAft>
                <a:spcPts val="0"/>
              </a:spcAft>
              <a:buClr>
                <a:srgbClr val="161249"/>
              </a:buClr>
              <a:buSzPct val="101351"/>
              <a:buAutoNum type="arabicPeriod"/>
            </a:pPr>
            <a:r>
              <a:rPr lang="fi" sz="1600" b="1"/>
              <a:t>Make sure you get regular customer feedback</a:t>
            </a:r>
            <a:endParaRPr sz="1600" b="1"/>
          </a:p>
          <a:p>
            <a:pPr marL="914400" lvl="1" indent="-323926" algn="l" rtl="0">
              <a:lnSpc>
                <a:spcPct val="115000"/>
              </a:lnSpc>
              <a:spcBef>
                <a:spcPts val="0"/>
              </a:spcBef>
              <a:spcAft>
                <a:spcPts val="0"/>
              </a:spcAft>
              <a:buClr>
                <a:srgbClr val="F39200"/>
              </a:buClr>
              <a:buSzPct val="120000"/>
              <a:buAutoNum type="alphaLcPeriod"/>
            </a:pPr>
            <a:r>
              <a:rPr lang="fi" sz="1500"/>
              <a:t>‘How was the interaction/customer service?’ 🙂</a:t>
            </a:r>
            <a:endParaRPr sz="1500"/>
          </a:p>
          <a:p>
            <a:pPr marL="914400" lvl="1" indent="-304876" algn="l" rtl="0">
              <a:lnSpc>
                <a:spcPct val="115000"/>
              </a:lnSpc>
              <a:spcBef>
                <a:spcPts val="0"/>
              </a:spcBef>
              <a:spcAft>
                <a:spcPts val="0"/>
              </a:spcAft>
              <a:buClr>
                <a:srgbClr val="F39200"/>
              </a:buClr>
              <a:buSzPct val="120000"/>
              <a:buAutoNum type="alphaLcPeriod"/>
            </a:pPr>
            <a:r>
              <a:rPr lang="fi" sz="1500"/>
              <a:t>Use surveys and metrics</a:t>
            </a:r>
            <a:endParaRPr sz="1500"/>
          </a:p>
          <a:p>
            <a:pPr marL="457200" lvl="0" indent="-323850" algn="l" rtl="0">
              <a:lnSpc>
                <a:spcPct val="115000"/>
              </a:lnSpc>
              <a:spcBef>
                <a:spcPts val="0"/>
              </a:spcBef>
              <a:spcAft>
                <a:spcPts val="0"/>
              </a:spcAft>
              <a:buClr>
                <a:srgbClr val="161249"/>
              </a:buClr>
              <a:buSzPct val="101351"/>
              <a:buAutoNum type="arabicPeriod"/>
            </a:pPr>
            <a:r>
              <a:rPr lang="fi" sz="1600" b="1"/>
              <a:t>Use the feedback to set goals and improve customer experience </a:t>
            </a:r>
            <a:endParaRPr sz="1600" b="1"/>
          </a:p>
          <a:p>
            <a:pPr marL="457200" lvl="0" indent="-323850" algn="l" rtl="0">
              <a:lnSpc>
                <a:spcPct val="115000"/>
              </a:lnSpc>
              <a:spcBef>
                <a:spcPts val="0"/>
              </a:spcBef>
              <a:spcAft>
                <a:spcPts val="0"/>
              </a:spcAft>
              <a:buClr>
                <a:srgbClr val="161249"/>
              </a:buClr>
              <a:buSzPct val="101351"/>
              <a:buAutoNum type="arabicPeriod"/>
            </a:pPr>
            <a:r>
              <a:rPr lang="fi" sz="1600" b="1"/>
              <a:t>Monitor social media feedback and react</a:t>
            </a:r>
            <a:endParaRPr sz="1600" b="1"/>
          </a:p>
          <a:p>
            <a:pPr marL="914400" lvl="1" indent="-304876" algn="l" rtl="0">
              <a:lnSpc>
                <a:spcPct val="115000"/>
              </a:lnSpc>
              <a:spcBef>
                <a:spcPts val="0"/>
              </a:spcBef>
              <a:spcAft>
                <a:spcPts val="0"/>
              </a:spcAft>
              <a:buClr>
                <a:srgbClr val="F39200"/>
              </a:buClr>
              <a:buSzPct val="120000"/>
              <a:buAutoNum type="alphaLcPeriod"/>
            </a:pPr>
            <a:r>
              <a:rPr lang="fi" sz="1500"/>
              <a:t>e.g. FAQs, common complaints, discussion</a:t>
            </a:r>
            <a:endParaRPr sz="1500"/>
          </a:p>
          <a:p>
            <a:pPr marL="914400" lvl="1" indent="-304876" algn="l" rtl="0">
              <a:lnSpc>
                <a:spcPct val="115000"/>
              </a:lnSpc>
              <a:spcBef>
                <a:spcPts val="0"/>
              </a:spcBef>
              <a:spcAft>
                <a:spcPts val="0"/>
              </a:spcAft>
              <a:buClr>
                <a:srgbClr val="F39200"/>
              </a:buClr>
              <a:buSzPct val="120000"/>
              <a:buAutoNum type="alphaLcPeriod"/>
            </a:pPr>
            <a:r>
              <a:rPr lang="fi" sz="1500"/>
              <a:t>Correctly identify the issue -&gt; offer links to additional information -&gt; thank the customer, apologize for inconvenience</a:t>
            </a:r>
            <a:endParaRPr sz="1500"/>
          </a:p>
          <a:p>
            <a:pPr marL="457200" lvl="0" indent="-323850" algn="l" rtl="0">
              <a:lnSpc>
                <a:spcPct val="115000"/>
              </a:lnSpc>
              <a:spcBef>
                <a:spcPts val="0"/>
              </a:spcBef>
              <a:spcAft>
                <a:spcPts val="0"/>
              </a:spcAft>
              <a:buClr>
                <a:srgbClr val="161249"/>
              </a:buClr>
              <a:buSzPct val="101351"/>
              <a:buAutoNum type="arabicPeriod"/>
            </a:pPr>
            <a:r>
              <a:rPr lang="fi" sz="1600" b="1"/>
              <a:t>Nurture compassion and win-win spirit in your customer interface</a:t>
            </a:r>
            <a:endParaRPr sz="1600" b="1"/>
          </a:p>
          <a:p>
            <a:pPr marL="914400" lvl="1" indent="-304876" algn="l" rtl="0">
              <a:lnSpc>
                <a:spcPct val="115000"/>
              </a:lnSpc>
              <a:spcBef>
                <a:spcPts val="0"/>
              </a:spcBef>
              <a:spcAft>
                <a:spcPts val="0"/>
              </a:spcAft>
              <a:buClr>
                <a:srgbClr val="F39200"/>
              </a:buClr>
              <a:buSzPct val="120000"/>
              <a:buAutoNum type="alphaLcPeriod"/>
            </a:pPr>
            <a:r>
              <a:rPr lang="fi" sz="1500"/>
              <a:t>attend with empathy and patience</a:t>
            </a:r>
            <a:endParaRPr sz="1500"/>
          </a:p>
          <a:p>
            <a:pPr marL="914400" lvl="1" indent="-304876" algn="l" rtl="0">
              <a:lnSpc>
                <a:spcPct val="115000"/>
              </a:lnSpc>
              <a:spcBef>
                <a:spcPts val="0"/>
              </a:spcBef>
              <a:spcAft>
                <a:spcPts val="0"/>
              </a:spcAft>
              <a:buClr>
                <a:srgbClr val="F39200"/>
              </a:buClr>
              <a:buSzPct val="120000"/>
              <a:buAutoNum type="alphaLcPeriod"/>
            </a:pPr>
            <a:r>
              <a:rPr lang="fi" sz="1500"/>
              <a:t>focus on customer experience</a:t>
            </a:r>
            <a:endParaRPr sz="1500"/>
          </a:p>
          <a:p>
            <a:pPr marL="457200" lvl="0" indent="-323850" algn="l" rtl="0">
              <a:lnSpc>
                <a:spcPct val="115000"/>
              </a:lnSpc>
              <a:spcBef>
                <a:spcPts val="0"/>
              </a:spcBef>
              <a:spcAft>
                <a:spcPts val="0"/>
              </a:spcAft>
              <a:buClr>
                <a:srgbClr val="161249"/>
              </a:buClr>
              <a:buSzPct val="101351"/>
              <a:buAutoNum type="arabicPeriod"/>
            </a:pPr>
            <a:r>
              <a:rPr lang="fi" sz="1600" b="1"/>
              <a:t>Get sales and customer service to collaborate </a:t>
            </a:r>
            <a:endParaRPr sz="1600" b="1"/>
          </a:p>
        </p:txBody>
      </p:sp>
      <p:sp>
        <p:nvSpPr>
          <p:cNvPr id="412" name="Google Shape;412;p33"/>
          <p:cNvSpPr txBox="1"/>
          <p:nvPr/>
        </p:nvSpPr>
        <p:spPr>
          <a:xfrm>
            <a:off x="475975" y="3343339"/>
            <a:ext cx="2195700" cy="738633"/>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800" b="0" i="0" u="sng" strike="noStrike" cap="none">
                <a:solidFill>
                  <a:schemeClr val="hlink"/>
                </a:solidFill>
                <a:latin typeface="Arial"/>
                <a:ea typeface="Arial"/>
                <a:cs typeface="Arial"/>
                <a:sym typeface="Arial"/>
                <a:hlinkClick r:id="rId3"/>
              </a:rPr>
              <a:t>Read more on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fi" sz="1800" b="0" i="0" u="sng" strike="noStrike" cap="none">
                <a:solidFill>
                  <a:schemeClr val="hlink"/>
                </a:solidFill>
                <a:latin typeface="Arial"/>
                <a:ea typeface="Arial"/>
                <a:cs typeface="Arial"/>
                <a:sym typeface="Arial"/>
                <a:hlinkClick r:id="rId3"/>
              </a:rPr>
              <a:t>the topic</a:t>
            </a:r>
            <a:r>
              <a:rPr lang="fi" sz="1800" b="0" i="0" u="none" strike="noStrike" cap="none">
                <a:solidFill>
                  <a:srgbClr val="000000"/>
                </a:solidFill>
                <a:latin typeface="Arial"/>
                <a:ea typeface="Arial"/>
                <a:cs typeface="Arial"/>
                <a:sym typeface="Arial"/>
              </a:rPr>
              <a:t> </a:t>
            </a:r>
            <a:endParaRPr sz="1800" b="0" i="0" u="none" strike="noStrike" cap="none">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4"/>
          <p:cNvSpPr txBox="1">
            <a:spLocks noGrp="1"/>
          </p:cNvSpPr>
          <p:nvPr>
            <p:ph type="title" idx="4294967295"/>
          </p:nvPr>
        </p:nvSpPr>
        <p:spPr>
          <a:xfrm>
            <a:off x="697117" y="990191"/>
            <a:ext cx="3175000" cy="2392363"/>
          </a:xfrm>
          <a:prstGeom prst="rect">
            <a:avLst/>
          </a:prstGeom>
          <a:noFill/>
          <a:ln>
            <a:noFill/>
          </a:ln>
        </p:spPr>
        <p:txBody>
          <a:bodyPr spcFirstLastPara="1" wrap="square" lIns="91425" tIns="91425" rIns="91425" bIns="91425" anchor="b" anchorCtr="0">
            <a:normAutofit fontScale="90000"/>
          </a:bodyPr>
          <a:lstStyle/>
          <a:p>
            <a:pPr marL="0" lvl="0" indent="0" algn="l" rtl="0">
              <a:lnSpc>
                <a:spcPct val="100000"/>
              </a:lnSpc>
              <a:spcBef>
                <a:spcPts val="0"/>
              </a:spcBef>
              <a:spcAft>
                <a:spcPts val="0"/>
              </a:spcAft>
              <a:buClr>
                <a:srgbClr val="161249"/>
              </a:buClr>
              <a:buSzPct val="80807"/>
              <a:buFont typeface="Arial"/>
              <a:buNone/>
            </a:pPr>
            <a:r>
              <a:rPr lang="fi"/>
              <a:t>Practical instruments for improving customer experience </a:t>
            </a:r>
            <a:endParaRPr/>
          </a:p>
        </p:txBody>
      </p:sp>
      <p:sp>
        <p:nvSpPr>
          <p:cNvPr id="418" name="Google Shape;418;p34"/>
          <p:cNvSpPr txBox="1">
            <a:spLocks noGrp="1"/>
          </p:cNvSpPr>
          <p:nvPr>
            <p:ph type="body" idx="4294967295"/>
          </p:nvPr>
        </p:nvSpPr>
        <p:spPr>
          <a:xfrm>
            <a:off x="4374946" y="990192"/>
            <a:ext cx="4071937" cy="3292098"/>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Clr>
                <a:srgbClr val="161249"/>
              </a:buClr>
              <a:buSzPts val="1200"/>
              <a:buNone/>
            </a:pPr>
            <a:r>
              <a:rPr lang="fi" sz="1500"/>
              <a:t>The main objective behind customer oriented philosophy is to improve the Customer experience. </a:t>
            </a:r>
            <a:endParaRPr sz="1500"/>
          </a:p>
          <a:p>
            <a:pPr marL="0" lvl="0" indent="0" algn="l" rtl="0">
              <a:lnSpc>
                <a:spcPct val="115000"/>
              </a:lnSpc>
              <a:spcBef>
                <a:spcPts val="1200"/>
              </a:spcBef>
              <a:spcAft>
                <a:spcPts val="0"/>
              </a:spcAft>
              <a:buClr>
                <a:srgbClr val="161249"/>
              </a:buClr>
              <a:buSzPts val="1200"/>
              <a:buNone/>
            </a:pPr>
            <a:r>
              <a:rPr lang="fi" sz="1500"/>
              <a:t>In addition to the steps previously presented, any business should focus on ‘knowing our customer’</a:t>
            </a:r>
            <a:endParaRPr sz="1500"/>
          </a:p>
          <a:p>
            <a:pPr marL="0" lvl="0" indent="0" algn="l" rtl="0">
              <a:lnSpc>
                <a:spcPct val="115000"/>
              </a:lnSpc>
              <a:spcBef>
                <a:spcPts val="1200"/>
              </a:spcBef>
              <a:spcAft>
                <a:spcPts val="0"/>
              </a:spcAft>
              <a:buClr>
                <a:srgbClr val="161249"/>
              </a:buClr>
              <a:buSzPts val="1200"/>
              <a:buNone/>
            </a:pPr>
            <a:r>
              <a:rPr lang="fi" sz="1500"/>
              <a:t>Next, two instruments for this purpose will be presented:</a:t>
            </a:r>
            <a:endParaRPr sz="1500"/>
          </a:p>
          <a:p>
            <a:pPr marL="457200" lvl="0" indent="-323850" algn="l" rtl="0">
              <a:lnSpc>
                <a:spcPct val="115000"/>
              </a:lnSpc>
              <a:spcBef>
                <a:spcPts val="1200"/>
              </a:spcBef>
              <a:spcAft>
                <a:spcPts val="0"/>
              </a:spcAft>
              <a:buClr>
                <a:srgbClr val="F39200"/>
              </a:buClr>
              <a:buSzPts val="1800"/>
              <a:buFont typeface="Noto Sans Symbols"/>
              <a:buChar char="⮚"/>
            </a:pPr>
            <a:r>
              <a:rPr lang="fi" sz="1500" b="1"/>
              <a:t>‘the buyer persona’</a:t>
            </a:r>
            <a:endParaRPr sz="1500" b="1"/>
          </a:p>
          <a:p>
            <a:pPr marL="457200" lvl="0" indent="-323850" algn="l" rtl="0">
              <a:lnSpc>
                <a:spcPct val="115000"/>
              </a:lnSpc>
              <a:spcBef>
                <a:spcPts val="0"/>
              </a:spcBef>
              <a:spcAft>
                <a:spcPts val="0"/>
              </a:spcAft>
              <a:buClr>
                <a:srgbClr val="F39200"/>
              </a:buClr>
              <a:buSzPts val="1800"/>
              <a:buFont typeface="Noto Sans Symbols"/>
              <a:buChar char="⮚"/>
            </a:pPr>
            <a:r>
              <a:rPr lang="fi" sz="1500" b="1"/>
              <a:t>‘the customer journey’ </a:t>
            </a:r>
            <a:endParaRPr sz="1500" b="1"/>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35"/>
          <p:cNvSpPr txBox="1">
            <a:spLocks noGrp="1"/>
          </p:cNvSpPr>
          <p:nvPr>
            <p:ph type="title"/>
          </p:nvPr>
        </p:nvSpPr>
        <p:spPr>
          <a:xfrm>
            <a:off x="934698" y="101604"/>
            <a:ext cx="6477900" cy="532138"/>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400"/>
              <a:buFont typeface="PT Sans"/>
              <a:buNone/>
            </a:pPr>
            <a:r>
              <a:rPr lang="fi"/>
              <a:t>Buyer Personas</a:t>
            </a:r>
            <a:endParaRPr/>
          </a:p>
        </p:txBody>
      </p:sp>
      <p:sp>
        <p:nvSpPr>
          <p:cNvPr id="425" name="Google Shape;425;p35"/>
          <p:cNvSpPr txBox="1">
            <a:spLocks noGrp="1"/>
          </p:cNvSpPr>
          <p:nvPr>
            <p:ph type="body" idx="1"/>
          </p:nvPr>
        </p:nvSpPr>
        <p:spPr>
          <a:xfrm>
            <a:off x="457862" y="633742"/>
            <a:ext cx="7165156" cy="320726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600"/>
              </a:spcBef>
              <a:spcAft>
                <a:spcPts val="0"/>
              </a:spcAft>
              <a:buClr>
                <a:srgbClr val="161249"/>
              </a:buClr>
              <a:buSzPts val="1400"/>
              <a:buAutoNum type="arabicPeriod"/>
            </a:pPr>
            <a:r>
              <a:rPr lang="fi" sz="1400"/>
              <a:t>Do audience research</a:t>
            </a:r>
            <a:endParaRPr/>
          </a:p>
          <a:p>
            <a:pPr marL="647700" lvl="1" indent="-355600" algn="l" rtl="0">
              <a:lnSpc>
                <a:spcPct val="100000"/>
              </a:lnSpc>
              <a:spcBef>
                <a:spcPts val="600"/>
              </a:spcBef>
              <a:spcAft>
                <a:spcPts val="0"/>
              </a:spcAft>
              <a:buClr>
                <a:srgbClr val="161249"/>
              </a:buClr>
              <a:buSzPts val="1400"/>
              <a:buFont typeface="Arial"/>
              <a:buChar char="●"/>
            </a:pPr>
            <a:r>
              <a:rPr lang="fi" sz="1400"/>
              <a:t>Who is already buying from you? Interview some of them.</a:t>
            </a:r>
            <a:endParaRPr/>
          </a:p>
          <a:p>
            <a:pPr marL="647700" lvl="1" indent="-355600" algn="l" rtl="0">
              <a:lnSpc>
                <a:spcPct val="100000"/>
              </a:lnSpc>
              <a:spcBef>
                <a:spcPts val="600"/>
              </a:spcBef>
              <a:spcAft>
                <a:spcPts val="0"/>
              </a:spcAft>
              <a:buClr>
                <a:srgbClr val="F39200"/>
              </a:buClr>
              <a:buSzPts val="1400"/>
              <a:buFont typeface="Arial"/>
              <a:buChar char="●"/>
            </a:pPr>
            <a:r>
              <a:rPr lang="fi" sz="1400">
                <a:solidFill>
                  <a:srgbClr val="F39200"/>
                </a:solidFill>
              </a:rPr>
              <a:t>Study your website and social analytics. For example </a:t>
            </a:r>
            <a:br>
              <a:rPr lang="fi" sz="1400">
                <a:solidFill>
                  <a:srgbClr val="F39200"/>
                </a:solidFill>
              </a:rPr>
            </a:br>
            <a:r>
              <a:rPr lang="fi" sz="1400">
                <a:solidFill>
                  <a:srgbClr val="F39200"/>
                </a:solidFill>
              </a:rPr>
              <a:t>Facebook Audience Insights.</a:t>
            </a:r>
            <a:endParaRPr>
              <a:solidFill>
                <a:srgbClr val="F39200"/>
              </a:solidFill>
            </a:endParaRPr>
          </a:p>
          <a:p>
            <a:pPr marL="647700" lvl="1" indent="-355600" algn="l" rtl="0">
              <a:lnSpc>
                <a:spcPct val="100000"/>
              </a:lnSpc>
              <a:spcBef>
                <a:spcPts val="600"/>
              </a:spcBef>
              <a:spcAft>
                <a:spcPts val="0"/>
              </a:spcAft>
              <a:buClr>
                <a:srgbClr val="161249"/>
              </a:buClr>
              <a:buSzPts val="1400"/>
              <a:buFont typeface="Arial"/>
              <a:buChar char="●"/>
            </a:pPr>
            <a:r>
              <a:rPr lang="fi" sz="1400"/>
              <a:t>See what the competition is up to</a:t>
            </a:r>
            <a:endParaRPr/>
          </a:p>
          <a:p>
            <a:pPr marL="342900" lvl="0" indent="-342900" algn="l" rtl="0">
              <a:lnSpc>
                <a:spcPct val="100000"/>
              </a:lnSpc>
              <a:spcBef>
                <a:spcPts val="600"/>
              </a:spcBef>
              <a:spcAft>
                <a:spcPts val="0"/>
              </a:spcAft>
              <a:buClr>
                <a:srgbClr val="161249"/>
              </a:buClr>
              <a:buSzPts val="1400"/>
              <a:buFont typeface="PT Sans"/>
              <a:buAutoNum type="arabicPeriod"/>
            </a:pPr>
            <a:r>
              <a:rPr lang="fi" sz="1400"/>
              <a:t>Identify customer </a:t>
            </a:r>
            <a:r>
              <a:rPr lang="fi" sz="1400" b="1"/>
              <a:t>pain points</a:t>
            </a:r>
            <a:endParaRPr sz="1400" b="1"/>
          </a:p>
          <a:p>
            <a:pPr marL="647700" lvl="1" indent="-355600" algn="l" rtl="0">
              <a:lnSpc>
                <a:spcPct val="100000"/>
              </a:lnSpc>
              <a:spcBef>
                <a:spcPts val="600"/>
              </a:spcBef>
              <a:spcAft>
                <a:spcPts val="0"/>
              </a:spcAft>
              <a:buClr>
                <a:srgbClr val="F39200"/>
              </a:buClr>
              <a:buSzPts val="1400"/>
              <a:buFont typeface="Arial"/>
              <a:buChar char="●"/>
            </a:pPr>
            <a:r>
              <a:rPr lang="fi" sz="1400">
                <a:solidFill>
                  <a:srgbClr val="F39200"/>
                </a:solidFill>
              </a:rPr>
              <a:t>Social listening</a:t>
            </a:r>
            <a:endParaRPr sz="1400">
              <a:solidFill>
                <a:srgbClr val="F39200"/>
              </a:solidFill>
            </a:endParaRPr>
          </a:p>
          <a:p>
            <a:pPr marL="342900" lvl="0" indent="-342900" algn="l" rtl="0">
              <a:lnSpc>
                <a:spcPct val="100000"/>
              </a:lnSpc>
              <a:spcBef>
                <a:spcPts val="600"/>
              </a:spcBef>
              <a:spcAft>
                <a:spcPts val="0"/>
              </a:spcAft>
              <a:buClr>
                <a:srgbClr val="161249"/>
              </a:buClr>
              <a:buSzPts val="1400"/>
              <a:buFont typeface="PT Sans"/>
              <a:buAutoNum type="arabicPeriod"/>
            </a:pPr>
            <a:r>
              <a:rPr lang="fi" sz="1400"/>
              <a:t>Identify customer goals</a:t>
            </a:r>
            <a:endParaRPr sz="1400"/>
          </a:p>
          <a:p>
            <a:pPr marL="342900" lvl="0" indent="-342900" algn="l" rtl="0">
              <a:lnSpc>
                <a:spcPct val="100000"/>
              </a:lnSpc>
              <a:spcBef>
                <a:spcPts val="600"/>
              </a:spcBef>
              <a:spcAft>
                <a:spcPts val="0"/>
              </a:spcAft>
              <a:buClr>
                <a:srgbClr val="161249"/>
              </a:buClr>
              <a:buSzPts val="1400"/>
              <a:buFont typeface="PT Sans"/>
              <a:buAutoNum type="arabicPeriod"/>
            </a:pPr>
            <a:r>
              <a:rPr lang="fi" sz="1400"/>
              <a:t>Understand how your brand can help</a:t>
            </a:r>
            <a:endParaRPr/>
          </a:p>
          <a:p>
            <a:pPr marL="342900" lvl="0" indent="-342900" algn="l" rtl="0">
              <a:lnSpc>
                <a:spcPct val="100000"/>
              </a:lnSpc>
              <a:spcBef>
                <a:spcPts val="600"/>
              </a:spcBef>
              <a:spcAft>
                <a:spcPts val="0"/>
              </a:spcAft>
              <a:buClr>
                <a:srgbClr val="161249"/>
              </a:buClr>
              <a:buSzPts val="1400"/>
              <a:buFont typeface="PT Sans"/>
              <a:buAutoNum type="arabicPeriod"/>
            </a:pPr>
            <a:r>
              <a:rPr lang="fi" sz="1400" b="1"/>
              <a:t>How can you reach him/her? </a:t>
            </a:r>
            <a:r>
              <a:rPr lang="fi" sz="1400"/>
              <a:t>What news and </a:t>
            </a:r>
            <a:br>
              <a:rPr lang="fi" sz="1400"/>
            </a:br>
            <a:r>
              <a:rPr lang="fi" sz="1400"/>
              <a:t>social media channel s/he uses?</a:t>
            </a:r>
            <a:endParaRPr/>
          </a:p>
          <a:p>
            <a:pPr marL="342900" lvl="0" indent="-342900" algn="l" rtl="0">
              <a:lnSpc>
                <a:spcPct val="100000"/>
              </a:lnSpc>
              <a:spcBef>
                <a:spcPts val="600"/>
              </a:spcBef>
              <a:spcAft>
                <a:spcPts val="0"/>
              </a:spcAft>
              <a:buClr>
                <a:srgbClr val="161249"/>
              </a:buClr>
              <a:buSzPts val="1400"/>
              <a:buFont typeface="PT Sans"/>
              <a:buAutoNum type="arabicPeriod"/>
            </a:pPr>
            <a:r>
              <a:rPr lang="fi" sz="1400"/>
              <a:t>Turn your research into buyer personas</a:t>
            </a:r>
            <a:endParaRPr sz="1400"/>
          </a:p>
          <a:p>
            <a:pPr marL="0" lvl="0" indent="0" algn="l" rtl="0">
              <a:lnSpc>
                <a:spcPct val="100000"/>
              </a:lnSpc>
              <a:spcBef>
                <a:spcPts val="0"/>
              </a:spcBef>
              <a:spcAft>
                <a:spcPts val="0"/>
              </a:spcAft>
              <a:buClr>
                <a:schemeClr val="dk1"/>
              </a:buClr>
              <a:buSzPts val="1400"/>
              <a:buNone/>
            </a:pPr>
            <a:endParaRPr sz="1400"/>
          </a:p>
          <a:p>
            <a:pPr marL="0" lvl="0" indent="0" algn="l" rtl="0">
              <a:lnSpc>
                <a:spcPct val="100000"/>
              </a:lnSpc>
              <a:spcBef>
                <a:spcPts val="0"/>
              </a:spcBef>
              <a:spcAft>
                <a:spcPts val="1200"/>
              </a:spcAft>
              <a:buClr>
                <a:schemeClr val="dk1"/>
              </a:buClr>
              <a:buSzPts val="1400"/>
              <a:buNone/>
            </a:pPr>
            <a:endParaRPr sz="1400"/>
          </a:p>
        </p:txBody>
      </p:sp>
      <p:pic>
        <p:nvPicPr>
          <p:cNvPr id="426" name="Google Shape;426;p35" descr="Woman taking a photo"/>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903880" y="855694"/>
            <a:ext cx="1438275" cy="1847850"/>
          </a:xfrm>
          <a:prstGeom prst="rect">
            <a:avLst/>
          </a:prstGeom>
          <a:noFill/>
          <a:ln>
            <a:noFill/>
          </a:ln>
        </p:spPr>
      </p:pic>
      <p:pic>
        <p:nvPicPr>
          <p:cNvPr id="427" name="Google Shape;427;p35" descr="Man in business attire"/>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flipH="1">
            <a:off x="5512996" y="941419"/>
            <a:ext cx="1304925" cy="1762125"/>
          </a:xfrm>
          <a:prstGeom prst="rect">
            <a:avLst/>
          </a:prstGeom>
          <a:noFill/>
          <a:ln>
            <a:noFill/>
          </a:ln>
        </p:spPr>
      </p:pic>
      <p:sp>
        <p:nvSpPr>
          <p:cNvPr id="428" name="Google Shape;428;p35"/>
          <p:cNvSpPr txBox="1"/>
          <p:nvPr/>
        </p:nvSpPr>
        <p:spPr>
          <a:xfrm>
            <a:off x="4934751" y="2870174"/>
            <a:ext cx="3938258" cy="1941658"/>
          </a:xfrm>
          <a:prstGeom prst="rect">
            <a:avLst/>
          </a:prstGeom>
          <a:noFill/>
          <a:ln w="38100" cap="flat" cmpd="sng">
            <a:solidFill>
              <a:srgbClr val="F39200"/>
            </a:solidFill>
            <a:prstDash val="solid"/>
            <a:round/>
            <a:headEnd type="none" w="sm" len="sm"/>
            <a:tailEnd type="none" w="sm" len="sm"/>
          </a:ln>
        </p:spPr>
        <p:txBody>
          <a:bodyPr spcFirstLastPara="1" wrap="square" lIns="91425" tIns="72000" rIns="91425" bIns="720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Templates:</a:t>
            </a:r>
            <a:endParaRPr sz="21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400"/>
              <a:buFont typeface="Arial"/>
              <a:buChar char="●"/>
            </a:pPr>
            <a:r>
              <a:rPr lang="fi" sz="1400" b="0" i="0" u="sng" strike="noStrike" cap="none">
                <a:solidFill>
                  <a:srgbClr val="0563C1"/>
                </a:solidFill>
                <a:latin typeface="Arial"/>
                <a:ea typeface="Arial"/>
                <a:cs typeface="Arial"/>
                <a:sym typeface="Arial"/>
                <a:hlinkClick r:id="rId5">
                  <a:extLst>
                    <a:ext uri="{A12FA001-AC4F-418D-AE19-62706E023703}">
                      <ahyp:hlinkClr xmlns:ahyp="http://schemas.microsoft.com/office/drawing/2018/hyperlinkcolor" val="tx"/>
                    </a:ext>
                  </a:extLst>
                </a:hlinkClick>
              </a:rPr>
              <a:t>https://docs.google.com/document/d/1LjXUD2T80m9abqmqQRgJva5Xds3OxLqtmEOXkTX_wpI/edit</a:t>
            </a:r>
            <a:endParaRPr sz="14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400"/>
              <a:buFont typeface="Arial"/>
              <a:buChar char="●"/>
            </a:pPr>
            <a:r>
              <a:rPr lang="fi" sz="1400" b="0" i="0" u="sng" strike="noStrike" cap="none">
                <a:solidFill>
                  <a:srgbClr val="0563C1"/>
                </a:solidFill>
                <a:latin typeface="Arial"/>
                <a:ea typeface="Arial"/>
                <a:cs typeface="Arial"/>
                <a:sym typeface="Arial"/>
                <a:hlinkClick r:id="rId6">
                  <a:extLst>
                    <a:ext uri="{A12FA001-AC4F-418D-AE19-62706E023703}">
                      <ahyp:hlinkClr xmlns:ahyp="http://schemas.microsoft.com/office/drawing/2018/hyperlinkcolor" val="tx"/>
                    </a:ext>
                  </a:extLst>
                </a:hlinkClick>
              </a:rPr>
              <a:t>https://www.impactplus.com/blog/great-buyer-persona-examples-free-template</a:t>
            </a:r>
            <a:r>
              <a:rPr lang="fi" sz="1400" b="0" i="0" u="none" strike="noStrike" cap="none">
                <a:solidFill>
                  <a:srgbClr val="161249"/>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1400"/>
              <a:buFont typeface="Arial"/>
              <a:buChar char="●"/>
            </a:pPr>
            <a:r>
              <a:rPr lang="fi" sz="1400" b="0" i="0" u="none" strike="noStrike" cap="none">
                <a:solidFill>
                  <a:srgbClr val="161249"/>
                </a:solidFill>
                <a:latin typeface="Arial"/>
                <a:ea typeface="Arial"/>
                <a:cs typeface="Arial"/>
                <a:sym typeface="Arial"/>
              </a:rPr>
              <a:t>Further reading:</a:t>
            </a:r>
            <a:r>
              <a:rPr lang="fi" sz="1400" b="0" i="0" u="sng" strike="noStrike" cap="none">
                <a:solidFill>
                  <a:srgbClr val="0563C1"/>
                </a:solidFill>
                <a:latin typeface="Arial"/>
                <a:ea typeface="Arial"/>
                <a:cs typeface="Arial"/>
                <a:sym typeface="Arial"/>
                <a:hlinkClick r:id="rId7">
                  <a:extLst>
                    <a:ext uri="{A12FA001-AC4F-418D-AE19-62706E023703}">
                      <ahyp:hlinkClr xmlns:ahyp="http://schemas.microsoft.com/office/drawing/2018/hyperlinkcolor" val="tx"/>
                    </a:ext>
                  </a:extLst>
                </a:hlinkClick>
              </a:rPr>
              <a:t> https://blog.hootsuite.com/buyer-persona/</a:t>
            </a:r>
            <a:r>
              <a:rPr lang="fi" sz="1400" b="0" i="0" u="none" strike="noStrike" cap="none">
                <a:solidFill>
                  <a:srgbClr val="161249"/>
                </a:solidFill>
                <a:latin typeface="Arial"/>
                <a:ea typeface="Arial"/>
                <a:cs typeface="Arial"/>
                <a:sym typeface="Arial"/>
              </a:rPr>
              <a:t> </a:t>
            </a:r>
            <a:endParaRPr sz="1700" b="0" i="0" u="none" strike="noStrike" cap="none">
              <a:solidFill>
                <a:srgbClr val="16124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4" name="Google Shape;434;p36"/>
          <p:cNvSpPr txBox="1">
            <a:spLocks noGrp="1"/>
          </p:cNvSpPr>
          <p:nvPr>
            <p:ph type="ctrTitle" idx="4294967295"/>
          </p:nvPr>
        </p:nvSpPr>
        <p:spPr>
          <a:xfrm>
            <a:off x="633743" y="747179"/>
            <a:ext cx="3641725" cy="627062"/>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3300"/>
              <a:buFont typeface="PT Sans"/>
              <a:buNone/>
            </a:pPr>
            <a:r>
              <a:rPr lang="fi" sz="3200" b="1" i="0" u="none" strike="noStrike" cap="none">
                <a:solidFill>
                  <a:srgbClr val="F39200"/>
                </a:solidFill>
                <a:latin typeface="Arial"/>
                <a:ea typeface="Arial"/>
                <a:cs typeface="Arial"/>
                <a:sym typeface="Arial"/>
              </a:rPr>
              <a:t>Why?</a:t>
            </a:r>
            <a:endParaRPr sz="3200" b="1" i="0" u="none" strike="noStrike" cap="none">
              <a:solidFill>
                <a:srgbClr val="F39200"/>
              </a:solidFill>
              <a:latin typeface="Arial"/>
              <a:ea typeface="Arial"/>
              <a:cs typeface="Arial"/>
              <a:sym typeface="Arial"/>
            </a:endParaRPr>
          </a:p>
        </p:txBody>
      </p:sp>
      <p:sp>
        <p:nvSpPr>
          <p:cNvPr id="435" name="Google Shape;435;p36"/>
          <p:cNvSpPr txBox="1">
            <a:spLocks noGrp="1"/>
          </p:cNvSpPr>
          <p:nvPr>
            <p:ph type="body" idx="4294967295"/>
          </p:nvPr>
        </p:nvSpPr>
        <p:spPr>
          <a:xfrm>
            <a:off x="633742" y="1375829"/>
            <a:ext cx="3605507" cy="2982912"/>
          </a:xfrm>
          <a:prstGeom prst="rect">
            <a:avLst/>
          </a:prstGeom>
          <a:noFill/>
          <a:ln>
            <a:noFill/>
          </a:ln>
        </p:spPr>
        <p:txBody>
          <a:bodyPr spcFirstLastPara="1" wrap="square" lIns="0" tIns="0" rIns="0" bIns="0" anchor="t" anchorCtr="0">
            <a:noAutofit/>
          </a:bodyPr>
          <a:lstStyle/>
          <a:p>
            <a:pPr marL="254000" lvl="0" indent="-247650" algn="l" rtl="0">
              <a:lnSpc>
                <a:spcPct val="100000"/>
              </a:lnSpc>
              <a:spcBef>
                <a:spcPts val="0"/>
              </a:spcBef>
              <a:spcAft>
                <a:spcPts val="0"/>
              </a:spcAft>
              <a:buClr>
                <a:srgbClr val="F39200"/>
              </a:buClr>
              <a:buSzPts val="1500"/>
              <a:buChar char="●"/>
            </a:pPr>
            <a:r>
              <a:rPr lang="fi" sz="1600"/>
              <a:t>Know your audience in detail allows you to create targeted, interesting and meaningful content</a:t>
            </a:r>
            <a:endParaRPr/>
          </a:p>
          <a:p>
            <a:pPr marL="254000" lvl="0" indent="-152400" algn="l" rtl="0">
              <a:lnSpc>
                <a:spcPct val="100000"/>
              </a:lnSpc>
              <a:spcBef>
                <a:spcPts val="0"/>
              </a:spcBef>
              <a:spcAft>
                <a:spcPts val="0"/>
              </a:spcAft>
              <a:buClr>
                <a:srgbClr val="F39200"/>
              </a:buClr>
              <a:buSzPts val="1500"/>
              <a:buNone/>
            </a:pPr>
            <a:endParaRPr sz="1600"/>
          </a:p>
          <a:p>
            <a:pPr marL="254000" lvl="0" indent="-152400" algn="l" rtl="0">
              <a:lnSpc>
                <a:spcPct val="100000"/>
              </a:lnSpc>
              <a:spcBef>
                <a:spcPts val="0"/>
              </a:spcBef>
              <a:spcAft>
                <a:spcPts val="0"/>
              </a:spcAft>
              <a:buClr>
                <a:srgbClr val="F39200"/>
              </a:buClr>
              <a:buSzPts val="1500"/>
              <a:buNone/>
            </a:pPr>
            <a:endParaRPr sz="1600"/>
          </a:p>
          <a:p>
            <a:pPr marL="254000" lvl="0" indent="-247650" algn="l" rtl="0">
              <a:lnSpc>
                <a:spcPct val="100000"/>
              </a:lnSpc>
              <a:spcBef>
                <a:spcPts val="0"/>
              </a:spcBef>
              <a:spcAft>
                <a:spcPts val="0"/>
              </a:spcAft>
              <a:buClr>
                <a:srgbClr val="F39200"/>
              </a:buClr>
              <a:buSzPts val="1500"/>
              <a:buChar char="●"/>
            </a:pPr>
            <a:r>
              <a:rPr lang="fi" sz="1600"/>
              <a:t>Customers expect personalized content</a:t>
            </a:r>
            <a:endParaRPr sz="1600"/>
          </a:p>
          <a:p>
            <a:pPr marL="254000" lvl="0" indent="-247650" algn="l" rtl="0">
              <a:lnSpc>
                <a:spcPct val="100000"/>
              </a:lnSpc>
              <a:spcBef>
                <a:spcPts val="0"/>
              </a:spcBef>
              <a:spcAft>
                <a:spcPts val="0"/>
              </a:spcAft>
              <a:buClr>
                <a:srgbClr val="F39200"/>
              </a:buClr>
              <a:buSzPts val="1500"/>
              <a:buChar char="●"/>
            </a:pPr>
            <a:r>
              <a:rPr lang="fi" sz="1600"/>
              <a:t>Buyer persona is a model – a fictional persona – who describes your typical customer</a:t>
            </a:r>
            <a:endParaRPr sz="1600"/>
          </a:p>
          <a:p>
            <a:pPr marL="254000" lvl="0" indent="-247650" algn="l" rtl="0">
              <a:lnSpc>
                <a:spcPct val="100000"/>
              </a:lnSpc>
              <a:spcBef>
                <a:spcPts val="0"/>
              </a:spcBef>
              <a:spcAft>
                <a:spcPts val="1200"/>
              </a:spcAft>
              <a:buClr>
                <a:srgbClr val="F39200"/>
              </a:buClr>
              <a:buSzPts val="1500"/>
              <a:buChar char="●"/>
            </a:pPr>
            <a:r>
              <a:rPr lang="fi" sz="1600" b="1"/>
              <a:t>NOTE! Buyer persona is NOT  ”a 30-50 year old man”.</a:t>
            </a:r>
            <a:endParaRPr sz="1600"/>
          </a:p>
        </p:txBody>
      </p:sp>
      <p:sp>
        <p:nvSpPr>
          <p:cNvPr id="436" name="Google Shape;436;p36"/>
          <p:cNvSpPr txBox="1">
            <a:spLocks noGrp="1"/>
          </p:cNvSpPr>
          <p:nvPr>
            <p:ph type="body" idx="4294967295"/>
          </p:nvPr>
        </p:nvSpPr>
        <p:spPr>
          <a:xfrm>
            <a:off x="4868532" y="747179"/>
            <a:ext cx="3641725" cy="7366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1200"/>
              </a:spcAft>
              <a:buClr>
                <a:schemeClr val="dk1"/>
              </a:buClr>
              <a:buSzPts val="3300"/>
              <a:buNone/>
            </a:pPr>
            <a:r>
              <a:rPr lang="fi" sz="3200" b="1">
                <a:solidFill>
                  <a:srgbClr val="F39200"/>
                </a:solidFill>
              </a:rPr>
              <a:t>How to apply?</a:t>
            </a:r>
            <a:endParaRPr sz="3200" b="1">
              <a:solidFill>
                <a:srgbClr val="F39200"/>
              </a:solidFill>
            </a:endParaRPr>
          </a:p>
        </p:txBody>
      </p:sp>
      <p:sp>
        <p:nvSpPr>
          <p:cNvPr id="437" name="Google Shape;437;p36"/>
          <p:cNvSpPr txBox="1">
            <a:spLocks noGrp="1"/>
          </p:cNvSpPr>
          <p:nvPr>
            <p:ph type="body" idx="4294967295"/>
          </p:nvPr>
        </p:nvSpPr>
        <p:spPr>
          <a:xfrm>
            <a:off x="4866945" y="1374241"/>
            <a:ext cx="3643312" cy="2984500"/>
          </a:xfrm>
          <a:prstGeom prst="rect">
            <a:avLst/>
          </a:prstGeom>
          <a:noFill/>
          <a:ln>
            <a:noFill/>
          </a:ln>
        </p:spPr>
        <p:txBody>
          <a:bodyPr spcFirstLastPara="1" wrap="square" lIns="0" tIns="0" rIns="0" bIns="0" anchor="t" anchorCtr="0">
            <a:noAutofit/>
          </a:bodyPr>
          <a:lstStyle/>
          <a:p>
            <a:pPr marL="254000" lvl="0" indent="-247650" algn="l" rtl="0">
              <a:lnSpc>
                <a:spcPct val="100000"/>
              </a:lnSpc>
              <a:spcBef>
                <a:spcPts val="0"/>
              </a:spcBef>
              <a:spcAft>
                <a:spcPts val="0"/>
              </a:spcAft>
              <a:buClr>
                <a:srgbClr val="F39200"/>
              </a:buClr>
              <a:buSzPts val="1500"/>
              <a:buChar char="●"/>
            </a:pPr>
            <a:r>
              <a:rPr lang="fi" sz="1600"/>
              <a:t>Talk to your persona in his/her own tone of voice.</a:t>
            </a:r>
            <a:endParaRPr sz="1600"/>
          </a:p>
          <a:p>
            <a:pPr marL="254000" lvl="0" indent="-247650" algn="l" rtl="0">
              <a:lnSpc>
                <a:spcPct val="100000"/>
              </a:lnSpc>
              <a:spcBef>
                <a:spcPts val="0"/>
              </a:spcBef>
              <a:spcAft>
                <a:spcPts val="0"/>
              </a:spcAft>
              <a:buClr>
                <a:srgbClr val="F39200"/>
              </a:buClr>
              <a:buSzPts val="1500"/>
              <a:buChar char="●"/>
            </a:pPr>
            <a:r>
              <a:rPr lang="fi" sz="1600"/>
              <a:t>When producing content, always keep in mind, what is important for your customer (and not to your company)</a:t>
            </a:r>
            <a:endParaRPr sz="1600"/>
          </a:p>
          <a:p>
            <a:pPr marL="254000" lvl="0" indent="-247650" algn="l" rtl="0">
              <a:lnSpc>
                <a:spcPct val="100000"/>
              </a:lnSpc>
              <a:spcBef>
                <a:spcPts val="0"/>
              </a:spcBef>
              <a:spcAft>
                <a:spcPts val="0"/>
              </a:spcAft>
              <a:buClr>
                <a:srgbClr val="F39200"/>
              </a:buClr>
              <a:buSzPts val="1500"/>
              <a:buChar char="●"/>
            </a:pPr>
            <a:r>
              <a:rPr lang="fi" sz="1600"/>
              <a:t>When sharing content in social media, you can target more precisely, when you target to your persona (f. ex. according to his/her interests)</a:t>
            </a:r>
            <a:endParaRPr sz="1600"/>
          </a:p>
          <a:p>
            <a:pPr marL="342900" lvl="1" indent="0" algn="l" rtl="0">
              <a:lnSpc>
                <a:spcPct val="100000"/>
              </a:lnSpc>
              <a:spcBef>
                <a:spcPts val="0"/>
              </a:spcBef>
              <a:spcAft>
                <a:spcPts val="1200"/>
              </a:spcAft>
              <a:buClr>
                <a:schemeClr val="dk1"/>
              </a:buClr>
              <a:buSzPts val="1500"/>
              <a:buNone/>
            </a:pPr>
            <a:endParaRPr sz="1600"/>
          </a:p>
        </p:txBody>
      </p:sp>
      <p:cxnSp>
        <p:nvCxnSpPr>
          <p:cNvPr id="438" name="Google Shape;438;p36"/>
          <p:cNvCxnSpPr/>
          <p:nvPr/>
        </p:nvCxnSpPr>
        <p:spPr>
          <a:xfrm>
            <a:off x="4553893" y="558941"/>
            <a:ext cx="0" cy="4025617"/>
          </a:xfrm>
          <a:prstGeom prst="straightConnector1">
            <a:avLst/>
          </a:prstGeom>
          <a:noFill/>
          <a:ln w="41275" cap="rnd" cmpd="sng">
            <a:solidFill>
              <a:srgbClr val="F39200"/>
            </a:solidFill>
            <a:prstDash val="solid"/>
            <a:round/>
            <a:headEnd type="none" w="sm" len="sm"/>
            <a:tailEnd type="none" w="sm" len="sm"/>
          </a:ln>
        </p:spPr>
      </p:cxn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37"/>
          <p:cNvSpPr txBox="1"/>
          <p:nvPr/>
        </p:nvSpPr>
        <p:spPr>
          <a:xfrm>
            <a:off x="7355045" y="4712504"/>
            <a:ext cx="1521282" cy="338524"/>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000" b="0" i="0" u="none" strike="noStrike" cap="none">
                <a:solidFill>
                  <a:srgbClr val="000000"/>
                </a:solidFill>
                <a:latin typeface="Arial"/>
                <a:ea typeface="Arial"/>
                <a:cs typeface="Arial"/>
                <a:sym typeface="Arial"/>
              </a:rPr>
              <a:t>Source: </a:t>
            </a:r>
            <a:r>
              <a:rPr lang="fi" sz="1000" b="0" i="0" u="sng" strike="noStrike" cap="none">
                <a:solidFill>
                  <a:srgbClr val="0097A7"/>
                </a:solidFill>
                <a:latin typeface="Arial"/>
                <a:ea typeface="Arial"/>
                <a:cs typeface="Arial"/>
                <a:sym typeface="Arial"/>
                <a:hlinkClick r:id="rId3">
                  <a:extLst>
                    <a:ext uri="{A12FA001-AC4F-418D-AE19-62706E023703}">
                      <ahyp:hlinkClr xmlns:ahyp="http://schemas.microsoft.com/office/drawing/2018/hyperlinkcolor" val="tx"/>
                    </a:ext>
                  </a:extLst>
                </a:hlinkClick>
              </a:rPr>
              <a:t>Roberta Cinus</a:t>
            </a:r>
            <a:endParaRPr sz="1000" b="0" i="0" u="none" strike="noStrike" cap="none">
              <a:solidFill>
                <a:srgbClr val="000000"/>
              </a:solidFill>
              <a:latin typeface="Arial"/>
              <a:ea typeface="Arial"/>
              <a:cs typeface="Arial"/>
              <a:sym typeface="Arial"/>
            </a:endParaRPr>
          </a:p>
        </p:txBody>
      </p:sp>
      <p:sp>
        <p:nvSpPr>
          <p:cNvPr id="444" name="Google Shape;444;p37"/>
          <p:cNvSpPr txBox="1">
            <a:spLocks noGrp="1"/>
          </p:cNvSpPr>
          <p:nvPr>
            <p:ph type="title" idx="4294967295"/>
          </p:nvPr>
        </p:nvSpPr>
        <p:spPr>
          <a:xfrm>
            <a:off x="544512" y="164900"/>
            <a:ext cx="5819775" cy="68897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The Customer journey</a:t>
            </a:r>
            <a:endParaRPr/>
          </a:p>
        </p:txBody>
      </p:sp>
      <p:sp>
        <p:nvSpPr>
          <p:cNvPr id="445" name="Google Shape;445;p37"/>
          <p:cNvSpPr txBox="1">
            <a:spLocks noGrp="1"/>
          </p:cNvSpPr>
          <p:nvPr>
            <p:ph type="body" idx="4294967295"/>
          </p:nvPr>
        </p:nvSpPr>
        <p:spPr>
          <a:xfrm>
            <a:off x="267675" y="1095975"/>
            <a:ext cx="3308400" cy="2588100"/>
          </a:xfrm>
          <a:prstGeom prst="rect">
            <a:avLst/>
          </a:prstGeom>
          <a:noFill/>
          <a:ln>
            <a:noFill/>
          </a:ln>
        </p:spPr>
        <p:txBody>
          <a:bodyPr spcFirstLastPara="1" wrap="square" lIns="91425" tIns="45700" rIns="91425" bIns="45700" anchor="t" anchorCtr="0">
            <a:normAutofit fontScale="92500" lnSpcReduction="20000"/>
          </a:bodyPr>
          <a:lstStyle/>
          <a:p>
            <a:pPr marL="457200" marR="0" lvl="0" indent="-332422" algn="l" rtl="0">
              <a:lnSpc>
                <a:spcPct val="100000"/>
              </a:lnSpc>
              <a:spcBef>
                <a:spcPts val="0"/>
              </a:spcBef>
              <a:spcAft>
                <a:spcPts val="0"/>
              </a:spcAft>
              <a:buClr>
                <a:srgbClr val="F39200"/>
              </a:buClr>
              <a:buSzPct val="108108"/>
              <a:buFont typeface="Arial"/>
              <a:buChar char="●"/>
            </a:pPr>
            <a:r>
              <a:rPr lang="fi" sz="1800" b="0" i="0" u="none" strike="noStrike" cap="none">
                <a:latin typeface="Arial"/>
                <a:ea typeface="Arial"/>
                <a:cs typeface="Arial"/>
                <a:sym typeface="Arial"/>
              </a:rPr>
              <a:t>The Customer journey is closely related to the previously presented  </a:t>
            </a:r>
            <a:r>
              <a:rPr lang="fi" sz="1800"/>
              <a:t>Sales </a:t>
            </a:r>
            <a:r>
              <a:rPr lang="fi" sz="1800" b="0" i="0" u="none" strike="noStrike" cap="none">
                <a:latin typeface="Arial"/>
                <a:ea typeface="Arial"/>
                <a:cs typeface="Arial"/>
                <a:sym typeface="Arial"/>
              </a:rPr>
              <a:t>funnel</a:t>
            </a:r>
            <a:br>
              <a:rPr lang="fi" sz="1800" b="0" i="0" u="none" strike="noStrike" cap="none">
                <a:latin typeface="Arial"/>
                <a:ea typeface="Arial"/>
                <a:cs typeface="Arial"/>
                <a:sym typeface="Arial"/>
              </a:rPr>
            </a:br>
            <a:endParaRPr sz="1800" b="0" i="0" u="none" strike="noStrike" cap="none">
              <a:latin typeface="Arial"/>
              <a:ea typeface="Arial"/>
              <a:cs typeface="Arial"/>
              <a:sym typeface="Arial"/>
            </a:endParaRPr>
          </a:p>
          <a:p>
            <a:pPr marL="457200" marR="0" lvl="0" indent="-332422" algn="l" rtl="0">
              <a:lnSpc>
                <a:spcPct val="100000"/>
              </a:lnSpc>
              <a:spcBef>
                <a:spcPts val="0"/>
              </a:spcBef>
              <a:spcAft>
                <a:spcPts val="0"/>
              </a:spcAft>
              <a:buClr>
                <a:srgbClr val="F39200"/>
              </a:buClr>
              <a:buSzPct val="108108"/>
              <a:buFont typeface="Arial"/>
              <a:buChar char="●"/>
            </a:pPr>
            <a:r>
              <a:rPr lang="fi" sz="1800" b="0" i="0" u="none" strike="noStrike" cap="none">
                <a:latin typeface="Arial"/>
                <a:ea typeface="Arial"/>
                <a:cs typeface="Arial"/>
                <a:sym typeface="Arial"/>
              </a:rPr>
              <a:t>By using CJ, we can </a:t>
            </a:r>
            <a:r>
              <a:rPr lang="fi" sz="1800"/>
              <a:t>identify</a:t>
            </a:r>
            <a:r>
              <a:rPr lang="fi" sz="1800" b="0" i="0" u="none" strike="noStrike" cap="none">
                <a:latin typeface="Arial"/>
                <a:ea typeface="Arial"/>
                <a:cs typeface="Arial"/>
                <a:sym typeface="Arial"/>
              </a:rPr>
              <a:t> the stages of the buying process with the touch points where the customer gets in </a:t>
            </a:r>
            <a:r>
              <a:rPr lang="fi" sz="1800"/>
              <a:t>contact</a:t>
            </a:r>
            <a:r>
              <a:rPr lang="fi" sz="1800" b="0" i="0" u="none" strike="noStrike" cap="none">
                <a:latin typeface="Arial"/>
                <a:ea typeface="Arial"/>
                <a:cs typeface="Arial"/>
                <a:sym typeface="Arial"/>
              </a:rPr>
              <a:t> with the business</a:t>
            </a:r>
            <a:endParaRPr sz="1800"/>
          </a:p>
        </p:txBody>
      </p:sp>
      <p:sp>
        <p:nvSpPr>
          <p:cNvPr id="446" name="Google Shape;446;p37"/>
          <p:cNvSpPr txBox="1"/>
          <p:nvPr/>
        </p:nvSpPr>
        <p:spPr>
          <a:xfrm>
            <a:off x="267673" y="3836364"/>
            <a:ext cx="8608654" cy="615553"/>
          </a:xfrm>
          <a:prstGeom prst="rect">
            <a:avLst/>
          </a:prstGeom>
          <a:noFill/>
          <a:ln>
            <a:noFill/>
          </a:ln>
        </p:spPr>
        <p:txBody>
          <a:bodyPr spcFirstLastPara="1" wrap="square" lIns="91425" tIns="45700" rIns="91425" bIns="45700" anchor="t" anchorCtr="0">
            <a:spAutoFit/>
          </a:bodyPr>
          <a:lstStyle/>
          <a:p>
            <a:pPr marL="457200" marR="0" lvl="0" indent="-323850" algn="l" rtl="0">
              <a:lnSpc>
                <a:spcPct val="100000"/>
              </a:lnSpc>
              <a:spcBef>
                <a:spcPts val="0"/>
              </a:spcBef>
              <a:spcAft>
                <a:spcPts val="0"/>
              </a:spcAft>
              <a:buClr>
                <a:srgbClr val="F39200"/>
              </a:buClr>
              <a:buSzPts val="1700"/>
              <a:buFont typeface="Arial"/>
              <a:buChar char="●"/>
            </a:pPr>
            <a:r>
              <a:rPr lang="fi" sz="1700" b="0" i="0" u="none" strike="noStrike" cap="none">
                <a:solidFill>
                  <a:srgbClr val="161249"/>
                </a:solidFill>
                <a:latin typeface="Arial"/>
                <a:ea typeface="Arial"/>
                <a:cs typeface="Arial"/>
                <a:sym typeface="Arial"/>
              </a:rPr>
              <a:t>This helps essentially to plan the advertising messages and select the media to reach the target audience optimally </a:t>
            </a:r>
            <a:endParaRPr sz="1400" b="0" i="0" u="none" strike="noStrike" cap="none">
              <a:solidFill>
                <a:srgbClr val="000000"/>
              </a:solidFill>
              <a:latin typeface="Arial"/>
              <a:ea typeface="Arial"/>
              <a:cs typeface="Arial"/>
              <a:sym typeface="Arial"/>
            </a:endParaRPr>
          </a:p>
        </p:txBody>
      </p:sp>
      <p:pic>
        <p:nvPicPr>
          <p:cNvPr id="447" name="Google Shape;447;p3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728519" y="1006275"/>
            <a:ext cx="4760338" cy="267769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38"/>
          <p:cNvSpPr txBox="1"/>
          <p:nvPr/>
        </p:nvSpPr>
        <p:spPr>
          <a:xfrm>
            <a:off x="4957975" y="4600300"/>
            <a:ext cx="41862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Source: </a:t>
            </a:r>
            <a:r>
              <a:rPr lang="fi" sz="1200" b="0" i="0" u="sng" strike="noStrike" cap="none">
                <a:solidFill>
                  <a:schemeClr val="hlink"/>
                </a:solidFill>
                <a:latin typeface="Arial"/>
                <a:ea typeface="Arial"/>
                <a:cs typeface="Arial"/>
                <a:sym typeface="Arial"/>
                <a:hlinkClick r:id="rId3"/>
              </a:rPr>
              <a:t>Chaffey</a:t>
            </a:r>
            <a:r>
              <a:rPr lang="fi" sz="1200" b="0" i="0" u="none" strike="noStrike" cap="none">
                <a:solidFill>
                  <a:srgbClr val="000000"/>
                </a:solidFill>
                <a:latin typeface="Arial"/>
                <a:ea typeface="Arial"/>
                <a:cs typeface="Arial"/>
                <a:sym typeface="Arial"/>
              </a:rPr>
              <a:t>, 2020 (original:Boston Consulting Group)</a:t>
            </a:r>
            <a:endParaRPr sz="1200" b="0" i="0" u="none" strike="noStrike" cap="none">
              <a:solidFill>
                <a:srgbClr val="000000"/>
              </a:solidFill>
              <a:latin typeface="Arial"/>
              <a:ea typeface="Arial"/>
              <a:cs typeface="Arial"/>
              <a:sym typeface="Arial"/>
            </a:endParaRPr>
          </a:p>
        </p:txBody>
      </p:sp>
      <p:sp>
        <p:nvSpPr>
          <p:cNvPr id="453" name="Google Shape;453;p38"/>
          <p:cNvSpPr txBox="1"/>
          <p:nvPr/>
        </p:nvSpPr>
        <p:spPr>
          <a:xfrm>
            <a:off x="586965" y="0"/>
            <a:ext cx="6756775" cy="61552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 sz="2800" b="1" i="0" u="none" strike="noStrike" cap="none">
                <a:solidFill>
                  <a:srgbClr val="161249"/>
                </a:solidFill>
                <a:latin typeface="Arial"/>
                <a:ea typeface="Arial"/>
                <a:cs typeface="Arial"/>
                <a:sym typeface="Arial"/>
              </a:rPr>
              <a:t>Example on ‘customer journey’</a:t>
            </a:r>
            <a:endParaRPr sz="2800" b="1" i="0" u="none" strike="noStrike" cap="none">
              <a:solidFill>
                <a:srgbClr val="161249"/>
              </a:solidFill>
              <a:latin typeface="Arial"/>
              <a:ea typeface="Arial"/>
              <a:cs typeface="Arial"/>
              <a:sym typeface="Arial"/>
            </a:endParaRPr>
          </a:p>
        </p:txBody>
      </p:sp>
      <p:pic>
        <p:nvPicPr>
          <p:cNvPr id="454" name="Google Shape;454;p3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57850" y="527575"/>
            <a:ext cx="6415049" cy="407272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39"/>
          <p:cNvSpPr txBox="1">
            <a:spLocks noGrp="1"/>
          </p:cNvSpPr>
          <p:nvPr>
            <p:ph type="body" idx="1"/>
          </p:nvPr>
        </p:nvSpPr>
        <p:spPr>
          <a:xfrm>
            <a:off x="840583" y="31299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In-class activity	</a:t>
            </a:r>
            <a:endParaRPr/>
          </a:p>
        </p:txBody>
      </p:sp>
      <p:sp>
        <p:nvSpPr>
          <p:cNvPr id="460" name="Google Shape;460;p39"/>
          <p:cNvSpPr txBox="1">
            <a:spLocks noGrp="1"/>
          </p:cNvSpPr>
          <p:nvPr>
            <p:ph type="body" idx="2"/>
          </p:nvPr>
        </p:nvSpPr>
        <p:spPr>
          <a:xfrm>
            <a:off x="840583" y="857638"/>
            <a:ext cx="7370910"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F39200"/>
              </a:buClr>
              <a:buSzPts val="1500"/>
              <a:buNone/>
            </a:pPr>
            <a:r>
              <a:rPr lang="fi" sz="2000" b="1">
                <a:solidFill>
                  <a:srgbClr val="F39200"/>
                </a:solidFill>
              </a:rPr>
              <a:t>‘Digital customer journey’</a:t>
            </a:r>
            <a:endParaRPr/>
          </a:p>
          <a:p>
            <a:pPr marL="0" lvl="0" indent="0" algn="l" rtl="0">
              <a:lnSpc>
                <a:spcPct val="100000"/>
              </a:lnSpc>
              <a:spcBef>
                <a:spcPts val="1200"/>
              </a:spcBef>
              <a:spcAft>
                <a:spcPts val="0"/>
              </a:spcAft>
              <a:buClr>
                <a:schemeClr val="lt1"/>
              </a:buClr>
              <a:buSzPts val="1500"/>
              <a:buNone/>
            </a:pPr>
            <a:r>
              <a:rPr lang="fi" sz="1800">
                <a:solidFill>
                  <a:schemeClr val="lt1"/>
                </a:solidFill>
              </a:rPr>
              <a:t>In the process of planning ‘what kinds of ads’ and ‘in which media/platforms to publish them’, it is highly useful to figure out the customer journey and the customer touch points for the respective business. </a:t>
            </a:r>
            <a:br>
              <a:rPr lang="fi" sz="1800">
                <a:solidFill>
                  <a:schemeClr val="lt1"/>
                </a:solidFill>
              </a:rPr>
            </a:br>
            <a:endParaRPr sz="1800">
              <a:solidFill>
                <a:schemeClr val="lt1"/>
              </a:solidFill>
            </a:endParaRPr>
          </a:p>
          <a:p>
            <a:pPr marL="457200" lvl="0" indent="-342900" algn="l" rtl="0">
              <a:lnSpc>
                <a:spcPct val="100000"/>
              </a:lnSpc>
              <a:spcBef>
                <a:spcPts val="600"/>
              </a:spcBef>
              <a:spcAft>
                <a:spcPts val="0"/>
              </a:spcAft>
              <a:buClr>
                <a:srgbClr val="F39200"/>
              </a:buClr>
              <a:buSzPts val="1980"/>
              <a:buAutoNum type="arabicPeriod"/>
            </a:pPr>
            <a:r>
              <a:rPr lang="fi" sz="1800">
                <a:solidFill>
                  <a:schemeClr val="lt1"/>
                </a:solidFill>
              </a:rPr>
              <a:t>Think out a business and product or service </a:t>
            </a:r>
            <a:endParaRPr/>
          </a:p>
          <a:p>
            <a:pPr marL="457200" lvl="0" indent="-342900" algn="l" rtl="0">
              <a:lnSpc>
                <a:spcPct val="100000"/>
              </a:lnSpc>
              <a:spcBef>
                <a:spcPts val="600"/>
              </a:spcBef>
              <a:spcAft>
                <a:spcPts val="0"/>
              </a:spcAft>
              <a:buClr>
                <a:srgbClr val="F39200"/>
              </a:buClr>
              <a:buSzPts val="1980"/>
              <a:buAutoNum type="arabicPeriod"/>
            </a:pPr>
            <a:r>
              <a:rPr lang="fi" sz="1800">
                <a:solidFill>
                  <a:schemeClr val="lt1"/>
                </a:solidFill>
              </a:rPr>
              <a:t>Figure out a certain buyer persona</a:t>
            </a:r>
            <a:endParaRPr/>
          </a:p>
          <a:p>
            <a:pPr marL="457200" lvl="0" indent="-342900" algn="l" rtl="0">
              <a:lnSpc>
                <a:spcPct val="100000"/>
              </a:lnSpc>
              <a:spcBef>
                <a:spcPts val="600"/>
              </a:spcBef>
              <a:spcAft>
                <a:spcPts val="0"/>
              </a:spcAft>
              <a:buClr>
                <a:srgbClr val="F39200"/>
              </a:buClr>
              <a:buSzPts val="1980"/>
              <a:buAutoNum type="arabicPeriod"/>
            </a:pPr>
            <a:r>
              <a:rPr lang="fi" sz="1800">
                <a:solidFill>
                  <a:schemeClr val="lt1"/>
                </a:solidFill>
              </a:rPr>
              <a:t>How could the journey look like? Which steps are involved?</a:t>
            </a:r>
            <a:endParaRPr/>
          </a:p>
          <a:p>
            <a:pPr marL="457200" lvl="0" indent="-342900" algn="l" rtl="0">
              <a:lnSpc>
                <a:spcPct val="100000"/>
              </a:lnSpc>
              <a:spcBef>
                <a:spcPts val="600"/>
              </a:spcBef>
              <a:spcAft>
                <a:spcPts val="0"/>
              </a:spcAft>
              <a:buClr>
                <a:srgbClr val="F39200"/>
              </a:buClr>
              <a:buSzPts val="1980"/>
              <a:buAutoNum type="arabicPeriod"/>
            </a:pPr>
            <a:r>
              <a:rPr lang="fi" sz="1800">
                <a:solidFill>
                  <a:schemeClr val="lt1"/>
                </a:solidFill>
              </a:rPr>
              <a:t>Name the digital touch points, ideal for the business to meet the customer</a:t>
            </a:r>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40"/>
          <p:cNvSpPr txBox="1">
            <a:spLocks noGrp="1"/>
          </p:cNvSpPr>
          <p:nvPr>
            <p:ph type="title" idx="4294967295"/>
          </p:nvPr>
        </p:nvSpPr>
        <p:spPr>
          <a:xfrm>
            <a:off x="1074423" y="1710006"/>
            <a:ext cx="6995154" cy="861744"/>
          </a:xfrm>
          <a:prstGeom prst="rect">
            <a:avLst/>
          </a:prstGeom>
          <a:noFill/>
          <a:ln>
            <a:noFill/>
          </a:ln>
        </p:spPr>
        <p:txBody>
          <a:bodyPr spcFirstLastPara="1" wrap="square" lIns="91425" tIns="91425" rIns="91425" bIns="91425" anchor="ctr" anchorCtr="0">
            <a:spAutoFit/>
          </a:bodyPr>
          <a:lstStyle/>
          <a:p>
            <a:pPr marL="0" lvl="0" indent="0" algn="ctr" rtl="0">
              <a:lnSpc>
                <a:spcPct val="100000"/>
              </a:lnSpc>
              <a:spcBef>
                <a:spcPts val="0"/>
              </a:spcBef>
              <a:spcAft>
                <a:spcPts val="0"/>
              </a:spcAft>
              <a:buClr>
                <a:srgbClr val="161249"/>
              </a:buClr>
              <a:buSzPts val="3600"/>
              <a:buFont typeface="Arial"/>
              <a:buNone/>
            </a:pPr>
            <a:r>
              <a:rPr lang="fi" sz="4400"/>
              <a:t>Trends and perspectives</a:t>
            </a:r>
            <a:endParaRPr sz="440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0" name="Google Shape;470;p41"/>
          <p:cNvSpPr txBox="1">
            <a:spLocks noGrp="1"/>
          </p:cNvSpPr>
          <p:nvPr>
            <p:ph type="title"/>
          </p:nvPr>
        </p:nvSpPr>
        <p:spPr>
          <a:xfrm>
            <a:off x="976501" y="147959"/>
            <a:ext cx="7190998" cy="994172"/>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rgbClr val="161249"/>
              </a:buClr>
              <a:buSzPts val="2400"/>
              <a:buFont typeface="Arial"/>
              <a:buNone/>
            </a:pPr>
            <a:r>
              <a:rPr lang="fi" sz="3000"/>
              <a:t>The share of digital media is increasing </a:t>
            </a:r>
            <a:br>
              <a:rPr lang="fi" sz="3000"/>
            </a:br>
            <a:r>
              <a:rPr lang="fi" sz="3000"/>
              <a:t>in advertising</a:t>
            </a:r>
            <a:endParaRPr sz="3000"/>
          </a:p>
        </p:txBody>
      </p:sp>
      <p:sp>
        <p:nvSpPr>
          <p:cNvPr id="471" name="Google Shape;471;p41"/>
          <p:cNvSpPr txBox="1">
            <a:spLocks noGrp="1"/>
          </p:cNvSpPr>
          <p:nvPr>
            <p:ph type="body" idx="1"/>
          </p:nvPr>
        </p:nvSpPr>
        <p:spPr>
          <a:xfrm>
            <a:off x="208740" y="1316020"/>
            <a:ext cx="3095774" cy="273966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600"/>
              </a:spcBef>
              <a:spcAft>
                <a:spcPts val="0"/>
              </a:spcAft>
              <a:buClr>
                <a:srgbClr val="F39200"/>
              </a:buClr>
              <a:buSzPts val="1500"/>
              <a:buFont typeface="Arial"/>
              <a:buChar char="●"/>
            </a:pPr>
            <a:r>
              <a:rPr lang="fi" sz="1500"/>
              <a:t>Due to competition, advertising expenditures of organizations keep rising, ever since 2017</a:t>
            </a:r>
            <a:endParaRPr sz="1500"/>
          </a:p>
          <a:p>
            <a:pPr marL="457200" lvl="0" indent="-323850" algn="l" rtl="0">
              <a:lnSpc>
                <a:spcPct val="100000"/>
              </a:lnSpc>
              <a:spcBef>
                <a:spcPts val="600"/>
              </a:spcBef>
              <a:spcAft>
                <a:spcPts val="0"/>
              </a:spcAft>
              <a:buClr>
                <a:srgbClr val="F39200"/>
              </a:buClr>
              <a:buSzPts val="1500"/>
              <a:buFont typeface="Arial"/>
              <a:buChar char="●"/>
            </a:pPr>
            <a:r>
              <a:rPr lang="fi" sz="1500"/>
              <a:t>The share of digital media is rising, although traditional media still used</a:t>
            </a:r>
            <a:endParaRPr sz="1500"/>
          </a:p>
          <a:p>
            <a:pPr marL="457200" lvl="0" indent="-323850" algn="l" rtl="0">
              <a:lnSpc>
                <a:spcPct val="100000"/>
              </a:lnSpc>
              <a:spcBef>
                <a:spcPts val="600"/>
              </a:spcBef>
              <a:spcAft>
                <a:spcPts val="0"/>
              </a:spcAft>
              <a:buClr>
                <a:srgbClr val="F39200"/>
              </a:buClr>
              <a:buSzPts val="1500"/>
              <a:buFont typeface="Arial"/>
              <a:buChar char="●"/>
            </a:pPr>
            <a:r>
              <a:rPr lang="fi" sz="1500"/>
              <a:t>The graph shows an average of all advertisers</a:t>
            </a:r>
            <a:endParaRPr sz="1500"/>
          </a:p>
          <a:p>
            <a:pPr marL="457200" lvl="0" indent="-323850" algn="l" rtl="0">
              <a:lnSpc>
                <a:spcPct val="100000"/>
              </a:lnSpc>
              <a:spcBef>
                <a:spcPts val="600"/>
              </a:spcBef>
              <a:spcAft>
                <a:spcPts val="0"/>
              </a:spcAft>
              <a:buClr>
                <a:srgbClr val="F39200"/>
              </a:buClr>
              <a:buSzPts val="1500"/>
              <a:buFont typeface="Arial"/>
              <a:buChar char="●"/>
            </a:pPr>
            <a:r>
              <a:rPr lang="fi" sz="1500"/>
              <a:t>Note: huge variations between different types of organizations</a:t>
            </a:r>
            <a:endParaRPr sz="1500"/>
          </a:p>
        </p:txBody>
      </p:sp>
      <p:sp>
        <p:nvSpPr>
          <p:cNvPr id="472" name="Google Shape;472;p41"/>
          <p:cNvSpPr txBox="1"/>
          <p:nvPr/>
        </p:nvSpPr>
        <p:spPr>
          <a:xfrm>
            <a:off x="7301196" y="4044925"/>
            <a:ext cx="1842804"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161249"/>
                </a:solidFill>
                <a:latin typeface="Arial"/>
                <a:ea typeface="Arial"/>
                <a:cs typeface="Arial"/>
                <a:sym typeface="Arial"/>
              </a:rPr>
              <a:t>Source: Statista (2022)</a:t>
            </a:r>
            <a:endParaRPr sz="1200" b="0" i="0" u="none" strike="noStrike" cap="none">
              <a:solidFill>
                <a:srgbClr val="161249"/>
              </a:solidFill>
              <a:latin typeface="Arial"/>
              <a:ea typeface="Arial"/>
              <a:cs typeface="Arial"/>
              <a:sym typeface="Arial"/>
            </a:endParaRPr>
          </a:p>
        </p:txBody>
      </p:sp>
      <p:pic>
        <p:nvPicPr>
          <p:cNvPr id="473" name="Google Shape;473;p41"/>
          <p:cNvPicPr preferRelativeResize="0"/>
          <p:nvPr/>
        </p:nvPicPr>
        <p:blipFill rotWithShape="1">
          <a:blip r:embed="rId3">
            <a:alphaModFix/>
          </a:blip>
          <a:srcRect/>
          <a:stretch/>
        </p:blipFill>
        <p:spPr>
          <a:xfrm>
            <a:off x="3493286" y="1316020"/>
            <a:ext cx="5441974" cy="2739667"/>
          </a:xfrm>
          <a:prstGeom prst="rect">
            <a:avLst/>
          </a:prstGeom>
          <a:noFill/>
          <a:ln w="38100" cap="flat" cmpd="sng">
            <a:solidFill>
              <a:srgbClr val="F39200"/>
            </a:solidFill>
            <a:prstDash val="solid"/>
            <a:round/>
            <a:headEnd type="none" w="sm" len="sm"/>
            <a:tailEnd type="none" w="sm" len="sm"/>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p42"/>
          <p:cNvSpPr txBox="1">
            <a:spLocks noGrp="1"/>
          </p:cNvSpPr>
          <p:nvPr>
            <p:ph type="title"/>
          </p:nvPr>
        </p:nvSpPr>
        <p:spPr>
          <a:xfrm>
            <a:off x="438528" y="326468"/>
            <a:ext cx="8642098"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400"/>
              <a:buFont typeface="Arial"/>
              <a:buNone/>
            </a:pPr>
            <a:r>
              <a:rPr lang="fi" sz="3000"/>
              <a:t>Some businesses promote more than others</a:t>
            </a:r>
            <a:endParaRPr sz="3000"/>
          </a:p>
        </p:txBody>
      </p:sp>
      <p:sp>
        <p:nvSpPr>
          <p:cNvPr id="479" name="Google Shape;479;p42"/>
          <p:cNvSpPr txBox="1">
            <a:spLocks noGrp="1"/>
          </p:cNvSpPr>
          <p:nvPr>
            <p:ph type="body" idx="1"/>
          </p:nvPr>
        </p:nvSpPr>
        <p:spPr>
          <a:xfrm>
            <a:off x="438528" y="1171889"/>
            <a:ext cx="3068461" cy="2240756"/>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0"/>
              </a:spcBef>
              <a:spcAft>
                <a:spcPts val="0"/>
              </a:spcAft>
              <a:buClr>
                <a:srgbClr val="F39200"/>
              </a:buClr>
              <a:buSzPts val="1600"/>
              <a:buFont typeface="Arial"/>
              <a:buChar char="●"/>
            </a:pPr>
            <a:r>
              <a:rPr lang="fi" sz="1600"/>
              <a:t>The need for promotion is vital when there is much competition (such as alimentary stuff, consumer electronics etc.)</a:t>
            </a:r>
            <a:endParaRPr sz="1600"/>
          </a:p>
          <a:p>
            <a:pPr marL="285750" lvl="0" indent="-285750" algn="l" rtl="0">
              <a:lnSpc>
                <a:spcPct val="100000"/>
              </a:lnSpc>
              <a:spcBef>
                <a:spcPts val="1200"/>
              </a:spcBef>
              <a:spcAft>
                <a:spcPts val="0"/>
              </a:spcAft>
              <a:buClr>
                <a:srgbClr val="F39200"/>
              </a:buClr>
              <a:buSzPts val="1600"/>
              <a:buFont typeface="Arial"/>
              <a:buChar char="●"/>
            </a:pPr>
            <a:r>
              <a:rPr lang="fi" sz="1600"/>
              <a:t>Larger companies tend to use higher share of their total budget in marketing</a:t>
            </a:r>
            <a:endParaRPr sz="1600"/>
          </a:p>
          <a:p>
            <a:pPr marL="285750" lvl="0" indent="-285750" algn="l" rtl="0">
              <a:lnSpc>
                <a:spcPct val="100000"/>
              </a:lnSpc>
              <a:spcBef>
                <a:spcPts val="1200"/>
              </a:spcBef>
              <a:spcAft>
                <a:spcPts val="0"/>
              </a:spcAft>
              <a:buClr>
                <a:srgbClr val="F39200"/>
              </a:buClr>
              <a:buSzPts val="1600"/>
              <a:buFont typeface="Arial"/>
              <a:buChar char="●"/>
            </a:pPr>
            <a:r>
              <a:rPr lang="fi" sz="1600"/>
              <a:t>In general, B2C companies spend higher budgets than B2B companies</a:t>
            </a:r>
            <a:endParaRPr/>
          </a:p>
          <a:p>
            <a:pPr marL="285750" lvl="0" indent="-184150" algn="l" rtl="0">
              <a:lnSpc>
                <a:spcPct val="100000"/>
              </a:lnSpc>
              <a:spcBef>
                <a:spcPts val="1200"/>
              </a:spcBef>
              <a:spcAft>
                <a:spcPts val="0"/>
              </a:spcAft>
              <a:buClr>
                <a:srgbClr val="F39200"/>
              </a:buClr>
              <a:buSzPts val="1600"/>
              <a:buFont typeface="Arial"/>
              <a:buNone/>
            </a:pPr>
            <a:endParaRPr sz="1600"/>
          </a:p>
          <a:p>
            <a:pPr marL="285750" lvl="0" indent="-184150" algn="l" rtl="0">
              <a:lnSpc>
                <a:spcPct val="100000"/>
              </a:lnSpc>
              <a:spcBef>
                <a:spcPts val="1200"/>
              </a:spcBef>
              <a:spcAft>
                <a:spcPts val="1200"/>
              </a:spcAft>
              <a:buClr>
                <a:srgbClr val="F39200"/>
              </a:buClr>
              <a:buSzPts val="1600"/>
              <a:buFont typeface="Arial"/>
              <a:buNone/>
            </a:pPr>
            <a:endParaRPr sz="1600"/>
          </a:p>
        </p:txBody>
      </p:sp>
      <p:pic>
        <p:nvPicPr>
          <p:cNvPr id="480" name="Google Shape;480;p42"/>
          <p:cNvPicPr preferRelativeResize="0"/>
          <p:nvPr/>
        </p:nvPicPr>
        <p:blipFill rotWithShape="1">
          <a:blip r:embed="rId3" cstate="screen">
            <a:alphaModFix/>
            <a:extLst>
              <a:ext uri="{28A0092B-C50C-407E-A947-70E740481C1C}">
                <a14:useLocalDpi xmlns:a14="http://schemas.microsoft.com/office/drawing/2010/main"/>
              </a:ext>
            </a:extLst>
          </a:blip>
          <a:srcRect l="-626" t="-2443"/>
          <a:stretch/>
        </p:blipFill>
        <p:spPr>
          <a:xfrm>
            <a:off x="3760485" y="1171889"/>
            <a:ext cx="5139071" cy="2971934"/>
          </a:xfrm>
          <a:prstGeom prst="rect">
            <a:avLst/>
          </a:prstGeom>
          <a:noFill/>
          <a:ln w="38100" cap="flat" cmpd="sng">
            <a:solidFill>
              <a:srgbClr val="F39200"/>
            </a:solidFill>
            <a:prstDash val="solid"/>
            <a:round/>
            <a:headEnd type="none" w="sm" len="sm"/>
            <a:tailEnd type="none" w="sm" len="sm"/>
          </a:ln>
        </p:spPr>
      </p:pic>
      <p:sp>
        <p:nvSpPr>
          <p:cNvPr id="481" name="Google Shape;481;p42"/>
          <p:cNvSpPr txBox="1"/>
          <p:nvPr/>
        </p:nvSpPr>
        <p:spPr>
          <a:xfrm>
            <a:off x="7140938" y="4122856"/>
            <a:ext cx="37770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Source: </a:t>
            </a:r>
            <a:r>
              <a:rPr lang="fi" sz="1200" b="0" i="0" u="sng" strike="noStrike" cap="none">
                <a:solidFill>
                  <a:schemeClr val="hlink"/>
                </a:solidFill>
                <a:latin typeface="Arial"/>
                <a:ea typeface="Arial"/>
                <a:cs typeface="Arial"/>
                <a:sym typeface="Arial"/>
                <a:hlinkClick r:id="rId4"/>
              </a:rPr>
              <a:t>Merehead,</a:t>
            </a:r>
            <a:r>
              <a:rPr lang="fi" sz="1200" b="0" i="0" u="none" strike="noStrike" cap="none">
                <a:solidFill>
                  <a:srgbClr val="000000"/>
                </a:solidFill>
                <a:latin typeface="Arial"/>
                <a:ea typeface="Arial"/>
                <a:cs typeface="Arial"/>
                <a:sym typeface="Arial"/>
              </a:rPr>
              <a:t> 2021</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6" name="Google Shape;486;p43"/>
          <p:cNvSpPr txBox="1">
            <a:spLocks noGrp="1"/>
          </p:cNvSpPr>
          <p:nvPr>
            <p:ph type="body" idx="4294967295"/>
          </p:nvPr>
        </p:nvSpPr>
        <p:spPr>
          <a:xfrm>
            <a:off x="3229769" y="934072"/>
            <a:ext cx="2784475" cy="3115413"/>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F39200"/>
              </a:buClr>
              <a:buSzPts val="605"/>
              <a:buNone/>
            </a:pPr>
            <a:r>
              <a:rPr lang="fi" sz="1700" b="1">
                <a:solidFill>
                  <a:srgbClr val="F39200"/>
                </a:solidFill>
              </a:rPr>
              <a:t>Trend:</a:t>
            </a:r>
            <a:br>
              <a:rPr lang="fi" sz="1505"/>
            </a:br>
            <a:r>
              <a:rPr lang="fi" sz="1500"/>
              <a:t>Search engine use is transforming from word search to video based search and location based search.  At the same time, increasingly AI is used to structure databases.</a:t>
            </a:r>
            <a:endParaRPr sz="1500"/>
          </a:p>
          <a:p>
            <a:pPr marL="0" lvl="0" indent="0" algn="l" rtl="0">
              <a:lnSpc>
                <a:spcPct val="100000"/>
              </a:lnSpc>
              <a:spcBef>
                <a:spcPts val="1200"/>
              </a:spcBef>
              <a:spcAft>
                <a:spcPts val="0"/>
              </a:spcAft>
              <a:buClr>
                <a:srgbClr val="F39200"/>
              </a:buClr>
              <a:buSzPts val="605"/>
              <a:buNone/>
            </a:pPr>
            <a:r>
              <a:rPr lang="fi" sz="1700" b="1">
                <a:solidFill>
                  <a:srgbClr val="F39200"/>
                </a:solidFill>
              </a:rPr>
              <a:t>Questions arising: </a:t>
            </a:r>
            <a:br>
              <a:rPr lang="fi" sz="1505"/>
            </a:br>
            <a:r>
              <a:rPr lang="fi" sz="1500"/>
              <a:t>Which customer touch points will grow/reduce in importance? Which website content will rule?</a:t>
            </a:r>
            <a:endParaRPr sz="1500"/>
          </a:p>
          <a:p>
            <a:pPr marL="0" lvl="0" indent="0" algn="l" rtl="0">
              <a:lnSpc>
                <a:spcPct val="115000"/>
              </a:lnSpc>
              <a:spcBef>
                <a:spcPts val="1200"/>
              </a:spcBef>
              <a:spcAft>
                <a:spcPts val="1200"/>
              </a:spcAft>
              <a:buClr>
                <a:srgbClr val="161249"/>
              </a:buClr>
              <a:buSzPts val="605"/>
              <a:buNone/>
            </a:pPr>
            <a:r>
              <a:rPr lang="fi" sz="1505"/>
              <a:t> </a:t>
            </a:r>
            <a:br>
              <a:rPr lang="fi" sz="1505"/>
            </a:br>
            <a:endParaRPr sz="970"/>
          </a:p>
        </p:txBody>
      </p:sp>
      <p:sp>
        <p:nvSpPr>
          <p:cNvPr id="487" name="Google Shape;487;p43"/>
          <p:cNvSpPr txBox="1">
            <a:spLocks noGrp="1"/>
          </p:cNvSpPr>
          <p:nvPr>
            <p:ph type="title" idx="4294967295"/>
          </p:nvPr>
        </p:nvSpPr>
        <p:spPr>
          <a:xfrm>
            <a:off x="311150" y="132710"/>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Trends and future perspectives</a:t>
            </a:r>
            <a:endParaRPr sz="3200"/>
          </a:p>
        </p:txBody>
      </p:sp>
      <p:sp>
        <p:nvSpPr>
          <p:cNvPr id="488" name="Google Shape;488;p43"/>
          <p:cNvSpPr txBox="1">
            <a:spLocks noGrp="1"/>
          </p:cNvSpPr>
          <p:nvPr>
            <p:ph type="body" idx="4294967295"/>
          </p:nvPr>
        </p:nvSpPr>
        <p:spPr>
          <a:xfrm>
            <a:off x="6182129" y="934072"/>
            <a:ext cx="2682875" cy="3115413"/>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F39200"/>
              </a:buClr>
              <a:buSzPts val="605"/>
              <a:buNone/>
            </a:pPr>
            <a:r>
              <a:rPr lang="fi" sz="1700" b="1">
                <a:solidFill>
                  <a:srgbClr val="F39200"/>
                </a:solidFill>
              </a:rPr>
              <a:t>Trend: </a:t>
            </a:r>
            <a:br>
              <a:rPr lang="fi" sz="1600"/>
            </a:br>
            <a:r>
              <a:rPr lang="fi" sz="1500"/>
              <a:t>Regulation increasing -&gt; Cookieless future ..? </a:t>
            </a:r>
            <a:endParaRPr/>
          </a:p>
          <a:p>
            <a:pPr marL="0" lvl="0" indent="0" algn="l" rtl="0">
              <a:lnSpc>
                <a:spcPct val="100000"/>
              </a:lnSpc>
              <a:spcBef>
                <a:spcPts val="0"/>
              </a:spcBef>
              <a:spcAft>
                <a:spcPts val="0"/>
              </a:spcAft>
              <a:buClr>
                <a:srgbClr val="161249"/>
              </a:buClr>
              <a:buSzPts val="605"/>
              <a:buNone/>
            </a:pPr>
            <a:r>
              <a:rPr lang="fi" sz="1500"/>
              <a:t>-&gt; How can advertisers reach target audiences without this data?</a:t>
            </a:r>
            <a:endParaRPr sz="1600" b="1"/>
          </a:p>
          <a:p>
            <a:pPr marL="0" lvl="0" indent="0" algn="l" rtl="0">
              <a:lnSpc>
                <a:spcPct val="100000"/>
              </a:lnSpc>
              <a:spcBef>
                <a:spcPts val="2400"/>
              </a:spcBef>
              <a:spcAft>
                <a:spcPts val="1200"/>
              </a:spcAft>
              <a:buClr>
                <a:srgbClr val="F39200"/>
              </a:buClr>
              <a:buSzPts val="1608"/>
              <a:buNone/>
            </a:pPr>
            <a:r>
              <a:rPr lang="fi" sz="1700" b="1">
                <a:solidFill>
                  <a:srgbClr val="F39200"/>
                </a:solidFill>
              </a:rPr>
              <a:t>Questions arising: </a:t>
            </a:r>
            <a:br>
              <a:rPr lang="fi" sz="1600"/>
            </a:br>
            <a:r>
              <a:rPr lang="fi" sz="1500"/>
              <a:t>Alternative methods to define identities of potential ad receivers?</a:t>
            </a:r>
            <a:endParaRPr sz="1500"/>
          </a:p>
        </p:txBody>
      </p:sp>
      <p:sp>
        <p:nvSpPr>
          <p:cNvPr id="489" name="Google Shape;489;p43"/>
          <p:cNvSpPr txBox="1">
            <a:spLocks noGrp="1"/>
          </p:cNvSpPr>
          <p:nvPr>
            <p:ph type="body" idx="4294967295"/>
          </p:nvPr>
        </p:nvSpPr>
        <p:spPr>
          <a:xfrm>
            <a:off x="278996" y="934073"/>
            <a:ext cx="2782888" cy="3115412"/>
          </a:xfrm>
          <a:prstGeom prst="rect">
            <a:avLst/>
          </a:prstGeom>
          <a:noFill/>
          <a:ln w="38100" cap="flat" cmpd="sng">
            <a:solidFill>
              <a:srgbClr val="F392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F39200"/>
              </a:buClr>
              <a:buSzPts val="605"/>
              <a:buNone/>
            </a:pPr>
            <a:r>
              <a:rPr lang="fi" sz="1700" b="1">
                <a:solidFill>
                  <a:srgbClr val="F39200"/>
                </a:solidFill>
              </a:rPr>
              <a:t>Trend: </a:t>
            </a:r>
            <a:br>
              <a:rPr lang="fi" sz="1505"/>
            </a:br>
            <a:r>
              <a:rPr lang="fi" sz="1500"/>
              <a:t>As digital marketing skills become ‘everyone´s skills’, the competitive edge decreases and all competitors are doing the same thing.</a:t>
            </a:r>
            <a:endParaRPr sz="1500"/>
          </a:p>
          <a:p>
            <a:pPr marL="0" lvl="0" indent="0" algn="l" rtl="0">
              <a:lnSpc>
                <a:spcPct val="100000"/>
              </a:lnSpc>
              <a:spcBef>
                <a:spcPts val="1200"/>
              </a:spcBef>
              <a:spcAft>
                <a:spcPts val="1200"/>
              </a:spcAft>
              <a:buClr>
                <a:srgbClr val="F39200"/>
              </a:buClr>
              <a:buSzPts val="605"/>
              <a:buNone/>
            </a:pPr>
            <a:r>
              <a:rPr lang="fi" sz="1700" b="1">
                <a:solidFill>
                  <a:srgbClr val="F39200"/>
                </a:solidFill>
              </a:rPr>
              <a:t>Questions arising: </a:t>
            </a:r>
            <a:br>
              <a:rPr lang="fi" sz="1505"/>
            </a:br>
            <a:r>
              <a:rPr lang="fi" sz="1500"/>
              <a:t>How to stand out among competition? Will new ad platforms offer improved targeting options? </a:t>
            </a:r>
            <a:endParaRPr sz="1500"/>
          </a:p>
        </p:txBody>
      </p:sp>
      <p:sp>
        <p:nvSpPr>
          <p:cNvPr id="490" name="Google Shape;490;p43"/>
          <p:cNvSpPr txBox="1"/>
          <p:nvPr/>
        </p:nvSpPr>
        <p:spPr>
          <a:xfrm>
            <a:off x="197516" y="3911097"/>
            <a:ext cx="9850170" cy="58474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F39200"/>
                </a:solidFill>
                <a:latin typeface="Arial"/>
                <a:ea typeface="Arial"/>
                <a:cs typeface="Arial"/>
                <a:sym typeface="Arial"/>
              </a:rPr>
              <a:t>Further readings: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2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https://www.theperspective.com/debates/businessandtechnology/the-perspective-on-digital-marketing/</a:t>
            </a:r>
            <a:r>
              <a:rPr lang="fi" sz="1200" b="0" i="0" u="none" strike="noStrike" cap="none">
                <a:solidFill>
                  <a:srgbClr val="161249"/>
                </a:solidFill>
                <a:latin typeface="Arial"/>
                <a:ea typeface="Arial"/>
                <a:cs typeface="Arial"/>
                <a:sym typeface="Arial"/>
              </a:rPr>
              <a:t>  </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5" name="Google Shape;495;p44"/>
          <p:cNvSpPr txBox="1">
            <a:spLocks noGrp="1"/>
          </p:cNvSpPr>
          <p:nvPr>
            <p:ph type="title" idx="4294967295"/>
          </p:nvPr>
        </p:nvSpPr>
        <p:spPr>
          <a:xfrm>
            <a:off x="311150" y="1897566"/>
            <a:ext cx="8521700"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 sz="4000"/>
              <a:t>Main formats of digital advertising</a:t>
            </a:r>
            <a:endParaRPr sz="400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grpSp>
        <p:nvGrpSpPr>
          <p:cNvPr id="500" name="Google Shape;500;p45"/>
          <p:cNvGrpSpPr/>
          <p:nvPr/>
        </p:nvGrpSpPr>
        <p:grpSpPr>
          <a:xfrm>
            <a:off x="3158396" y="1722210"/>
            <a:ext cx="2244008" cy="2073194"/>
            <a:chOff x="4130100" y="1444356"/>
            <a:chExt cx="2440200" cy="2440200"/>
          </a:xfrm>
        </p:grpSpPr>
        <p:sp>
          <p:nvSpPr>
            <p:cNvPr id="501" name="Google Shape;501;p45"/>
            <p:cNvSpPr/>
            <p:nvPr/>
          </p:nvSpPr>
          <p:spPr>
            <a:xfrm>
              <a:off x="4130100" y="1444356"/>
              <a:ext cx="2440200" cy="2440200"/>
            </a:xfrm>
            <a:prstGeom prst="ellipse">
              <a:avLst/>
            </a:prstGeom>
            <a:solidFill>
              <a:srgbClr val="F1B300"/>
            </a:solidFill>
            <a:ln>
              <a:noFill/>
            </a:ln>
            <a:effectLst>
              <a:outerShdw blurRad="228600" dist="50800" dir="5400000" algn="tl" rotWithShape="0">
                <a:srgbClr val="000000">
                  <a:alpha val="53333"/>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2" name="Google Shape;502;p45"/>
            <p:cNvSpPr txBox="1"/>
            <p:nvPr/>
          </p:nvSpPr>
          <p:spPr>
            <a:xfrm>
              <a:off x="4527238" y="2082740"/>
              <a:ext cx="1862700" cy="1163400"/>
            </a:xfrm>
            <a:prstGeom prst="rect">
              <a:avLst/>
            </a:prstGeom>
            <a:solidFill>
              <a:srgbClr val="F1B3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WEBSITE</a:t>
              </a:r>
              <a:endParaRPr sz="1600" b="0" i="0" u="none" strike="noStrike" cap="none">
                <a:solidFill>
                  <a:schemeClr val="lt1"/>
                </a:solidFill>
                <a:latin typeface="Arial"/>
                <a:ea typeface="Arial"/>
                <a:cs typeface="Arial"/>
                <a:sym typeface="Arial"/>
              </a:endParaRPr>
            </a:p>
          </p:txBody>
        </p:sp>
      </p:grpSp>
      <p:grpSp>
        <p:nvGrpSpPr>
          <p:cNvPr id="503" name="Google Shape;503;p45"/>
          <p:cNvGrpSpPr/>
          <p:nvPr/>
        </p:nvGrpSpPr>
        <p:grpSpPr>
          <a:xfrm>
            <a:off x="3158403" y="-14368"/>
            <a:ext cx="2177987" cy="1962281"/>
            <a:chOff x="3490737" y="1374053"/>
            <a:chExt cx="1423800" cy="1423800"/>
          </a:xfrm>
        </p:grpSpPr>
        <p:sp>
          <p:nvSpPr>
            <p:cNvPr id="504" name="Google Shape;504;p45"/>
            <p:cNvSpPr/>
            <p:nvPr/>
          </p:nvSpPr>
          <p:spPr>
            <a:xfrm>
              <a:off x="3490737" y="1374053"/>
              <a:ext cx="1423800" cy="1423800"/>
            </a:xfrm>
            <a:prstGeom prst="ellipse">
              <a:avLst/>
            </a:prstGeom>
            <a:solidFill>
              <a:srgbClr val="8E37AA"/>
            </a:solidFill>
            <a:ln>
              <a:noFill/>
            </a:ln>
            <a:effectLst>
              <a:outerShdw blurRad="228600" dist="50800" dir="5400000" algn="tl" rotWithShape="0">
                <a:srgbClr val="000000">
                  <a:alpha val="53333"/>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5" name="Google Shape;505;p45"/>
            <p:cNvSpPr txBox="1"/>
            <p:nvPr/>
          </p:nvSpPr>
          <p:spPr>
            <a:xfrm>
              <a:off x="3725396" y="1586257"/>
              <a:ext cx="967800" cy="944700"/>
            </a:xfrm>
            <a:prstGeom prst="rect">
              <a:avLst/>
            </a:prstGeom>
            <a:solidFill>
              <a:srgbClr val="8E37AA"/>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400" b="0" i="0" u="none" strike="noStrike" cap="none">
                  <a:solidFill>
                    <a:srgbClr val="FFFFFF"/>
                  </a:solidFill>
                  <a:latin typeface="Arial"/>
                  <a:ea typeface="Arial"/>
                  <a:cs typeface="Arial"/>
                  <a:sym typeface="Arial"/>
                </a:rPr>
                <a:t>SEARCH ENGINE ADVERTISING (SEA)</a:t>
              </a:r>
              <a:endParaRPr sz="1050" b="0" i="0" u="none" strike="noStrike" cap="none">
                <a:solidFill>
                  <a:srgbClr val="FFFFFF"/>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00"/>
                <a:buFont typeface="Arial"/>
                <a:buNone/>
              </a:pPr>
              <a:endParaRPr sz="1400" b="0" i="0" u="none" strike="noStrike" cap="none">
                <a:solidFill>
                  <a:srgbClr val="FFFFFF"/>
                </a:solidFill>
                <a:latin typeface="Arial"/>
                <a:ea typeface="Arial"/>
                <a:cs typeface="Arial"/>
                <a:sym typeface="Arial"/>
              </a:endParaRPr>
            </a:p>
          </p:txBody>
        </p:sp>
      </p:grpSp>
      <p:grpSp>
        <p:nvGrpSpPr>
          <p:cNvPr id="506" name="Google Shape;506;p45"/>
          <p:cNvGrpSpPr/>
          <p:nvPr/>
        </p:nvGrpSpPr>
        <p:grpSpPr>
          <a:xfrm>
            <a:off x="581691" y="987532"/>
            <a:ext cx="7533208" cy="2438548"/>
            <a:chOff x="1728892" y="889650"/>
            <a:chExt cx="7533208" cy="2438548"/>
          </a:xfrm>
        </p:grpSpPr>
        <p:sp>
          <p:nvSpPr>
            <p:cNvPr id="507" name="Google Shape;507;p45"/>
            <p:cNvSpPr/>
            <p:nvPr/>
          </p:nvSpPr>
          <p:spPr>
            <a:xfrm>
              <a:off x="1728892" y="1619698"/>
              <a:ext cx="2917200" cy="1708500"/>
            </a:xfrm>
            <a:prstGeom prst="ellipse">
              <a:avLst/>
            </a:prstGeom>
            <a:solidFill>
              <a:srgbClr val="11AA8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600" b="0" i="0" u="none" strike="noStrike" cap="none">
                  <a:solidFill>
                    <a:schemeClr val="lt1"/>
                  </a:solidFill>
                  <a:latin typeface="Arial"/>
                  <a:ea typeface="Arial"/>
                  <a:cs typeface="Arial"/>
                  <a:sym typeface="Arial"/>
                </a:rPr>
                <a:t>DISPLAY AND PPC  ADVERTISING</a:t>
              </a:r>
              <a:endParaRPr sz="1600" b="0" i="0" u="none" strike="noStrike" cap="none">
                <a:solidFill>
                  <a:schemeClr val="lt1"/>
                </a:solidFill>
                <a:latin typeface="Arial"/>
                <a:ea typeface="Arial"/>
                <a:cs typeface="Arial"/>
                <a:sym typeface="Arial"/>
              </a:endParaRPr>
            </a:p>
          </p:txBody>
        </p:sp>
        <p:sp>
          <p:nvSpPr>
            <p:cNvPr id="508" name="Google Shape;508;p45"/>
            <p:cNvSpPr/>
            <p:nvPr/>
          </p:nvSpPr>
          <p:spPr>
            <a:xfrm>
              <a:off x="6380600" y="889650"/>
              <a:ext cx="2881500" cy="2073300"/>
            </a:xfrm>
            <a:prstGeom prst="ellipse">
              <a:avLst/>
            </a:prstGeom>
            <a:solidFill>
              <a:srgbClr val="FF99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 sz="1600" b="0" i="0" u="none" strike="noStrike" cap="none">
                  <a:solidFill>
                    <a:schemeClr val="lt1"/>
                  </a:solidFill>
                  <a:latin typeface="Arial"/>
                  <a:ea typeface="Arial"/>
                  <a:cs typeface="Arial"/>
                  <a:sym typeface="Arial"/>
                </a:rPr>
                <a:t>SOCIAL MEDIA ADVERTISING </a:t>
              </a:r>
              <a:endParaRPr sz="1600" b="0" i="0" u="none" strike="noStrike" cap="none">
                <a:solidFill>
                  <a:schemeClr val="lt1"/>
                </a:solidFill>
                <a:latin typeface="Arial"/>
                <a:ea typeface="Arial"/>
                <a:cs typeface="Arial"/>
                <a:sym typeface="Arial"/>
              </a:endParaRPr>
            </a:p>
            <a:p>
              <a:pPr marL="457200" marR="0" lvl="1" indent="-317500" algn="l" rtl="0">
                <a:lnSpc>
                  <a:spcPct val="100000"/>
                </a:lnSpc>
                <a:spcBef>
                  <a:spcPts val="0"/>
                </a:spcBef>
                <a:spcAft>
                  <a:spcPts val="0"/>
                </a:spcAft>
                <a:buClr>
                  <a:schemeClr val="lt1"/>
                </a:buClr>
                <a:buSzPts val="1400"/>
                <a:buFont typeface="Arial"/>
                <a:buChar char="●"/>
              </a:pPr>
              <a:r>
                <a:rPr lang="fi" sz="1400" b="0" i="0" u="none" strike="noStrike" cap="none">
                  <a:solidFill>
                    <a:schemeClr val="lt1"/>
                  </a:solidFill>
                  <a:latin typeface="Arial"/>
                  <a:ea typeface="Arial"/>
                  <a:cs typeface="Arial"/>
                  <a:sym typeface="Arial"/>
                </a:rPr>
                <a:t>Facebook, Instagram (Meta)</a:t>
              </a:r>
              <a:endParaRPr sz="1400" b="0" i="0" u="none" strike="noStrike" cap="none">
                <a:solidFill>
                  <a:schemeClr val="lt1"/>
                </a:solidFill>
                <a:latin typeface="Arial"/>
                <a:ea typeface="Arial"/>
                <a:cs typeface="Arial"/>
                <a:sym typeface="Arial"/>
              </a:endParaRPr>
            </a:p>
            <a:p>
              <a:pPr marL="457200" marR="0" lvl="1" indent="-317500" algn="l" rtl="0">
                <a:lnSpc>
                  <a:spcPct val="100000"/>
                </a:lnSpc>
                <a:spcBef>
                  <a:spcPts val="0"/>
                </a:spcBef>
                <a:spcAft>
                  <a:spcPts val="0"/>
                </a:spcAft>
                <a:buClr>
                  <a:schemeClr val="lt1"/>
                </a:buClr>
                <a:buSzPts val="1400"/>
                <a:buFont typeface="Arial"/>
                <a:buChar char="●"/>
              </a:pPr>
              <a:r>
                <a:rPr lang="fi" sz="1400" b="0" i="0" u="none" strike="noStrike" cap="none">
                  <a:solidFill>
                    <a:schemeClr val="lt1"/>
                  </a:solidFill>
                  <a:latin typeface="Arial"/>
                  <a:ea typeface="Arial"/>
                  <a:cs typeface="Arial"/>
                  <a:sym typeface="Arial"/>
                </a:rPr>
                <a:t>Youtube, LinkedIn, blogs, TikTok etc.</a:t>
              </a:r>
              <a:endParaRPr sz="1400" b="0" i="0" u="none" strike="noStrike" cap="none">
                <a:solidFill>
                  <a:schemeClr val="lt1"/>
                </a:solidFill>
                <a:latin typeface="Arial"/>
                <a:ea typeface="Arial"/>
                <a:cs typeface="Arial"/>
                <a:sym typeface="Arial"/>
              </a:endParaRPr>
            </a:p>
          </p:txBody>
        </p:sp>
      </p:grpSp>
      <p:sp>
        <p:nvSpPr>
          <p:cNvPr id="509" name="Google Shape;509;p45"/>
          <p:cNvSpPr/>
          <p:nvPr/>
        </p:nvSpPr>
        <p:spPr>
          <a:xfrm>
            <a:off x="4126804" y="1722201"/>
            <a:ext cx="241200" cy="414600"/>
          </a:xfrm>
          <a:prstGeom prst="downArrow">
            <a:avLst>
              <a:gd name="adj1" fmla="val 50000"/>
              <a:gd name="adj2" fmla="val 50000"/>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0" name="Google Shape;510;p45"/>
          <p:cNvSpPr/>
          <p:nvPr/>
        </p:nvSpPr>
        <p:spPr>
          <a:xfrm rot="-4053005" flipH="1">
            <a:off x="3327604" y="2308083"/>
            <a:ext cx="241178" cy="527311"/>
          </a:xfrm>
          <a:prstGeom prst="downArrow">
            <a:avLst>
              <a:gd name="adj1" fmla="val 50000"/>
              <a:gd name="adj2" fmla="val 50000"/>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1" name="Google Shape;511;p45"/>
          <p:cNvSpPr/>
          <p:nvPr/>
        </p:nvSpPr>
        <p:spPr>
          <a:xfrm rot="4146642">
            <a:off x="5329481" y="2116255"/>
            <a:ext cx="241472" cy="414579"/>
          </a:xfrm>
          <a:prstGeom prst="downArrow">
            <a:avLst>
              <a:gd name="adj1" fmla="val 50000"/>
              <a:gd name="adj2" fmla="val 69846"/>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2" name="Google Shape;512;p45"/>
          <p:cNvSpPr txBox="1"/>
          <p:nvPr/>
        </p:nvSpPr>
        <p:spPr>
          <a:xfrm>
            <a:off x="-243834" y="766679"/>
            <a:ext cx="2917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3" name="Google Shape;513;p45"/>
          <p:cNvSpPr txBox="1"/>
          <p:nvPr/>
        </p:nvSpPr>
        <p:spPr>
          <a:xfrm>
            <a:off x="1848850" y="3889600"/>
            <a:ext cx="7139400" cy="1046700"/>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000000"/>
              </a:buClr>
              <a:buSzPts val="1400"/>
              <a:buFont typeface="Arial"/>
              <a:buChar char="●"/>
            </a:pPr>
            <a:r>
              <a:rPr lang="fi" sz="1400" b="0" i="0" u="none" strike="noStrike" cap="none">
                <a:solidFill>
                  <a:srgbClr val="000000"/>
                </a:solidFill>
                <a:latin typeface="Arial"/>
                <a:ea typeface="Arial"/>
                <a:cs typeface="Arial"/>
                <a:sym typeface="Arial"/>
              </a:rPr>
              <a:t>In different media and channels a wide range of target groups can be reached.</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rgbClr val="000000"/>
              </a:buClr>
              <a:buSzPts val="1400"/>
              <a:buFont typeface="Arial"/>
              <a:buChar char="●"/>
            </a:pPr>
            <a:r>
              <a:rPr lang="fi" sz="1400" b="0" i="0" u="none" strike="noStrike" cap="none">
                <a:solidFill>
                  <a:srgbClr val="000000"/>
                </a:solidFill>
                <a:latin typeface="Arial"/>
                <a:ea typeface="Arial"/>
                <a:cs typeface="Arial"/>
                <a:sym typeface="Arial"/>
              </a:rPr>
              <a:t>Different forms of advertising allow to achieve various goals.</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rgbClr val="000000"/>
              </a:buClr>
              <a:buSzPts val="1400"/>
              <a:buFont typeface="Arial"/>
              <a:buChar char="●"/>
            </a:pPr>
            <a:r>
              <a:rPr lang="fi" sz="1400" b="0" i="0" u="none" strike="noStrike" cap="none">
                <a:solidFill>
                  <a:srgbClr val="000000"/>
                </a:solidFill>
                <a:latin typeface="Arial"/>
                <a:ea typeface="Arial"/>
                <a:cs typeface="Arial"/>
                <a:sym typeface="Arial"/>
              </a:rPr>
              <a:t>In digital advertising, the primary objective is often to lead visitors to the business website.</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46"/>
          <p:cNvSpPr txBox="1">
            <a:spLocks noGrp="1"/>
          </p:cNvSpPr>
          <p:nvPr>
            <p:ph type="title" idx="4294967295"/>
          </p:nvPr>
        </p:nvSpPr>
        <p:spPr>
          <a:xfrm>
            <a:off x="515382" y="180041"/>
            <a:ext cx="6735763" cy="5730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 Search engine advertising </a:t>
            </a:r>
            <a:endParaRPr sz="3200"/>
          </a:p>
        </p:txBody>
      </p:sp>
      <p:sp>
        <p:nvSpPr>
          <p:cNvPr id="519" name="Google Shape;519;p46"/>
          <p:cNvSpPr txBox="1">
            <a:spLocks noGrp="1"/>
          </p:cNvSpPr>
          <p:nvPr>
            <p:ph type="body" idx="4294967295"/>
          </p:nvPr>
        </p:nvSpPr>
        <p:spPr>
          <a:xfrm>
            <a:off x="515382" y="978246"/>
            <a:ext cx="4889537" cy="3606612"/>
          </a:xfrm>
          <a:prstGeom prst="rect">
            <a:avLst/>
          </a:prstGeom>
          <a:noFill/>
          <a:ln>
            <a:noFill/>
          </a:ln>
        </p:spPr>
        <p:txBody>
          <a:bodyPr spcFirstLastPara="1" wrap="square" lIns="91425" tIns="91425" rIns="91425" bIns="91425" anchor="t" anchorCtr="0">
            <a:noAutofit/>
          </a:bodyPr>
          <a:lstStyle/>
          <a:p>
            <a:pPr marL="457200" lvl="0" indent="-323850" algn="l" rtl="0">
              <a:lnSpc>
                <a:spcPct val="100000"/>
              </a:lnSpc>
              <a:spcBef>
                <a:spcPts val="600"/>
              </a:spcBef>
              <a:spcAft>
                <a:spcPts val="0"/>
              </a:spcAft>
              <a:buClr>
                <a:srgbClr val="F39200"/>
              </a:buClr>
              <a:buSzPts val="1600"/>
              <a:buFont typeface="Arial"/>
              <a:buChar char="●"/>
            </a:pPr>
            <a:r>
              <a:rPr lang="fi" sz="1600"/>
              <a:t>Allows your business to position on top of a search result page as ‘Ad’ in search engine results.</a:t>
            </a:r>
            <a:endParaRPr sz="1600"/>
          </a:p>
          <a:p>
            <a:pPr marL="457200" lvl="0" indent="-323850" algn="l" rtl="0">
              <a:lnSpc>
                <a:spcPct val="100000"/>
              </a:lnSpc>
              <a:spcBef>
                <a:spcPts val="600"/>
              </a:spcBef>
              <a:spcAft>
                <a:spcPts val="0"/>
              </a:spcAft>
              <a:buClr>
                <a:srgbClr val="F39200"/>
              </a:buClr>
              <a:buSzPts val="1600"/>
              <a:buFont typeface="Arial"/>
              <a:buChar char="●"/>
            </a:pPr>
            <a:r>
              <a:rPr lang="fi" sz="1600"/>
              <a:t>Connects your ad to search results that relate to key words you have chosen.</a:t>
            </a:r>
            <a:endParaRPr sz="1600"/>
          </a:p>
          <a:p>
            <a:pPr marL="457200" lvl="0" indent="-323850" algn="l" rtl="0">
              <a:lnSpc>
                <a:spcPct val="100000"/>
              </a:lnSpc>
              <a:spcBef>
                <a:spcPts val="600"/>
              </a:spcBef>
              <a:spcAft>
                <a:spcPts val="0"/>
              </a:spcAft>
              <a:buClr>
                <a:srgbClr val="F39200"/>
              </a:buClr>
              <a:buSzPts val="1600"/>
              <a:buFont typeface="Arial"/>
              <a:buChar char="●"/>
            </a:pPr>
            <a:r>
              <a:rPr lang="fi" sz="1600"/>
              <a:t>Benefit: a newcomer website or product can obtain position on first result page (theTop10 results).</a:t>
            </a:r>
            <a:endParaRPr sz="1600"/>
          </a:p>
          <a:p>
            <a:pPr marL="457200" lvl="0" indent="-323850" algn="l" rtl="0">
              <a:lnSpc>
                <a:spcPct val="100000"/>
              </a:lnSpc>
              <a:spcBef>
                <a:spcPts val="600"/>
              </a:spcBef>
              <a:spcAft>
                <a:spcPts val="0"/>
              </a:spcAft>
              <a:buClr>
                <a:srgbClr val="F39200"/>
              </a:buClr>
              <a:buSzPts val="1600"/>
              <a:buFont typeface="Arial"/>
              <a:buChar char="●"/>
            </a:pPr>
            <a:r>
              <a:rPr lang="fi" sz="1600"/>
              <a:t>Available with a low budget.</a:t>
            </a:r>
            <a:endParaRPr sz="1600"/>
          </a:p>
          <a:p>
            <a:pPr marL="457200" lvl="0" indent="-323850" algn="l" rtl="0">
              <a:lnSpc>
                <a:spcPct val="100000"/>
              </a:lnSpc>
              <a:spcBef>
                <a:spcPts val="600"/>
              </a:spcBef>
              <a:spcAft>
                <a:spcPts val="0"/>
              </a:spcAft>
              <a:buClr>
                <a:srgbClr val="F39200"/>
              </a:buClr>
              <a:buSzPts val="1600"/>
              <a:buFont typeface="Arial"/>
              <a:buChar char="●"/>
            </a:pPr>
            <a:r>
              <a:rPr lang="fi" sz="1600"/>
              <a:t>Easily manageable.</a:t>
            </a:r>
            <a:endParaRPr sz="1600"/>
          </a:p>
        </p:txBody>
      </p:sp>
      <p:pic>
        <p:nvPicPr>
          <p:cNvPr id="520" name="Google Shape;520;p4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514971" y="1192866"/>
            <a:ext cx="3298260" cy="2384031"/>
          </a:xfrm>
          <a:prstGeom prst="rect">
            <a:avLst/>
          </a:prstGeom>
          <a:noFill/>
          <a:ln w="38100" cap="flat" cmpd="sng">
            <a:solidFill>
              <a:srgbClr val="F39200"/>
            </a:solidFill>
            <a:prstDash val="solid"/>
            <a:round/>
            <a:headEnd type="none" w="sm" len="sm"/>
            <a:tailEnd type="none" w="sm" len="sm"/>
          </a:ln>
        </p:spPr>
      </p:pic>
      <p:sp>
        <p:nvSpPr>
          <p:cNvPr id="521" name="Google Shape;521;p46"/>
          <p:cNvSpPr txBox="1"/>
          <p:nvPr/>
        </p:nvSpPr>
        <p:spPr>
          <a:xfrm>
            <a:off x="5514971" y="3589599"/>
            <a:ext cx="2758800" cy="430857"/>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0" i="0" u="none" strike="noStrike" cap="none">
                <a:solidFill>
                  <a:srgbClr val="161249"/>
                </a:solidFill>
                <a:latin typeface="Arial"/>
                <a:ea typeface="Arial"/>
                <a:cs typeface="Arial"/>
                <a:sym typeface="Arial"/>
              </a:rPr>
              <a:t>search engine ads</a:t>
            </a:r>
            <a:endParaRPr sz="1600" b="0" i="0" u="none" strike="noStrike" cap="none">
              <a:solidFill>
                <a:srgbClr val="161249"/>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47"/>
          <p:cNvSpPr txBox="1">
            <a:spLocks noGrp="1"/>
          </p:cNvSpPr>
          <p:nvPr>
            <p:ph type="title" idx="4294967295"/>
          </p:nvPr>
        </p:nvSpPr>
        <p:spPr>
          <a:xfrm>
            <a:off x="742384" y="166168"/>
            <a:ext cx="6373031" cy="712788"/>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Display and PPC advertising</a:t>
            </a:r>
            <a:endParaRPr/>
          </a:p>
        </p:txBody>
      </p:sp>
      <p:sp>
        <p:nvSpPr>
          <p:cNvPr id="527" name="Google Shape;527;p47"/>
          <p:cNvSpPr txBox="1">
            <a:spLocks noGrp="1"/>
          </p:cNvSpPr>
          <p:nvPr>
            <p:ph type="body" idx="4294967295"/>
          </p:nvPr>
        </p:nvSpPr>
        <p:spPr>
          <a:xfrm>
            <a:off x="561315" y="937803"/>
            <a:ext cx="6934954" cy="2239963"/>
          </a:xfrm>
          <a:prstGeom prst="rect">
            <a:avLst/>
          </a:prstGeom>
          <a:noFill/>
          <a:ln>
            <a:noFill/>
          </a:ln>
        </p:spPr>
        <p:txBody>
          <a:bodyPr spcFirstLastPara="1" wrap="square" lIns="91425" tIns="91425" rIns="91425" bIns="91425" anchor="t" anchorCtr="0">
            <a:noAutofit/>
          </a:bodyPr>
          <a:lstStyle/>
          <a:p>
            <a:pPr marL="457200" lvl="0" indent="-323850" algn="l" rtl="0">
              <a:lnSpc>
                <a:spcPct val="100000"/>
              </a:lnSpc>
              <a:spcBef>
                <a:spcPts val="600"/>
              </a:spcBef>
              <a:spcAft>
                <a:spcPts val="0"/>
              </a:spcAft>
              <a:buClr>
                <a:srgbClr val="F39200"/>
              </a:buClr>
              <a:buSzPts val="1800"/>
              <a:buChar char="●"/>
            </a:pPr>
            <a:r>
              <a:rPr lang="fi" sz="1600"/>
              <a:t>They cover various advertising forms, allowing  your business to obtain visibility in a wide range of digital media  </a:t>
            </a:r>
            <a:endParaRPr sz="2000"/>
          </a:p>
          <a:p>
            <a:pPr marL="457200" lvl="0" indent="-323850" algn="l" rtl="0">
              <a:lnSpc>
                <a:spcPct val="100000"/>
              </a:lnSpc>
              <a:spcBef>
                <a:spcPts val="600"/>
              </a:spcBef>
              <a:spcAft>
                <a:spcPts val="0"/>
              </a:spcAft>
              <a:buClr>
                <a:srgbClr val="F39200"/>
              </a:buClr>
              <a:buSzPts val="1800"/>
              <a:buChar char="●"/>
            </a:pPr>
            <a:r>
              <a:rPr lang="fi" sz="1600"/>
              <a:t>Display (banner) ads, Video ads, App ads, Shopping ads, etc.</a:t>
            </a:r>
            <a:endParaRPr sz="1600"/>
          </a:p>
          <a:p>
            <a:pPr marL="457200" lvl="0" indent="-323850" algn="l" rtl="0">
              <a:lnSpc>
                <a:spcPct val="100000"/>
              </a:lnSpc>
              <a:spcBef>
                <a:spcPts val="600"/>
              </a:spcBef>
              <a:spcAft>
                <a:spcPts val="0"/>
              </a:spcAft>
              <a:buClr>
                <a:srgbClr val="F39200"/>
              </a:buClr>
              <a:buSzPts val="1800"/>
              <a:buChar char="●"/>
            </a:pPr>
            <a:r>
              <a:rPr lang="fi" sz="1600"/>
              <a:t>Can reach specified audiences by targeting</a:t>
            </a:r>
            <a:endParaRPr sz="1600"/>
          </a:p>
          <a:p>
            <a:pPr marL="457200" lvl="0" indent="-323850" algn="l" rtl="0">
              <a:lnSpc>
                <a:spcPct val="100000"/>
              </a:lnSpc>
              <a:spcBef>
                <a:spcPts val="600"/>
              </a:spcBef>
              <a:spcAft>
                <a:spcPts val="0"/>
              </a:spcAft>
              <a:buClr>
                <a:srgbClr val="F39200"/>
              </a:buClr>
              <a:buSzPts val="1800"/>
              <a:buChar char="●"/>
            </a:pPr>
            <a:r>
              <a:rPr lang="fi" sz="1600"/>
              <a:t>A potential means to increase brand awareness, by getting in front of potential customers that don't yet know your brand.</a:t>
            </a:r>
            <a:endParaRPr sz="1600"/>
          </a:p>
          <a:p>
            <a:pPr marL="457200" lvl="0" indent="-323850" algn="l" rtl="0">
              <a:lnSpc>
                <a:spcPct val="100000"/>
              </a:lnSpc>
              <a:spcBef>
                <a:spcPts val="600"/>
              </a:spcBef>
              <a:spcAft>
                <a:spcPts val="0"/>
              </a:spcAft>
              <a:buClr>
                <a:srgbClr val="F39200"/>
              </a:buClr>
              <a:buSzPts val="1800"/>
              <a:buChar char="●"/>
            </a:pPr>
            <a:r>
              <a:rPr lang="fi" sz="1600"/>
              <a:t>Available with low budget.</a:t>
            </a:r>
            <a:endParaRPr sz="1600"/>
          </a:p>
          <a:p>
            <a:pPr marL="457200" lvl="0" indent="-323850" algn="l" rtl="0">
              <a:lnSpc>
                <a:spcPct val="100000"/>
              </a:lnSpc>
              <a:spcBef>
                <a:spcPts val="600"/>
              </a:spcBef>
              <a:spcAft>
                <a:spcPts val="0"/>
              </a:spcAft>
              <a:buClr>
                <a:srgbClr val="F39200"/>
              </a:buClr>
              <a:buSzPts val="1800"/>
              <a:buChar char="●"/>
            </a:pPr>
            <a:r>
              <a:rPr lang="fi" sz="1600"/>
              <a:t>Easily manageable. </a:t>
            </a:r>
            <a:endParaRPr sz="1600"/>
          </a:p>
          <a:p>
            <a:pPr marL="457200" lvl="0" indent="-228600" algn="l" rtl="0">
              <a:lnSpc>
                <a:spcPct val="100000"/>
              </a:lnSpc>
              <a:spcBef>
                <a:spcPts val="0"/>
              </a:spcBef>
              <a:spcAft>
                <a:spcPts val="0"/>
              </a:spcAft>
              <a:buClr>
                <a:srgbClr val="161249"/>
              </a:buClr>
              <a:buSzPts val="1500"/>
              <a:buNone/>
            </a:pPr>
            <a:endParaRPr sz="1800"/>
          </a:p>
        </p:txBody>
      </p:sp>
      <p:pic>
        <p:nvPicPr>
          <p:cNvPr id="528" name="Google Shape;528;p4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106047" y="3177766"/>
            <a:ext cx="2947418" cy="1665838"/>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p48"/>
          <p:cNvSpPr txBox="1">
            <a:spLocks noGrp="1"/>
          </p:cNvSpPr>
          <p:nvPr>
            <p:ph type="title" idx="4294967295"/>
          </p:nvPr>
        </p:nvSpPr>
        <p:spPr>
          <a:xfrm>
            <a:off x="389299" y="254377"/>
            <a:ext cx="5622202"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556"/>
              <a:buFont typeface="Arial"/>
              <a:buNone/>
            </a:pPr>
            <a:r>
              <a:rPr lang="fi" sz="3200"/>
              <a:t>Social media advertising </a:t>
            </a:r>
            <a:endParaRPr sz="3200"/>
          </a:p>
        </p:txBody>
      </p:sp>
      <p:sp>
        <p:nvSpPr>
          <p:cNvPr id="534" name="Google Shape;534;p48"/>
          <p:cNvSpPr txBox="1">
            <a:spLocks noGrp="1"/>
          </p:cNvSpPr>
          <p:nvPr>
            <p:ph type="body" idx="4294967295"/>
          </p:nvPr>
        </p:nvSpPr>
        <p:spPr>
          <a:xfrm>
            <a:off x="389299" y="995881"/>
            <a:ext cx="6096000" cy="3487219"/>
          </a:xfrm>
          <a:prstGeom prst="rect">
            <a:avLst/>
          </a:prstGeom>
          <a:noFill/>
          <a:ln>
            <a:noFill/>
          </a:ln>
        </p:spPr>
        <p:txBody>
          <a:bodyPr spcFirstLastPara="1" wrap="square" lIns="91425" tIns="91425" rIns="91425" bIns="91425" anchor="t" anchorCtr="0">
            <a:normAutofit/>
          </a:bodyPr>
          <a:lstStyle/>
          <a:p>
            <a:pPr marL="457200" lvl="0" indent="-323850" algn="l" rtl="0">
              <a:lnSpc>
                <a:spcPct val="100000"/>
              </a:lnSpc>
              <a:spcBef>
                <a:spcPts val="600"/>
              </a:spcBef>
              <a:spcAft>
                <a:spcPts val="0"/>
              </a:spcAft>
              <a:buClr>
                <a:srgbClr val="F39200"/>
              </a:buClr>
              <a:buSzPts val="1441"/>
              <a:buFont typeface="Arial"/>
              <a:buChar char="●"/>
            </a:pPr>
            <a:r>
              <a:rPr lang="fi" sz="1600"/>
              <a:t>Can be conducted on all social media platforms*.</a:t>
            </a:r>
            <a:endParaRPr sz="1600"/>
          </a:p>
          <a:p>
            <a:pPr marL="457200" lvl="0" indent="-323850" algn="l" rtl="0">
              <a:lnSpc>
                <a:spcPct val="100000"/>
              </a:lnSpc>
              <a:spcBef>
                <a:spcPts val="600"/>
              </a:spcBef>
              <a:spcAft>
                <a:spcPts val="0"/>
              </a:spcAft>
              <a:buClr>
                <a:srgbClr val="F39200"/>
              </a:buClr>
              <a:buSzPts val="1441"/>
              <a:buFont typeface="Arial"/>
              <a:buChar char="●"/>
            </a:pPr>
            <a:r>
              <a:rPr lang="fi" sz="1600"/>
              <a:t>Allows you to get in contact with previously unknown audiences</a:t>
            </a:r>
            <a:endParaRPr sz="1600"/>
          </a:p>
          <a:p>
            <a:pPr marL="457200" lvl="0" indent="-323850" algn="l" rtl="0">
              <a:lnSpc>
                <a:spcPct val="100000"/>
              </a:lnSpc>
              <a:spcBef>
                <a:spcPts val="600"/>
              </a:spcBef>
              <a:spcAft>
                <a:spcPts val="0"/>
              </a:spcAft>
              <a:buClr>
                <a:srgbClr val="F39200"/>
              </a:buClr>
              <a:buSzPts val="1441"/>
              <a:buFont typeface="Arial"/>
              <a:buChar char="●"/>
            </a:pPr>
            <a:r>
              <a:rPr lang="fi" sz="1600"/>
              <a:t>Permits to reach carefully selected target audiences, based on their personal profiles, behaviors, and interests</a:t>
            </a:r>
            <a:endParaRPr sz="1600"/>
          </a:p>
          <a:p>
            <a:pPr marL="457200" lvl="0" indent="-323850" algn="l" rtl="0">
              <a:lnSpc>
                <a:spcPct val="100000"/>
              </a:lnSpc>
              <a:spcBef>
                <a:spcPts val="600"/>
              </a:spcBef>
              <a:spcAft>
                <a:spcPts val="0"/>
              </a:spcAft>
              <a:buClr>
                <a:srgbClr val="F39200"/>
              </a:buClr>
              <a:buSzPts val="1441"/>
              <a:buFont typeface="Arial"/>
              <a:buChar char="●"/>
            </a:pPr>
            <a:r>
              <a:rPr lang="fi" sz="1600"/>
              <a:t>Available with low budgets.</a:t>
            </a:r>
            <a:endParaRPr sz="1600"/>
          </a:p>
          <a:p>
            <a:pPr marL="457200" lvl="0" indent="-323850" algn="l" rtl="0">
              <a:lnSpc>
                <a:spcPct val="100000"/>
              </a:lnSpc>
              <a:spcBef>
                <a:spcPts val="600"/>
              </a:spcBef>
              <a:spcAft>
                <a:spcPts val="0"/>
              </a:spcAft>
              <a:buClr>
                <a:srgbClr val="F39200"/>
              </a:buClr>
              <a:buSzPts val="1441"/>
              <a:buFont typeface="Arial"/>
              <a:buChar char="●"/>
            </a:pPr>
            <a:r>
              <a:rPr lang="fi" sz="1600"/>
              <a:t>Easily manageable.</a:t>
            </a:r>
            <a:endParaRPr sz="1600"/>
          </a:p>
          <a:p>
            <a:pPr marL="171450" lvl="0" indent="-57150" algn="l" rtl="0">
              <a:lnSpc>
                <a:spcPct val="100000"/>
              </a:lnSpc>
              <a:spcBef>
                <a:spcPts val="600"/>
              </a:spcBef>
              <a:spcAft>
                <a:spcPts val="0"/>
              </a:spcAft>
              <a:buClr>
                <a:srgbClr val="F39200"/>
              </a:buClr>
              <a:buSzPts val="1946"/>
              <a:buFont typeface="Arial"/>
              <a:buNone/>
            </a:pPr>
            <a:endParaRPr sz="1800"/>
          </a:p>
          <a:p>
            <a:pPr marL="457200" lvl="0" indent="-323850" algn="l" rtl="0">
              <a:lnSpc>
                <a:spcPct val="100000"/>
              </a:lnSpc>
              <a:spcBef>
                <a:spcPts val="600"/>
              </a:spcBef>
              <a:spcAft>
                <a:spcPts val="0"/>
              </a:spcAft>
              <a:buClr>
                <a:srgbClr val="F39200"/>
              </a:buClr>
              <a:buSzPts val="1351"/>
              <a:buFont typeface="Arial"/>
              <a:buChar char="●"/>
            </a:pPr>
            <a:r>
              <a:rPr lang="fi" sz="1500"/>
              <a:t>*in this module we focus on Meta platforms (Facebook, Instagram); yet, the advertising practice is very similar in all social media platforms</a:t>
            </a:r>
            <a:endParaRPr sz="1500"/>
          </a:p>
        </p:txBody>
      </p:sp>
      <p:pic>
        <p:nvPicPr>
          <p:cNvPr id="535" name="Google Shape;535;p48"/>
          <p:cNvPicPr preferRelativeResize="0"/>
          <p:nvPr/>
        </p:nvPicPr>
        <p:blipFill rotWithShape="1">
          <a:blip r:embed="rId3">
            <a:alphaModFix/>
          </a:blip>
          <a:srcRect/>
          <a:stretch/>
        </p:blipFill>
        <p:spPr>
          <a:xfrm>
            <a:off x="6698001" y="1178885"/>
            <a:ext cx="2056700" cy="115175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50"/>
          <p:cNvSpPr txBox="1">
            <a:spLocks noGrp="1"/>
          </p:cNvSpPr>
          <p:nvPr>
            <p:ph type="body" idx="4294967295"/>
          </p:nvPr>
        </p:nvSpPr>
        <p:spPr>
          <a:xfrm>
            <a:off x="695657" y="528615"/>
            <a:ext cx="8167687" cy="3052418"/>
          </a:xfrm>
          <a:prstGeom prst="rect">
            <a:avLst/>
          </a:prstGeom>
          <a:noFill/>
          <a:ln>
            <a:noFill/>
          </a:ln>
        </p:spPr>
        <p:txBody>
          <a:bodyPr spcFirstLastPara="1" wrap="square" lIns="91425" tIns="91425" rIns="91425" bIns="91425" anchor="ctr" anchorCtr="0">
            <a:normAutofit/>
          </a:bodyPr>
          <a:lstStyle/>
          <a:p>
            <a:pPr marL="0" lvl="0" indent="0" algn="l" rtl="0">
              <a:lnSpc>
                <a:spcPct val="100000"/>
              </a:lnSpc>
              <a:spcBef>
                <a:spcPts val="0"/>
              </a:spcBef>
              <a:spcAft>
                <a:spcPts val="0"/>
              </a:spcAft>
              <a:buClr>
                <a:srgbClr val="161249"/>
              </a:buClr>
              <a:buSzPts val="1800"/>
              <a:buNone/>
            </a:pPr>
            <a:r>
              <a:rPr lang="fi" sz="2000"/>
              <a:t>In this submodule the bases for advertising and digital advertising platforms were introduced.</a:t>
            </a:r>
            <a:br>
              <a:rPr lang="fi" sz="2000"/>
            </a:br>
            <a:endParaRPr sz="2000"/>
          </a:p>
          <a:p>
            <a:pPr marL="0" lvl="0" indent="0" algn="l" rtl="0">
              <a:lnSpc>
                <a:spcPct val="100000"/>
              </a:lnSpc>
              <a:spcBef>
                <a:spcPts val="0"/>
              </a:spcBef>
              <a:spcAft>
                <a:spcPts val="0"/>
              </a:spcAft>
              <a:buClr>
                <a:srgbClr val="161249"/>
              </a:buClr>
              <a:buSzPts val="1800"/>
              <a:buNone/>
            </a:pPr>
            <a:endParaRPr sz="2000"/>
          </a:p>
          <a:p>
            <a:pPr marL="0" lvl="0" indent="0" algn="l" rtl="0">
              <a:lnSpc>
                <a:spcPct val="100000"/>
              </a:lnSpc>
              <a:spcBef>
                <a:spcPts val="0"/>
              </a:spcBef>
              <a:spcAft>
                <a:spcPts val="0"/>
              </a:spcAft>
              <a:buClr>
                <a:srgbClr val="161249"/>
              </a:buClr>
              <a:buSzPts val="1800"/>
              <a:buNone/>
            </a:pPr>
            <a:r>
              <a:rPr lang="fi" sz="2000"/>
              <a:t> </a:t>
            </a:r>
            <a:endParaRPr/>
          </a:p>
          <a:p>
            <a:pPr marL="0" lvl="0" indent="0" algn="l" rtl="0">
              <a:lnSpc>
                <a:spcPct val="100000"/>
              </a:lnSpc>
              <a:spcBef>
                <a:spcPts val="0"/>
              </a:spcBef>
              <a:spcAft>
                <a:spcPts val="0"/>
              </a:spcAft>
              <a:buClr>
                <a:srgbClr val="161249"/>
              </a:buClr>
              <a:buSzPts val="1800"/>
              <a:buNone/>
            </a:pPr>
            <a:endParaRPr sz="2000"/>
          </a:p>
          <a:p>
            <a:pPr marL="0" lvl="0" indent="0" algn="l" rtl="0">
              <a:lnSpc>
                <a:spcPct val="100000"/>
              </a:lnSpc>
              <a:spcBef>
                <a:spcPts val="0"/>
              </a:spcBef>
              <a:spcAft>
                <a:spcPts val="0"/>
              </a:spcAft>
              <a:buClr>
                <a:srgbClr val="161249"/>
              </a:buClr>
              <a:buSzPts val="1800"/>
              <a:buNone/>
            </a:pPr>
            <a:r>
              <a:rPr lang="fi" sz="2000"/>
              <a:t>In the next two modules you get acquainted in preparations that most campaigns need, as well as how to create ads on Google and Meta platforms and newsletters.</a:t>
            </a:r>
            <a:endParaRPr sz="2000"/>
          </a:p>
        </p:txBody>
      </p:sp>
      <p:sp>
        <p:nvSpPr>
          <p:cNvPr id="541" name="Google Shape;541;p50"/>
          <p:cNvSpPr txBox="1"/>
          <p:nvPr/>
        </p:nvSpPr>
        <p:spPr>
          <a:xfrm>
            <a:off x="786191" y="1456002"/>
            <a:ext cx="1715707" cy="738633"/>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800" b="1" i="0" u="none" strike="noStrike" cap="none">
                <a:solidFill>
                  <a:schemeClr val="lt1"/>
                </a:solidFill>
                <a:latin typeface="Arial"/>
                <a:ea typeface="Arial"/>
                <a:cs typeface="Arial"/>
                <a:sym typeface="Arial"/>
              </a:rPr>
              <a:t>1.Bases for</a:t>
            </a:r>
            <a:endParaRPr sz="18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fi" sz="1800" b="1" i="0" u="none" strike="noStrike" cap="none">
                <a:solidFill>
                  <a:schemeClr val="lt1"/>
                </a:solidFill>
                <a:latin typeface="Arial"/>
                <a:ea typeface="Arial"/>
                <a:cs typeface="Arial"/>
                <a:sym typeface="Arial"/>
              </a:rPr>
              <a:t> advertising</a:t>
            </a:r>
            <a:endParaRPr sz="1800" b="1" i="0" u="none" strike="noStrike" cap="none">
              <a:solidFill>
                <a:schemeClr val="lt1"/>
              </a:solidFill>
              <a:latin typeface="Arial"/>
              <a:ea typeface="Arial"/>
              <a:cs typeface="Arial"/>
              <a:sym typeface="Arial"/>
            </a:endParaRPr>
          </a:p>
        </p:txBody>
      </p:sp>
      <p:sp>
        <p:nvSpPr>
          <p:cNvPr id="542" name="Google Shape;542;p50"/>
          <p:cNvSpPr/>
          <p:nvPr/>
        </p:nvSpPr>
        <p:spPr>
          <a:xfrm>
            <a:off x="786191" y="3581033"/>
            <a:ext cx="2109457" cy="769410"/>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43" name="Google Shape;543;p50"/>
          <p:cNvSpPr txBox="1"/>
          <p:nvPr/>
        </p:nvSpPr>
        <p:spPr>
          <a:xfrm>
            <a:off x="916332" y="3711568"/>
            <a:ext cx="1849171" cy="523220"/>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161249"/>
                </a:solidFill>
                <a:latin typeface="Arial"/>
                <a:ea typeface="Arial"/>
                <a:cs typeface="Arial"/>
                <a:sym typeface="Arial"/>
              </a:rPr>
              <a:t>2. Preparing for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b="1">
                <a:solidFill>
                  <a:srgbClr val="161249"/>
                </a:solidFill>
              </a:rPr>
              <a:t>campaigns</a:t>
            </a:r>
            <a:endParaRPr sz="1400" b="0" i="0" u="none" strike="noStrike" cap="none">
              <a:solidFill>
                <a:srgbClr val="000000"/>
              </a:solidFill>
              <a:latin typeface="Arial"/>
              <a:ea typeface="Arial"/>
              <a:cs typeface="Arial"/>
              <a:sym typeface="Arial"/>
            </a:endParaRPr>
          </a:p>
        </p:txBody>
      </p:sp>
      <p:sp>
        <p:nvSpPr>
          <p:cNvPr id="544" name="Google Shape;544;p50"/>
          <p:cNvSpPr/>
          <p:nvPr/>
        </p:nvSpPr>
        <p:spPr>
          <a:xfrm>
            <a:off x="3552174" y="3581033"/>
            <a:ext cx="2109457" cy="769410"/>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45" name="Google Shape;545;p50"/>
          <p:cNvSpPr txBox="1"/>
          <p:nvPr/>
        </p:nvSpPr>
        <p:spPr>
          <a:xfrm>
            <a:off x="3682318" y="3719516"/>
            <a:ext cx="1849171" cy="523220"/>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161249"/>
                </a:solidFill>
                <a:latin typeface="Arial"/>
                <a:ea typeface="Arial"/>
                <a:cs typeface="Arial"/>
                <a:sym typeface="Arial"/>
              </a:rPr>
              <a:t>3. Execution of</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161249"/>
                </a:solidFill>
                <a:latin typeface="Arial"/>
                <a:ea typeface="Arial"/>
                <a:cs typeface="Arial"/>
                <a:sym typeface="Arial"/>
              </a:rPr>
              <a:t>campaigns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sp>
        <p:nvSpPr>
          <p:cNvPr id="550" name="Google Shape;550;p15"/>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a:solidFill>
                  <a:srgbClr val="FFFFFF"/>
                </a:solidFill>
              </a:rPr>
              <a:t>The DEMS material aims to enhance digital marketing skills in higher education, responding to the  needs in business and organizations. You have access to extensive slide sets with in-class activities and assignments, as well as detailed user instructions for teacher. You are free to use part or whole of the material available.</a:t>
            </a:r>
            <a:endParaRPr>
              <a:solidFill>
                <a:srgbClr val="FFFFFF"/>
              </a:solidFill>
            </a:endParaRPr>
          </a:p>
          <a:p>
            <a:pPr marL="0" lvl="0" indent="0" algn="l" rtl="0">
              <a:lnSpc>
                <a:spcPct val="90000"/>
              </a:lnSpc>
              <a:spcBef>
                <a:spcPts val="750"/>
              </a:spcBef>
              <a:spcAft>
                <a:spcPts val="0"/>
              </a:spcAft>
              <a:buClr>
                <a:srgbClr val="FFFFFF"/>
              </a:buClr>
              <a:buSzPts val="1500"/>
              <a:buNone/>
            </a:pPr>
            <a:endParaRPr>
              <a:solidFill>
                <a:srgbClr val="FFFFFF"/>
              </a:solidFill>
            </a:endParaRPr>
          </a:p>
          <a:p>
            <a:pPr marL="0" lvl="0" indent="0" algn="l" rtl="0">
              <a:lnSpc>
                <a:spcPct val="90000"/>
              </a:lnSpc>
              <a:spcBef>
                <a:spcPts val="750"/>
              </a:spcBef>
              <a:spcAft>
                <a:spcPts val="0"/>
              </a:spcAft>
              <a:buClr>
                <a:srgbClr val="FFFFFF"/>
              </a:buClr>
              <a:buSzPts val="1500"/>
              <a:buNone/>
            </a:pPr>
            <a:r>
              <a:rPr lang="fi">
                <a:solidFill>
                  <a:srgbClr val="FFFFFF"/>
                </a:solidFill>
              </a:rPr>
              <a:t>The material includes contents and figures retrieved from the internet and is thus subject to changes. The sources have been announced according to the rules of fair use. The material as a whole can be viewed and downloaded from www.dems.pro. All material is produced for open use and co-funded by Erasmus +.</a:t>
            </a:r>
            <a:endParaRPr>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4821</Words>
  <Application>Microsoft Office PowerPoint</Application>
  <PresentationFormat>Näytössä katseltava esitys (16:9)</PresentationFormat>
  <Paragraphs>400</Paragraphs>
  <Slides>50</Slides>
  <Notes>50</Notes>
  <HiddenSlides>0</HiddenSlides>
  <MMClips>0</MMClips>
  <ScaleCrop>false</ScaleCrop>
  <HeadingPairs>
    <vt:vector size="6" baseType="variant">
      <vt:variant>
        <vt:lpstr>Käytetyt fontit</vt:lpstr>
      </vt:variant>
      <vt:variant>
        <vt:i4>5</vt:i4>
      </vt:variant>
      <vt:variant>
        <vt:lpstr>Teema</vt:lpstr>
      </vt:variant>
      <vt:variant>
        <vt:i4>1</vt:i4>
      </vt:variant>
      <vt:variant>
        <vt:lpstr>Dian otsikot</vt:lpstr>
      </vt:variant>
      <vt:variant>
        <vt:i4>50</vt:i4>
      </vt:variant>
    </vt:vector>
  </HeadingPairs>
  <TitlesOfParts>
    <vt:vector size="56" baseType="lpstr">
      <vt:lpstr>Arial</vt:lpstr>
      <vt:lpstr>Calibri</vt:lpstr>
      <vt:lpstr>Libre Franklin</vt:lpstr>
      <vt:lpstr>PT Sans</vt:lpstr>
      <vt:lpstr>Noto Sans Symbols</vt:lpstr>
      <vt:lpstr>DEMS NEW</vt:lpstr>
      <vt:lpstr>Digital advertising </vt:lpstr>
      <vt:lpstr>Learning objectives</vt:lpstr>
      <vt:lpstr>Topics</vt:lpstr>
      <vt:lpstr>Refers to marketing through online channels, such as websites, mobile phones, social media  Covers various media formats and consist of text, image, audio, and video.   Helps to achieve similar types of goals than traditional advertising (raise awareness, boost sales, drive repeat sales, increase brand awareness)</vt:lpstr>
      <vt:lpstr>PowerPoint-esitys</vt:lpstr>
      <vt:lpstr>Special for digital advertising</vt:lpstr>
      <vt:lpstr>PowerPoint-esitys</vt:lpstr>
      <vt:lpstr>PowerPoint-esitys</vt:lpstr>
      <vt:lpstr>Features of modern advertising</vt:lpstr>
      <vt:lpstr>Advertising in the digital Marketing mix   ‘7P’ in digital</vt:lpstr>
      <vt:lpstr>Advertising - characteristics</vt:lpstr>
      <vt:lpstr>Tasks of advertising</vt:lpstr>
      <vt:lpstr>PowerPoint-esitys</vt:lpstr>
      <vt:lpstr>Advertising must be adjusted to the  sales funnel</vt:lpstr>
      <vt:lpstr> Sales Funnel and buyer stage</vt:lpstr>
      <vt:lpstr>Different types of advertising  </vt:lpstr>
      <vt:lpstr>The message is essential </vt:lpstr>
      <vt:lpstr>PowerPoint-esitys</vt:lpstr>
      <vt:lpstr>Good advertising</vt:lpstr>
      <vt:lpstr>The process of creating ads</vt:lpstr>
      <vt:lpstr>Value proposition and USP </vt:lpstr>
      <vt:lpstr>PowerPoint-esitys</vt:lpstr>
      <vt:lpstr>Elements of good marketing communication? </vt:lpstr>
      <vt:lpstr>PowerPoint-esitys</vt:lpstr>
      <vt:lpstr>Goal-oriented advertising </vt:lpstr>
      <vt:lpstr>Advertising must fulfill strategy</vt:lpstr>
      <vt:lpstr>Goals and objectives for advertising </vt:lpstr>
      <vt:lpstr> Example of goals      and their KPIs*</vt:lpstr>
      <vt:lpstr>PowerPoint-esitys</vt:lpstr>
      <vt:lpstr>Customer oriented advertising</vt:lpstr>
      <vt:lpstr>Customer oriented marketing and advertising</vt:lpstr>
      <vt:lpstr>PowerPoint-esitys</vt:lpstr>
      <vt:lpstr>Steps how to  grow your customer orientation </vt:lpstr>
      <vt:lpstr>Practical instruments for improving customer experience </vt:lpstr>
      <vt:lpstr>Buyer Personas</vt:lpstr>
      <vt:lpstr>Why?</vt:lpstr>
      <vt:lpstr>The Customer journey</vt:lpstr>
      <vt:lpstr>PowerPoint-esitys</vt:lpstr>
      <vt:lpstr>PowerPoint-esitys</vt:lpstr>
      <vt:lpstr>Trends and perspectives</vt:lpstr>
      <vt:lpstr>The share of digital media is increasing  in advertising</vt:lpstr>
      <vt:lpstr>Some businesses promote more than others</vt:lpstr>
      <vt:lpstr>Trends and future perspectives</vt:lpstr>
      <vt:lpstr>Main formats of digital advertising</vt:lpstr>
      <vt:lpstr>PowerPoint-esitys</vt:lpstr>
      <vt:lpstr> Search engine advertising </vt:lpstr>
      <vt:lpstr>Display and PPC advertising</vt:lpstr>
      <vt:lpstr>Social media advertising </vt:lpstr>
      <vt:lpstr>PowerPoint-esitys</vt:lpstr>
      <vt:lpstr>PowerPoint-esitys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advertising </dc:title>
  <dc:creator>Schleutker Kai</dc:creator>
  <cp:lastModifiedBy>Lehtonen Lasse</cp:lastModifiedBy>
  <cp:revision>1</cp:revision>
  <dcterms:modified xsi:type="dcterms:W3CDTF">2023-10-08T19:39:37Z</dcterms:modified>
</cp:coreProperties>
</file>