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fonts/font1.fntdata" ContentType="application/x-fontdata"/>
  <Override PartName="/ppt/fonts/font2.fntdata" ContentType="application/x-fontdata"/>
  <Override PartName="/ppt/fonts/font3.fntdata" ContentType="application/x-fontdata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package/2006/relationships/metadata/core-properties" Target="docProps/core.xml" /><Relationship Id="rId2" Type="http://schemas.openxmlformats.org/officeDocument/2006/relationships/extended-properties" Target="docProps/app.xml" /><Relationship Id="rId3" Type="http://schemas.openxmlformats.org/officeDocument/2006/relationships/officeDocument" Target="ppt/presentation.xml" /></Relationships>
</file>

<file path=ppt/presentation.xml><?xml version="1.0" encoding="utf-8"?>
<p:presentation xmlns:p="http://schemas.openxmlformats.org/presentationml/2006/main" xmlns:a="http://schemas.openxmlformats.org/drawingml/2006/main" xmlns:r="http://schemas.openxmlformats.org/officeDocument/2006/relationships" embedTrueTypeFonts="1" saveSubsetFonts="1">
  <p:sldMasterIdLst>
    <p:sldMasterId id="2147483648" r:id="rId5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</p:sldIdLst>
  <p:sldSz cx="12192000" cy="6858000"/>
  <p:notesSz cx="12192000" cy="6858000"/>
  <p:embeddedFontLst>
    <p:embeddedFont>
      <p:font typeface="KWTTRG+Arial-BoldMT"/>
      <p:regular r:id="rId29"/>
    </p:embeddedFont>
    <p:embeddedFont>
      <p:font typeface="VUBOLT+ArialMT"/>
      <p:regular r:id="rId30"/>
    </p:embeddedFont>
    <p:embeddedFont>
      <p:font typeface="BUOJPP+YuMincho-Light"/>
      <p:regular r:id="rId31"/>
    </p:embeddedFont>
  </p:embeddedFon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7" d="100"/>
          <a:sy n="57" d="100"/>
        </p:scale>
        <p:origin x="-2482" y="-91"/>
      </p:cViewPr>
      <p:guideLst>
        <p:guide orient="horz" pos="3168"/>
        <p:guide pos="244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presProps" Target="presProps.xml" /><Relationship Id="rId10" Type="http://schemas.openxmlformats.org/officeDocument/2006/relationships/slide" Target="slides/slide5.xml" /><Relationship Id="rId11" Type="http://schemas.openxmlformats.org/officeDocument/2006/relationships/slide" Target="slides/slide6.xml" /><Relationship Id="rId12" Type="http://schemas.openxmlformats.org/officeDocument/2006/relationships/slide" Target="slides/slide7.xml" /><Relationship Id="rId13" Type="http://schemas.openxmlformats.org/officeDocument/2006/relationships/slide" Target="slides/slide8.xml" /><Relationship Id="rId14" Type="http://schemas.openxmlformats.org/officeDocument/2006/relationships/slide" Target="slides/slide9.xml" /><Relationship Id="rId15" Type="http://schemas.openxmlformats.org/officeDocument/2006/relationships/slide" Target="slides/slide10.xml" /><Relationship Id="rId16" Type="http://schemas.openxmlformats.org/officeDocument/2006/relationships/slide" Target="slides/slide11.xml" /><Relationship Id="rId17" Type="http://schemas.openxmlformats.org/officeDocument/2006/relationships/slide" Target="slides/slide12.xml" /><Relationship Id="rId18" Type="http://schemas.openxmlformats.org/officeDocument/2006/relationships/slide" Target="slides/slide13.xml" /><Relationship Id="rId19" Type="http://schemas.openxmlformats.org/officeDocument/2006/relationships/slide" Target="slides/slide14.xml" /><Relationship Id="rId2" Type="http://schemas.openxmlformats.org/officeDocument/2006/relationships/tableStyles" Target="tableStyles.xml" /><Relationship Id="rId20" Type="http://schemas.openxmlformats.org/officeDocument/2006/relationships/slide" Target="slides/slide15.xml" /><Relationship Id="rId21" Type="http://schemas.openxmlformats.org/officeDocument/2006/relationships/slide" Target="slides/slide16.xml" /><Relationship Id="rId22" Type="http://schemas.openxmlformats.org/officeDocument/2006/relationships/slide" Target="slides/slide17.xml" /><Relationship Id="rId23" Type="http://schemas.openxmlformats.org/officeDocument/2006/relationships/slide" Target="slides/slide18.xml" /><Relationship Id="rId24" Type="http://schemas.openxmlformats.org/officeDocument/2006/relationships/slide" Target="slides/slide19.xml" /><Relationship Id="rId25" Type="http://schemas.openxmlformats.org/officeDocument/2006/relationships/slide" Target="slides/slide20.xml" /><Relationship Id="rId26" Type="http://schemas.openxmlformats.org/officeDocument/2006/relationships/slide" Target="slides/slide21.xml" /><Relationship Id="rId27" Type="http://schemas.openxmlformats.org/officeDocument/2006/relationships/slide" Target="slides/slide22.xml" /><Relationship Id="rId28" Type="http://schemas.openxmlformats.org/officeDocument/2006/relationships/slide" Target="slides/slide23.xml" /><Relationship Id="rId29" Type="http://schemas.openxmlformats.org/officeDocument/2006/relationships/font" Target="fonts/font1.fntdata" /><Relationship Id="rId3" Type="http://schemas.openxmlformats.org/officeDocument/2006/relationships/viewProps" Target="viewProps.xml" /><Relationship Id="rId30" Type="http://schemas.openxmlformats.org/officeDocument/2006/relationships/font" Target="fonts/font2.fntdata" /><Relationship Id="rId31" Type="http://schemas.openxmlformats.org/officeDocument/2006/relationships/font" Target="fonts/font3.fntdata" /><Relationship Id="rId4" Type="http://schemas.openxmlformats.org/officeDocument/2006/relationships/theme" Target="theme/theme1.xml" /><Relationship Id="rId5" Type="http://schemas.openxmlformats.org/officeDocument/2006/relationships/slideMaster" Target="slideMasters/slideMaster1.xml" /><Relationship Id="rId6" Type="http://schemas.openxmlformats.org/officeDocument/2006/relationships/slide" Target="slides/slide1.xml" /><Relationship Id="rId7" Type="http://schemas.openxmlformats.org/officeDocument/2006/relationships/slide" Target="slides/slide2.xml" /><Relationship Id="rId8" Type="http://schemas.openxmlformats.org/officeDocument/2006/relationships/slide" Target="slides/slide3.xml" /><Relationship Id="rId9" Type="http://schemas.openxmlformats.org/officeDocument/2006/relationships/slide" Target="slides/slide4.xml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</a:t>
            </a:r>
            <a:endParaRPr lang="en-US"/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27.02.2014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heme" Target="../theme/theme1.xml" /></Relationships>
</file>

<file path=ppt/slideMasters/slideMaster1.xml><?xml version="1.0" encoding="utf-8"?>
<p:sldMaster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2568130" y="9944862"/>
            <a:ext cx="241706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377666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5438394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В‹#В›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49" r:id="rId1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4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5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6.png" /><Relationship Id="rId3" Type="http://schemas.openxmlformats.org/officeDocument/2006/relationships/hyperlink" Target="https://dma.org.uk/uploads/misc/marketers-email-tracker-2019.pdf" TargetMode="Externa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7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8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9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0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1.pn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2.pn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3.pn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4.pn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5.pn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6.pn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7.pn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8.pn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9.png" /><Relationship Id="rId3" Type="http://schemas.openxmlformats.org/officeDocument/2006/relationships/hyperlink" Target="https://mailchimp.com/features/email/?currency=EUR" TargetMode="Externa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0.png" /><Relationship Id="rId3" Type="http://schemas.openxmlformats.org/officeDocument/2006/relationships/hyperlink" Target="https://login.mailchimp.com/signup/" TargetMode="Externa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1.pn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2.pn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3.png" 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1909966" y="1924104"/>
            <a:ext cx="7783379" cy="163128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7373"/>
              </a:lnSpc>
              <a:spcBef>
                <a:spcPts val="0"/>
              </a:spcBef>
              <a:spcAft>
                <a:spcPts val="0"/>
              </a:spcAft>
            </a:pPr>
            <a:r>
              <a:rPr dirty="0" sz="6600" b="1">
                <a:solidFill>
                  <a:srgbClr val="ffffff"/>
                </a:solidFill>
                <a:latin typeface="KWTTRG+Arial-BoldMT"/>
                <a:cs typeface="KWTTRG+Arial-BoldMT"/>
              </a:rPr>
              <a:t>Content</a:t>
            </a:r>
            <a:r>
              <a:rPr dirty="0" sz="6600" b="1">
                <a:solidFill>
                  <a:srgbClr val="ffffff"/>
                </a:solidFill>
                <a:latin typeface="KWTTRG+Arial-BoldMT"/>
                <a:cs typeface="KWTTRG+Arial-BoldMT"/>
              </a:rPr>
              <a:t> </a:t>
            </a:r>
            <a:r>
              <a:rPr dirty="0" sz="6600" b="1">
                <a:solidFill>
                  <a:srgbClr val="ffffff"/>
                </a:solidFill>
                <a:latin typeface="KWTTRG+Arial-BoldMT"/>
                <a:cs typeface="KWTTRG+Arial-BoldMT"/>
              </a:rPr>
              <a:t>Marketing:</a:t>
            </a:r>
          </a:p>
          <a:p>
            <a:pPr marL="0" marR="0">
              <a:lnSpc>
                <a:spcPts val="5362"/>
              </a:lnSpc>
              <a:spcBef>
                <a:spcPts val="0"/>
              </a:spcBef>
              <a:spcAft>
                <a:spcPts val="0"/>
              </a:spcAft>
            </a:pPr>
            <a:r>
              <a:rPr dirty="0" sz="4800" b="1">
                <a:solidFill>
                  <a:srgbClr val="ffffff"/>
                </a:solidFill>
                <a:latin typeface="KWTTRG+Arial-BoldMT"/>
                <a:cs typeface="KWTTRG+Arial-BoldMT"/>
              </a:rPr>
              <a:t>Email</a:t>
            </a:r>
            <a:r>
              <a:rPr dirty="0" sz="4800" b="1">
                <a:solidFill>
                  <a:srgbClr val="ffffff"/>
                </a:solidFill>
                <a:latin typeface="KWTTRG+Arial-BoldMT"/>
                <a:cs typeface="KWTTRG+Arial-BoldMT"/>
              </a:rPr>
              <a:t> </a:t>
            </a:r>
            <a:r>
              <a:rPr dirty="0" sz="4800" b="1">
                <a:solidFill>
                  <a:srgbClr val="ffffff"/>
                </a:solidFill>
                <a:latin typeface="KWTTRG+Arial-BoldMT"/>
                <a:cs typeface="KWTTRG+Arial-BoldMT"/>
              </a:rPr>
              <a:t>Marketing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929625" y="1024782"/>
            <a:ext cx="8969650" cy="173908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Learning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Objectives</a:t>
            </a:r>
          </a:p>
          <a:p>
            <a:pPr marL="120646" marR="0">
              <a:lnSpc>
                <a:spcPts val="2314"/>
              </a:lnSpc>
              <a:spcBef>
                <a:spcPts val="1687"/>
              </a:spcBef>
              <a:spcAft>
                <a:spcPts val="0"/>
              </a:spcAft>
            </a:pPr>
            <a:r>
              <a:rPr dirty="0" sz="2050">
                <a:solidFill>
                  <a:srgbClr val="161249"/>
                </a:solidFill>
                <a:latin typeface="VUBOLT+ArialMT"/>
                <a:cs typeface="VUBOLT+ArialMT"/>
              </a:rPr>
              <a:t>Pre-requisite</a:t>
            </a:r>
            <a:r>
              <a:rPr dirty="0" sz="205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50">
                <a:solidFill>
                  <a:srgbClr val="161249"/>
                </a:solidFill>
                <a:latin typeface="VUBOLT+ArialMT"/>
                <a:cs typeface="VUBOLT+ArialMT"/>
              </a:rPr>
              <a:t>for</a:t>
            </a:r>
            <a:r>
              <a:rPr dirty="0" sz="205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50" spc="10">
                <a:solidFill>
                  <a:srgbClr val="161249"/>
                </a:solidFill>
                <a:latin typeface="VUBOLT+ArialMT"/>
                <a:cs typeface="VUBOLT+ArialMT"/>
              </a:rPr>
              <a:t>student:</a:t>
            </a:r>
            <a:r>
              <a:rPr dirty="0" sz="205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50">
                <a:solidFill>
                  <a:srgbClr val="161249"/>
                </a:solidFill>
                <a:latin typeface="VUBOLT+ArialMT"/>
                <a:cs typeface="VUBOLT+ArialMT"/>
              </a:rPr>
              <a:t>Introduction</a:t>
            </a:r>
            <a:r>
              <a:rPr dirty="0" sz="205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50">
                <a:solidFill>
                  <a:srgbClr val="161249"/>
                </a:solidFill>
                <a:latin typeface="VUBOLT+ArialMT"/>
                <a:cs typeface="VUBOLT+ArialMT"/>
              </a:rPr>
              <a:t>to</a:t>
            </a:r>
            <a:r>
              <a:rPr dirty="0" sz="2050" spc="11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50">
                <a:solidFill>
                  <a:srgbClr val="161249"/>
                </a:solidFill>
                <a:latin typeface="VUBOLT+ArialMT"/>
                <a:cs typeface="VUBOLT+ArialMT"/>
              </a:rPr>
              <a:t>digital</a:t>
            </a:r>
            <a:r>
              <a:rPr dirty="0" sz="205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50" spc="10">
                <a:solidFill>
                  <a:srgbClr val="161249"/>
                </a:solidFill>
                <a:latin typeface="VUBOLT+ArialMT"/>
                <a:cs typeface="VUBOLT+ArialMT"/>
              </a:rPr>
              <a:t>marketing</a:t>
            </a:r>
            <a:r>
              <a:rPr dirty="0" sz="205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50">
                <a:solidFill>
                  <a:srgbClr val="161249"/>
                </a:solidFill>
                <a:latin typeface="VUBOLT+ArialMT"/>
                <a:cs typeface="VUBOLT+ArialMT"/>
              </a:rPr>
              <a:t>is</a:t>
            </a:r>
            <a:r>
              <a:rPr dirty="0" sz="2050" spc="1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50" spc="12">
                <a:solidFill>
                  <a:srgbClr val="161249"/>
                </a:solidFill>
                <a:latin typeface="VUBOLT+ArialMT"/>
                <a:cs typeface="VUBOLT+ArialMT"/>
              </a:rPr>
              <a:t>recommended.</a:t>
            </a:r>
          </a:p>
          <a:p>
            <a:pPr marL="120646" marR="0">
              <a:lnSpc>
                <a:spcPts val="2314"/>
              </a:lnSpc>
              <a:spcBef>
                <a:spcPts val="2160"/>
              </a:spcBef>
              <a:spcAft>
                <a:spcPts val="0"/>
              </a:spcAft>
            </a:pPr>
            <a:r>
              <a:rPr dirty="0" sz="2050" spc="11">
                <a:solidFill>
                  <a:srgbClr val="161249"/>
                </a:solidFill>
                <a:latin typeface="VUBOLT+ArialMT"/>
                <a:cs typeface="VUBOLT+ArialMT"/>
              </a:rPr>
              <a:t>The</a:t>
            </a:r>
            <a:r>
              <a:rPr dirty="0" sz="205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50" spc="10">
                <a:solidFill>
                  <a:srgbClr val="161249"/>
                </a:solidFill>
                <a:latin typeface="VUBOLT+ArialMT"/>
                <a:cs typeface="VUBOLT+ArialMT"/>
              </a:rPr>
              <a:t>student</a:t>
            </a:r>
            <a:r>
              <a:rPr dirty="0" sz="205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50">
                <a:solidFill>
                  <a:srgbClr val="161249"/>
                </a:solidFill>
                <a:latin typeface="VUBOLT+ArialMT"/>
                <a:cs typeface="VUBOLT+ArialMT"/>
              </a:rPr>
              <a:t>is</a:t>
            </a:r>
            <a:r>
              <a:rPr dirty="0" sz="2050" spc="1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50">
                <a:solidFill>
                  <a:srgbClr val="161249"/>
                </a:solidFill>
                <a:latin typeface="VUBOLT+ArialMT"/>
                <a:cs typeface="VUBOLT+ArialMT"/>
              </a:rPr>
              <a:t>able</a:t>
            </a:r>
            <a:r>
              <a:rPr dirty="0" sz="205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50">
                <a:solidFill>
                  <a:srgbClr val="161249"/>
                </a:solidFill>
                <a:latin typeface="VUBOLT+ArialMT"/>
                <a:cs typeface="VUBOLT+ArialMT"/>
              </a:rPr>
              <a:t>to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105390" y="2924297"/>
            <a:ext cx="4401280" cy="42572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052"/>
              </a:lnSpc>
              <a:spcBef>
                <a:spcPts val="0"/>
              </a:spcBef>
              <a:spcAft>
                <a:spcPts val="0"/>
              </a:spcAft>
            </a:pPr>
            <a:r>
              <a:rPr dirty="0" sz="2750">
                <a:solidFill>
                  <a:srgbClr val="11aa81"/>
                </a:solidFill>
                <a:latin typeface="VUBOLT+ArialMT"/>
                <a:cs typeface="VUBOLT+ArialMT"/>
              </a:rPr>
              <a:t>•</a:t>
            </a:r>
            <a:r>
              <a:rPr dirty="0" sz="2750" spc="1688">
                <a:solidFill>
                  <a:srgbClr val="11aa81"/>
                </a:solidFill>
                <a:latin typeface="VUBOLT+ArialMT"/>
                <a:cs typeface="VUBOLT+ArialMT"/>
              </a:rPr>
              <a:t> </a:t>
            </a:r>
            <a:r>
              <a:rPr dirty="0" sz="2050" spc="10">
                <a:solidFill>
                  <a:srgbClr val="161249"/>
                </a:solidFill>
                <a:latin typeface="VUBOLT+ArialMT"/>
                <a:cs typeface="VUBOLT+ArialMT"/>
              </a:rPr>
              <a:t>describe</a:t>
            </a:r>
            <a:r>
              <a:rPr dirty="0" sz="205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50" spc="12">
                <a:solidFill>
                  <a:srgbClr val="161249"/>
                </a:solidFill>
                <a:latin typeface="VUBOLT+ArialMT"/>
                <a:cs typeface="VUBOLT+ArialMT"/>
              </a:rPr>
              <a:t>what</a:t>
            </a:r>
            <a:r>
              <a:rPr dirty="0" sz="205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50" spc="11">
                <a:solidFill>
                  <a:srgbClr val="161249"/>
                </a:solidFill>
                <a:latin typeface="VUBOLT+ArialMT"/>
                <a:cs typeface="VUBOLT+ArialMT"/>
              </a:rPr>
              <a:t>email</a:t>
            </a:r>
            <a:r>
              <a:rPr dirty="0" sz="205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50" spc="10">
                <a:solidFill>
                  <a:srgbClr val="161249"/>
                </a:solidFill>
                <a:latin typeface="VUBOLT+ArialMT"/>
                <a:cs typeface="VUBOLT+ArialMT"/>
              </a:rPr>
              <a:t>marketing</a:t>
            </a:r>
            <a:r>
              <a:rPr dirty="0" sz="205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50">
                <a:solidFill>
                  <a:srgbClr val="161249"/>
                </a:solidFill>
                <a:latin typeface="VUBOLT+ArialMT"/>
                <a:cs typeface="VUBOLT+ArialMT"/>
              </a:rPr>
              <a:t>is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1105390" y="3208493"/>
            <a:ext cx="5556260" cy="42572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052"/>
              </a:lnSpc>
              <a:spcBef>
                <a:spcPts val="0"/>
              </a:spcBef>
              <a:spcAft>
                <a:spcPts val="0"/>
              </a:spcAft>
            </a:pPr>
            <a:r>
              <a:rPr dirty="0" sz="2750">
                <a:solidFill>
                  <a:srgbClr val="11aa81"/>
                </a:solidFill>
                <a:latin typeface="VUBOLT+ArialMT"/>
                <a:cs typeface="VUBOLT+ArialMT"/>
              </a:rPr>
              <a:t>•</a:t>
            </a:r>
            <a:r>
              <a:rPr dirty="0" sz="2750" spc="1688">
                <a:solidFill>
                  <a:srgbClr val="11aa81"/>
                </a:solidFill>
                <a:latin typeface="VUBOLT+ArialMT"/>
                <a:cs typeface="VUBOLT+ArialMT"/>
              </a:rPr>
              <a:t> </a:t>
            </a:r>
            <a:r>
              <a:rPr dirty="0" sz="2050" spc="10">
                <a:solidFill>
                  <a:srgbClr val="161249"/>
                </a:solidFill>
                <a:latin typeface="VUBOLT+ArialMT"/>
                <a:cs typeface="VUBOLT+ArialMT"/>
              </a:rPr>
              <a:t>understand</a:t>
            </a:r>
            <a:r>
              <a:rPr dirty="0" sz="205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50">
                <a:solidFill>
                  <a:srgbClr val="161249"/>
                </a:solidFill>
                <a:latin typeface="VUBOLT+ArialMT"/>
                <a:cs typeface="VUBOLT+ArialMT"/>
              </a:rPr>
              <a:t>the</a:t>
            </a:r>
            <a:r>
              <a:rPr dirty="0" sz="205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50">
                <a:solidFill>
                  <a:srgbClr val="161249"/>
                </a:solidFill>
                <a:latin typeface="VUBOLT+ArialMT"/>
                <a:cs typeface="VUBOLT+ArialMT"/>
              </a:rPr>
              <a:t>benefits</a:t>
            </a:r>
            <a:r>
              <a:rPr dirty="0" sz="205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50" spc="11">
                <a:solidFill>
                  <a:srgbClr val="161249"/>
                </a:solidFill>
                <a:latin typeface="VUBOLT+ArialMT"/>
                <a:cs typeface="VUBOLT+ArialMT"/>
              </a:rPr>
              <a:t>of</a:t>
            </a:r>
            <a:r>
              <a:rPr dirty="0" sz="205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50" spc="11">
                <a:solidFill>
                  <a:srgbClr val="161249"/>
                </a:solidFill>
                <a:latin typeface="VUBOLT+ArialMT"/>
                <a:cs typeface="VUBOLT+ArialMT"/>
              </a:rPr>
              <a:t>email</a:t>
            </a:r>
            <a:r>
              <a:rPr dirty="0" sz="205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50" spc="10">
                <a:solidFill>
                  <a:srgbClr val="161249"/>
                </a:solidFill>
                <a:latin typeface="VUBOLT+ArialMT"/>
                <a:cs typeface="VUBOLT+ArialMT"/>
              </a:rPr>
              <a:t>marketing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105390" y="3492689"/>
            <a:ext cx="7456382" cy="70991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052"/>
              </a:lnSpc>
              <a:spcBef>
                <a:spcPts val="0"/>
              </a:spcBef>
              <a:spcAft>
                <a:spcPts val="0"/>
              </a:spcAft>
            </a:pPr>
            <a:r>
              <a:rPr dirty="0" sz="2750">
                <a:solidFill>
                  <a:srgbClr val="11aa81"/>
                </a:solidFill>
                <a:latin typeface="VUBOLT+ArialMT"/>
                <a:cs typeface="VUBOLT+ArialMT"/>
              </a:rPr>
              <a:t>•</a:t>
            </a:r>
            <a:r>
              <a:rPr dirty="0" sz="2750" spc="1688">
                <a:solidFill>
                  <a:srgbClr val="11aa81"/>
                </a:solidFill>
                <a:latin typeface="VUBOLT+ArialMT"/>
                <a:cs typeface="VUBOLT+ArialMT"/>
              </a:rPr>
              <a:t> </a:t>
            </a:r>
            <a:r>
              <a:rPr dirty="0" sz="2050" spc="10">
                <a:solidFill>
                  <a:srgbClr val="161249"/>
                </a:solidFill>
                <a:latin typeface="VUBOLT+ArialMT"/>
                <a:cs typeface="VUBOLT+ArialMT"/>
              </a:rPr>
              <a:t>assess</a:t>
            </a:r>
            <a:r>
              <a:rPr dirty="0" sz="205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50">
                <a:solidFill>
                  <a:srgbClr val="161249"/>
                </a:solidFill>
                <a:latin typeface="VUBOLT+ArialMT"/>
                <a:cs typeface="VUBOLT+ArialMT"/>
              </a:rPr>
              <a:t>the</a:t>
            </a:r>
            <a:r>
              <a:rPr dirty="0" sz="205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50">
                <a:solidFill>
                  <a:srgbClr val="161249"/>
                </a:solidFill>
                <a:latin typeface="VUBOLT+ArialMT"/>
                <a:cs typeface="VUBOLT+ArialMT"/>
              </a:rPr>
              <a:t>effectiveness</a:t>
            </a:r>
            <a:r>
              <a:rPr dirty="0" sz="205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50" spc="11">
                <a:solidFill>
                  <a:srgbClr val="161249"/>
                </a:solidFill>
                <a:latin typeface="VUBOLT+ArialMT"/>
                <a:cs typeface="VUBOLT+ArialMT"/>
              </a:rPr>
              <a:t>of</a:t>
            </a:r>
            <a:r>
              <a:rPr dirty="0" sz="205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50">
                <a:solidFill>
                  <a:srgbClr val="161249"/>
                </a:solidFill>
                <a:latin typeface="VUBOLT+ArialMT"/>
                <a:cs typeface="VUBOLT+ArialMT"/>
              </a:rPr>
              <a:t>the</a:t>
            </a:r>
            <a:r>
              <a:rPr dirty="0" sz="205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50" spc="11">
                <a:solidFill>
                  <a:srgbClr val="161249"/>
                </a:solidFill>
                <a:latin typeface="VUBOLT+ArialMT"/>
                <a:cs typeface="VUBOLT+ArialMT"/>
              </a:rPr>
              <a:t>email</a:t>
            </a:r>
            <a:r>
              <a:rPr dirty="0" sz="205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50" spc="10">
                <a:solidFill>
                  <a:srgbClr val="161249"/>
                </a:solidFill>
                <a:latin typeface="VUBOLT+ArialMT"/>
                <a:cs typeface="VUBOLT+ArialMT"/>
              </a:rPr>
              <a:t>marketing</a:t>
            </a:r>
            <a:r>
              <a:rPr dirty="0" sz="205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50" spc="11">
                <a:solidFill>
                  <a:srgbClr val="161249"/>
                </a:solidFill>
                <a:latin typeface="VUBOLT+ArialMT"/>
                <a:cs typeface="VUBOLT+ArialMT"/>
              </a:rPr>
              <a:t>campaigns</a:t>
            </a:r>
          </a:p>
          <a:p>
            <a:pPr marL="0" marR="0">
              <a:lnSpc>
                <a:spcPts val="2237"/>
              </a:lnSpc>
              <a:spcBef>
                <a:spcPts val="0"/>
              </a:spcBef>
              <a:spcAft>
                <a:spcPts val="0"/>
              </a:spcAft>
            </a:pPr>
            <a:r>
              <a:rPr dirty="0" sz="2750">
                <a:solidFill>
                  <a:srgbClr val="11aa81"/>
                </a:solidFill>
                <a:latin typeface="VUBOLT+ArialMT"/>
                <a:cs typeface="VUBOLT+ArialMT"/>
              </a:rPr>
              <a:t>•</a:t>
            </a:r>
            <a:r>
              <a:rPr dirty="0" sz="2750" spc="1688">
                <a:solidFill>
                  <a:srgbClr val="11aa81"/>
                </a:solidFill>
                <a:latin typeface="VUBOLT+ArialMT"/>
                <a:cs typeface="VUBOLT+ArialMT"/>
              </a:rPr>
              <a:t> </a:t>
            </a:r>
            <a:r>
              <a:rPr dirty="0" sz="2050" spc="10">
                <a:solidFill>
                  <a:srgbClr val="161249"/>
                </a:solidFill>
                <a:latin typeface="VUBOLT+ArialMT"/>
                <a:cs typeface="VUBOLT+ArialMT"/>
              </a:rPr>
              <a:t>design</a:t>
            </a:r>
            <a:r>
              <a:rPr dirty="0" sz="205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50">
                <a:solidFill>
                  <a:srgbClr val="161249"/>
                </a:solidFill>
                <a:latin typeface="VUBOLT+ArialMT"/>
                <a:cs typeface="VUBOLT+ArialMT"/>
              </a:rPr>
              <a:t>a</a:t>
            </a:r>
            <a:r>
              <a:rPr dirty="0" sz="2050" spc="15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50" spc="10">
                <a:solidFill>
                  <a:srgbClr val="161249"/>
                </a:solidFill>
                <a:latin typeface="VUBOLT+ArialMT"/>
                <a:cs typeface="VUBOLT+ArialMT"/>
              </a:rPr>
              <a:t>newsletter</a:t>
            </a:r>
            <a:r>
              <a:rPr dirty="0" sz="205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50" spc="11">
                <a:solidFill>
                  <a:srgbClr val="161249"/>
                </a:solidFill>
                <a:latin typeface="VUBOLT+ArialMT"/>
                <a:cs typeface="VUBOLT+ArialMT"/>
              </a:rPr>
              <a:t>example</a:t>
            </a:r>
            <a:r>
              <a:rPr dirty="0" sz="205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50" spc="11">
                <a:solidFill>
                  <a:srgbClr val="161249"/>
                </a:solidFill>
                <a:latin typeface="VUBOLT+ArialMT"/>
                <a:cs typeface="VUBOLT+ArialMT"/>
              </a:rPr>
              <a:t>and</a:t>
            </a:r>
            <a:r>
              <a:rPr dirty="0" sz="205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50" spc="11">
                <a:solidFill>
                  <a:srgbClr val="161249"/>
                </a:solidFill>
                <a:latin typeface="VUBOLT+ArialMT"/>
                <a:cs typeface="VUBOLT+ArialMT"/>
              </a:rPr>
              <a:t>email</a:t>
            </a:r>
            <a:r>
              <a:rPr dirty="0" sz="205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50" spc="11">
                <a:solidFill>
                  <a:srgbClr val="161249"/>
                </a:solidFill>
                <a:latin typeface="VUBOLT+ArialMT"/>
                <a:cs typeface="VUBOLT+ArialMT"/>
              </a:rPr>
              <a:t>campaign</a:t>
            </a:r>
            <a:r>
              <a:rPr dirty="0" sz="205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50">
                <a:solidFill>
                  <a:srgbClr val="161249"/>
                </a:solidFill>
                <a:latin typeface="VUBOLT+ArialMT"/>
                <a:cs typeface="VUBOLT+ArialMT"/>
              </a:rPr>
              <a:t>plan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5472503" y="1069440"/>
            <a:ext cx="263556" cy="201840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792"/>
              </a:lnSpc>
              <a:spcBef>
                <a:spcPts val="0"/>
              </a:spcBef>
              <a:spcAft>
                <a:spcPts val="0"/>
              </a:spcAft>
            </a:pPr>
            <a:r>
              <a:rPr dirty="0" sz="2500">
                <a:solidFill>
                  <a:srgbClr val="d12477"/>
                </a:solidFill>
                <a:latin typeface="VUBOLT+ArialMT"/>
                <a:cs typeface="VUBOLT+ArialMT"/>
              </a:rPr>
              <a:t>•</a:t>
            </a:r>
          </a:p>
          <a:p>
            <a:pPr marL="0" marR="0">
              <a:lnSpc>
                <a:spcPts val="2560"/>
              </a:lnSpc>
              <a:spcBef>
                <a:spcPts val="0"/>
              </a:spcBef>
              <a:spcAft>
                <a:spcPts val="0"/>
              </a:spcAft>
            </a:pPr>
            <a:r>
              <a:rPr dirty="0" sz="2500">
                <a:solidFill>
                  <a:srgbClr val="d12477"/>
                </a:solidFill>
                <a:latin typeface="VUBOLT+ArialMT"/>
                <a:cs typeface="VUBOLT+ArialMT"/>
              </a:rPr>
              <a:t>•</a:t>
            </a:r>
          </a:p>
          <a:p>
            <a:pPr marL="0" marR="0">
              <a:lnSpc>
                <a:spcPts val="2560"/>
              </a:lnSpc>
              <a:spcBef>
                <a:spcPts val="0"/>
              </a:spcBef>
              <a:spcAft>
                <a:spcPts val="0"/>
              </a:spcAft>
            </a:pPr>
            <a:r>
              <a:rPr dirty="0" sz="2500">
                <a:solidFill>
                  <a:srgbClr val="d12477"/>
                </a:solidFill>
                <a:latin typeface="VUBOLT+ArialMT"/>
                <a:cs typeface="VUBOLT+ArialMT"/>
              </a:rPr>
              <a:t>•</a:t>
            </a:r>
          </a:p>
          <a:p>
            <a:pPr marL="0" marR="0">
              <a:lnSpc>
                <a:spcPts val="2560"/>
              </a:lnSpc>
              <a:spcBef>
                <a:spcPts val="0"/>
              </a:spcBef>
              <a:spcAft>
                <a:spcPts val="0"/>
              </a:spcAft>
            </a:pPr>
            <a:r>
              <a:rPr dirty="0" sz="2500">
                <a:solidFill>
                  <a:srgbClr val="d12477"/>
                </a:solidFill>
                <a:latin typeface="VUBOLT+ArialMT"/>
                <a:cs typeface="VUBOLT+ArialMT"/>
              </a:rPr>
              <a:t>•</a:t>
            </a:r>
          </a:p>
          <a:p>
            <a:pPr marL="0" marR="0">
              <a:lnSpc>
                <a:spcPts val="2560"/>
              </a:lnSpc>
              <a:spcBef>
                <a:spcPts val="0"/>
              </a:spcBef>
              <a:spcAft>
                <a:spcPts val="0"/>
              </a:spcAft>
            </a:pPr>
            <a:r>
              <a:rPr dirty="0" sz="2500">
                <a:solidFill>
                  <a:srgbClr val="d12477"/>
                </a:solidFill>
                <a:latin typeface="VUBOLT+ArialMT"/>
                <a:cs typeface="VUBOLT+ArialMT"/>
              </a:rPr>
              <a:t>•</a:t>
            </a:r>
          </a:p>
          <a:p>
            <a:pPr marL="0" marR="0">
              <a:lnSpc>
                <a:spcPts val="2559"/>
              </a:lnSpc>
              <a:spcBef>
                <a:spcPts val="0"/>
              </a:spcBef>
              <a:spcAft>
                <a:spcPts val="0"/>
              </a:spcAft>
            </a:pPr>
            <a:r>
              <a:rPr dirty="0" sz="2500">
                <a:solidFill>
                  <a:srgbClr val="d12477"/>
                </a:solidFill>
                <a:latin typeface="VUBOLT+ArialMT"/>
                <a:cs typeface="VUBOLT+ArialMT"/>
              </a:rPr>
              <a:t>•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5745553" y="1207403"/>
            <a:ext cx="2004681" cy="22254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452"/>
              </a:lnSpc>
              <a:spcBef>
                <a:spcPts val="0"/>
              </a:spcBef>
              <a:spcAft>
                <a:spcPts val="0"/>
              </a:spcAft>
            </a:pP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What</a:t>
            </a: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is</a:t>
            </a: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email</a:t>
            </a: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marketing?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9171199" y="1414139"/>
            <a:ext cx="234627" cy="19392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27"/>
              </a:lnSpc>
              <a:spcBef>
                <a:spcPts val="0"/>
              </a:spcBef>
              <a:spcAft>
                <a:spcPts val="0"/>
              </a:spcAft>
            </a:pPr>
            <a:r>
              <a:rPr dirty="0" sz="1300">
                <a:solidFill>
                  <a:srgbClr val="d12477"/>
                </a:solidFill>
                <a:latin typeface="Calibri"/>
                <a:cs typeface="Calibri"/>
              </a:rPr>
              <a:t>•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9368049" y="1388504"/>
            <a:ext cx="2518640" cy="42066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452"/>
              </a:lnSpc>
              <a:spcBef>
                <a:spcPts val="0"/>
              </a:spcBef>
              <a:spcAft>
                <a:spcPts val="0"/>
              </a:spcAft>
            </a:pP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Customer</a:t>
            </a: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segmentation</a:t>
            </a: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in</a:t>
            </a: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email</a:t>
            </a:r>
          </a:p>
          <a:p>
            <a:pPr marL="0" marR="0">
              <a:lnSpc>
                <a:spcPts val="1452"/>
              </a:lnSpc>
              <a:spcBef>
                <a:spcPts val="57"/>
              </a:spcBef>
              <a:spcAft>
                <a:spcPts val="0"/>
              </a:spcAft>
            </a:pP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marketing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5745553" y="1532523"/>
            <a:ext cx="2114943" cy="22254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452"/>
              </a:lnSpc>
              <a:spcBef>
                <a:spcPts val="0"/>
              </a:spcBef>
              <a:spcAft>
                <a:spcPts val="0"/>
              </a:spcAft>
            </a:pP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Email</a:t>
            </a: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marketing</a:t>
            </a: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objectives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5745553" y="1857643"/>
            <a:ext cx="2142209" cy="22254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452"/>
              </a:lnSpc>
              <a:spcBef>
                <a:spcPts val="0"/>
              </a:spcBef>
              <a:spcAft>
                <a:spcPts val="0"/>
              </a:spcAft>
            </a:pP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Benefits</a:t>
            </a: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of</a:t>
            </a: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email</a:t>
            </a: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marketing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9171199" y="1911744"/>
            <a:ext cx="1816353" cy="22254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452"/>
              </a:lnSpc>
              <a:spcBef>
                <a:spcPts val="0"/>
              </a:spcBef>
              <a:spcAft>
                <a:spcPts val="0"/>
              </a:spcAft>
            </a:pPr>
            <a:r>
              <a:rPr dirty="0" sz="1300">
                <a:solidFill>
                  <a:srgbClr val="d12477"/>
                </a:solidFill>
                <a:latin typeface="Calibri"/>
                <a:cs typeface="Calibri"/>
              </a:rPr>
              <a:t>•</a:t>
            </a:r>
            <a:r>
              <a:rPr dirty="0" sz="1300" spc="578">
                <a:solidFill>
                  <a:srgbClr val="d12477"/>
                </a:solidFill>
                <a:latin typeface="Times New Roman"/>
                <a:cs typeface="Times New Roman"/>
              </a:rPr>
              <a:t> </a:t>
            </a: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Newsletter</a:t>
            </a: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structure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2097900" y="2096689"/>
            <a:ext cx="1789509" cy="60563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468"/>
              </a:lnSpc>
              <a:spcBef>
                <a:spcPts val="0"/>
              </a:spcBef>
              <a:spcAft>
                <a:spcPts val="0"/>
              </a:spcAft>
            </a:pPr>
            <a:r>
              <a:rPr dirty="0" sz="4000" b="1">
                <a:solidFill>
                  <a:srgbClr val="ffffff"/>
                </a:solidFill>
                <a:latin typeface="KWTTRG+Arial-BoldMT"/>
                <a:cs typeface="KWTTRG+Arial-BoldMT"/>
              </a:rPr>
              <a:t>Topics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5745553" y="2182764"/>
            <a:ext cx="3132479" cy="87278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452"/>
              </a:lnSpc>
              <a:spcBef>
                <a:spcPts val="0"/>
              </a:spcBef>
              <a:spcAft>
                <a:spcPts val="0"/>
              </a:spcAft>
            </a:pP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How</a:t>
            </a: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to</a:t>
            </a: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get</a:t>
            </a: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started</a:t>
            </a: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with</a:t>
            </a: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email</a:t>
            </a: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marketing?</a:t>
            </a:r>
          </a:p>
          <a:p>
            <a:pPr marL="0" marR="0">
              <a:lnSpc>
                <a:spcPts val="1452"/>
              </a:lnSpc>
              <a:spcBef>
                <a:spcPts val="1057"/>
              </a:spcBef>
              <a:spcAft>
                <a:spcPts val="0"/>
              </a:spcAft>
            </a:pP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How</a:t>
            </a: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to</a:t>
            </a: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build</a:t>
            </a: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an</a:t>
            </a: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email</a:t>
            </a: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marketing</a:t>
            </a: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list?</a:t>
            </a:r>
          </a:p>
          <a:p>
            <a:pPr marL="0" marR="0">
              <a:lnSpc>
                <a:spcPts val="1452"/>
              </a:lnSpc>
              <a:spcBef>
                <a:spcPts val="1107"/>
              </a:spcBef>
              <a:spcAft>
                <a:spcPts val="0"/>
              </a:spcAft>
            </a:pP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GDPR</a:t>
            </a: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in</a:t>
            </a: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email</a:t>
            </a: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marketing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9171199" y="2236864"/>
            <a:ext cx="2321066" cy="22254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452"/>
              </a:lnSpc>
              <a:spcBef>
                <a:spcPts val="0"/>
              </a:spcBef>
              <a:spcAft>
                <a:spcPts val="0"/>
              </a:spcAft>
            </a:pPr>
            <a:r>
              <a:rPr dirty="0" sz="1300">
                <a:solidFill>
                  <a:srgbClr val="d12477"/>
                </a:solidFill>
                <a:latin typeface="Calibri"/>
                <a:cs typeface="Calibri"/>
              </a:rPr>
              <a:t>•</a:t>
            </a:r>
            <a:r>
              <a:rPr dirty="0" sz="1300" spc="578">
                <a:solidFill>
                  <a:srgbClr val="d12477"/>
                </a:solidFill>
                <a:latin typeface="Times New Roman"/>
                <a:cs typeface="Times New Roman"/>
              </a:rPr>
              <a:t> </a:t>
            </a: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Tips</a:t>
            </a: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for</a:t>
            </a: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designing</a:t>
            </a: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an</a:t>
            </a: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email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9368049" y="2434983"/>
            <a:ext cx="868263" cy="22254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452"/>
              </a:lnSpc>
              <a:spcBef>
                <a:spcPts val="0"/>
              </a:spcBef>
              <a:spcAft>
                <a:spcPts val="0"/>
              </a:spcAft>
            </a:pP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campaign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9171199" y="2760104"/>
            <a:ext cx="1962771" cy="22254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452"/>
              </a:lnSpc>
              <a:spcBef>
                <a:spcPts val="0"/>
              </a:spcBef>
              <a:spcAft>
                <a:spcPts val="0"/>
              </a:spcAft>
            </a:pPr>
            <a:r>
              <a:rPr dirty="0" sz="1300">
                <a:solidFill>
                  <a:srgbClr val="d12477"/>
                </a:solidFill>
                <a:latin typeface="Calibri"/>
                <a:cs typeface="Calibri"/>
              </a:rPr>
              <a:t>•</a:t>
            </a:r>
            <a:r>
              <a:rPr dirty="0" sz="1300" spc="578">
                <a:solidFill>
                  <a:srgbClr val="d12477"/>
                </a:solidFill>
                <a:latin typeface="Times New Roman"/>
                <a:cs typeface="Times New Roman"/>
              </a:rPr>
              <a:t> </a:t>
            </a: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Email</a:t>
            </a: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marketing</a:t>
            </a: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KPI’s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9171199" y="3085224"/>
            <a:ext cx="2889449" cy="22254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452"/>
              </a:lnSpc>
              <a:spcBef>
                <a:spcPts val="0"/>
              </a:spcBef>
              <a:spcAft>
                <a:spcPts val="0"/>
              </a:spcAft>
            </a:pPr>
            <a:r>
              <a:rPr dirty="0" sz="1300">
                <a:solidFill>
                  <a:srgbClr val="d12477"/>
                </a:solidFill>
                <a:latin typeface="Calibri"/>
                <a:cs typeface="Calibri"/>
              </a:rPr>
              <a:t>•</a:t>
            </a:r>
            <a:r>
              <a:rPr dirty="0" sz="1300" spc="578">
                <a:solidFill>
                  <a:srgbClr val="d12477"/>
                </a:solidFill>
                <a:latin typeface="Times New Roman"/>
                <a:cs typeface="Times New Roman"/>
              </a:rPr>
              <a:t> </a:t>
            </a: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Email</a:t>
            </a: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marketing</a:t>
            </a: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platform</a:t>
            </a: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example: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9368049" y="3283344"/>
            <a:ext cx="895511" cy="22254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452"/>
              </a:lnSpc>
              <a:spcBef>
                <a:spcPts val="0"/>
              </a:spcBef>
              <a:spcAft>
                <a:spcPts val="0"/>
              </a:spcAft>
            </a:pP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Mailchimp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9171199" y="3608464"/>
            <a:ext cx="2907499" cy="54766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452"/>
              </a:lnSpc>
              <a:spcBef>
                <a:spcPts val="0"/>
              </a:spcBef>
              <a:spcAft>
                <a:spcPts val="0"/>
              </a:spcAft>
            </a:pPr>
            <a:r>
              <a:rPr dirty="0" sz="1300">
                <a:solidFill>
                  <a:srgbClr val="d12477"/>
                </a:solidFill>
                <a:latin typeface="Calibri"/>
                <a:cs typeface="Calibri"/>
              </a:rPr>
              <a:t>•</a:t>
            </a:r>
            <a:r>
              <a:rPr dirty="0" sz="1300" spc="578">
                <a:solidFill>
                  <a:srgbClr val="d12477"/>
                </a:solidFill>
                <a:latin typeface="Times New Roman"/>
                <a:cs typeface="Times New Roman"/>
              </a:rPr>
              <a:t> </a:t>
            </a: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How</a:t>
            </a: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to</a:t>
            </a: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get</a:t>
            </a: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started</a:t>
            </a: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with</a:t>
            </a: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Mailchimp?</a:t>
            </a:r>
          </a:p>
          <a:p>
            <a:pPr marL="0" marR="0">
              <a:lnSpc>
                <a:spcPts val="1452"/>
              </a:lnSpc>
              <a:spcBef>
                <a:spcPts val="1057"/>
              </a:spcBef>
              <a:spcAft>
                <a:spcPts val="0"/>
              </a:spcAft>
            </a:pPr>
            <a:r>
              <a:rPr dirty="0" sz="1300">
                <a:solidFill>
                  <a:srgbClr val="d12477"/>
                </a:solidFill>
                <a:latin typeface="Calibri"/>
                <a:cs typeface="Calibri"/>
              </a:rPr>
              <a:t>•</a:t>
            </a:r>
            <a:r>
              <a:rPr dirty="0" sz="1300" spc="578">
                <a:solidFill>
                  <a:srgbClr val="d12477"/>
                </a:solidFill>
                <a:latin typeface="Times New Roman"/>
                <a:cs typeface="Times New Roman"/>
              </a:rPr>
              <a:t> </a:t>
            </a:r>
            <a:r>
              <a:rPr dirty="0" sz="1300">
                <a:solidFill>
                  <a:srgbClr val="ffffff"/>
                </a:solidFill>
                <a:latin typeface="VUBOLT+ArialMT"/>
                <a:cs typeface="VUBOLT+ArialMT"/>
              </a:rPr>
              <a:t>Assignments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960099" y="414567"/>
            <a:ext cx="6272702" cy="60563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468"/>
              </a:lnSpc>
              <a:spcBef>
                <a:spcPts val="0"/>
              </a:spcBef>
              <a:spcAft>
                <a:spcPts val="0"/>
              </a:spcAft>
            </a:pPr>
            <a:r>
              <a:rPr dirty="0" sz="4000" b="1">
                <a:solidFill>
                  <a:srgbClr val="161249"/>
                </a:solidFill>
                <a:latin typeface="KWTTRG+Arial-BoldMT"/>
                <a:cs typeface="KWTTRG+Arial-BoldMT"/>
              </a:rPr>
              <a:t>What</a:t>
            </a:r>
            <a:r>
              <a:rPr dirty="0" sz="40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4000" b="1">
                <a:solidFill>
                  <a:srgbClr val="161249"/>
                </a:solidFill>
                <a:latin typeface="KWTTRG+Arial-BoldMT"/>
                <a:cs typeface="KWTTRG+Arial-BoldMT"/>
              </a:rPr>
              <a:t>is</a:t>
            </a:r>
            <a:r>
              <a:rPr dirty="0" sz="40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4000" b="1">
                <a:solidFill>
                  <a:srgbClr val="161249"/>
                </a:solidFill>
                <a:latin typeface="KWTTRG+Arial-BoldMT"/>
                <a:cs typeface="KWTTRG+Arial-BoldMT"/>
              </a:rPr>
              <a:t>email</a:t>
            </a:r>
            <a:r>
              <a:rPr dirty="0" sz="40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4000" b="1">
                <a:solidFill>
                  <a:srgbClr val="161249"/>
                </a:solidFill>
                <a:latin typeface="KWTTRG+Arial-BoldMT"/>
                <a:cs typeface="KWTTRG+Arial-BoldMT"/>
              </a:rPr>
              <a:t>marketing?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60099" y="1080611"/>
            <a:ext cx="1920125" cy="30767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122"/>
              </a:lnSpc>
              <a:spcBef>
                <a:spcPts val="0"/>
              </a:spcBef>
              <a:spcAft>
                <a:spcPts val="0"/>
              </a:spcAft>
            </a:pPr>
            <a:r>
              <a:rPr dirty="0" sz="1900" b="1">
                <a:solidFill>
                  <a:srgbClr val="d12477"/>
                </a:solidFill>
                <a:latin typeface="KWTTRG+Arial-BoldMT"/>
                <a:cs typeface="KWTTRG+Arial-BoldMT"/>
              </a:rPr>
              <a:t>What</a:t>
            </a:r>
            <a:r>
              <a:rPr dirty="0" sz="1900" b="1">
                <a:solidFill>
                  <a:srgbClr val="d12477"/>
                </a:solidFill>
                <a:latin typeface="KWTTRG+Arial-BoldMT"/>
                <a:cs typeface="KWTTRG+Arial-BoldMT"/>
              </a:rPr>
              <a:t> </a:t>
            </a:r>
            <a:r>
              <a:rPr dirty="0" sz="1900" b="1">
                <a:solidFill>
                  <a:srgbClr val="d12477"/>
                </a:solidFill>
                <a:latin typeface="KWTTRG+Arial-BoldMT"/>
                <a:cs typeface="KWTTRG+Arial-BoldMT"/>
              </a:rPr>
              <a:t>and</a:t>
            </a:r>
            <a:r>
              <a:rPr dirty="0" sz="1900" b="1">
                <a:solidFill>
                  <a:srgbClr val="d12477"/>
                </a:solidFill>
                <a:latin typeface="KWTTRG+Arial-BoldMT"/>
                <a:cs typeface="KWTTRG+Arial-BoldMT"/>
              </a:rPr>
              <a:t> </a:t>
            </a:r>
            <a:r>
              <a:rPr dirty="0" sz="1900" b="1">
                <a:solidFill>
                  <a:srgbClr val="d12477"/>
                </a:solidFill>
                <a:latin typeface="KWTTRG+Arial-BoldMT"/>
                <a:cs typeface="KWTTRG+Arial-BoldMT"/>
              </a:rPr>
              <a:t>why?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960099" y="1473090"/>
            <a:ext cx="6617048" cy="22297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737"/>
              </a:lnSpc>
              <a:spcBef>
                <a:spcPts val="0"/>
              </a:spcBef>
              <a:spcAft>
                <a:spcPts val="0"/>
              </a:spcAft>
            </a:pPr>
            <a:r>
              <a:rPr dirty="0" sz="2450">
                <a:solidFill>
                  <a:srgbClr val="d12477"/>
                </a:solidFill>
                <a:latin typeface="VUBOLT+ArialMT"/>
                <a:cs typeface="VUBOLT+ArialMT"/>
              </a:rPr>
              <a:t>•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A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marketing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form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where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you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can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send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focused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messages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to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registered</a:t>
            </a:r>
          </a:p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customers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in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mass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quantities</a:t>
            </a:r>
          </a:p>
          <a:p>
            <a:pPr marL="0" marR="0">
              <a:lnSpc>
                <a:spcPts val="2737"/>
              </a:lnSpc>
              <a:spcBef>
                <a:spcPts val="363"/>
              </a:spcBef>
              <a:spcAft>
                <a:spcPts val="0"/>
              </a:spcAft>
            </a:pPr>
            <a:r>
              <a:rPr dirty="0" sz="2450">
                <a:solidFill>
                  <a:srgbClr val="d12477"/>
                </a:solidFill>
                <a:latin typeface="VUBOLT+ArialMT"/>
                <a:cs typeface="VUBOLT+ArialMT"/>
              </a:rPr>
              <a:t>•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It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has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low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expenses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and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the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mails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reach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the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recipients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without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any</a:t>
            </a:r>
          </a:p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‘algorithm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filter’</a:t>
            </a:r>
          </a:p>
          <a:p>
            <a:pPr marL="0" marR="0">
              <a:lnSpc>
                <a:spcPts val="2737"/>
              </a:lnSpc>
              <a:spcBef>
                <a:spcPts val="363"/>
              </a:spcBef>
              <a:spcAft>
                <a:spcPts val="0"/>
              </a:spcAft>
            </a:pPr>
            <a:r>
              <a:rPr dirty="0" sz="2450">
                <a:solidFill>
                  <a:srgbClr val="d12477"/>
                </a:solidFill>
                <a:latin typeface="VUBOLT+ArialMT"/>
                <a:cs typeface="VUBOLT+ArialMT"/>
              </a:rPr>
              <a:t>•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Email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marketing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campaigns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can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be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used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for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promoting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special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offers,</a:t>
            </a:r>
          </a:p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new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product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releases,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publications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or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your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brand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at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large</a:t>
            </a:r>
          </a:p>
          <a:p>
            <a:pPr marL="0" marR="0">
              <a:lnSpc>
                <a:spcPts val="2737"/>
              </a:lnSpc>
              <a:spcBef>
                <a:spcPts val="363"/>
              </a:spcBef>
              <a:spcAft>
                <a:spcPts val="0"/>
              </a:spcAft>
            </a:pPr>
            <a:r>
              <a:rPr dirty="0" sz="2450">
                <a:solidFill>
                  <a:srgbClr val="d12477"/>
                </a:solidFill>
                <a:latin typeface="VUBOLT+ArialMT"/>
                <a:cs typeface="VUBOLT+ArialMT"/>
              </a:rPr>
              <a:t>•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A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way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of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reinforcing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brand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and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customer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loyalty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960099" y="3864450"/>
            <a:ext cx="809141" cy="30767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122"/>
              </a:lnSpc>
              <a:spcBef>
                <a:spcPts val="0"/>
              </a:spcBef>
              <a:spcAft>
                <a:spcPts val="0"/>
              </a:spcAft>
            </a:pPr>
            <a:r>
              <a:rPr dirty="0" sz="1900" b="1">
                <a:solidFill>
                  <a:srgbClr val="d12477"/>
                </a:solidFill>
                <a:latin typeface="KWTTRG+Arial-BoldMT"/>
                <a:cs typeface="KWTTRG+Arial-BoldMT"/>
              </a:rPr>
              <a:t>How?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960099" y="4256930"/>
            <a:ext cx="8763418" cy="75655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737"/>
              </a:lnSpc>
              <a:spcBef>
                <a:spcPts val="0"/>
              </a:spcBef>
              <a:spcAft>
                <a:spcPts val="0"/>
              </a:spcAft>
            </a:pPr>
            <a:r>
              <a:rPr dirty="0" sz="2450">
                <a:solidFill>
                  <a:srgbClr val="d12477"/>
                </a:solidFill>
                <a:latin typeface="VUBOLT+ArialMT"/>
                <a:cs typeface="VUBOLT+ArialMT"/>
              </a:rPr>
              <a:t>•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The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presentation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text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and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pics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of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the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emails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should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be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personal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and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attractive</a:t>
            </a:r>
          </a:p>
          <a:p>
            <a:pPr marL="0" marR="0">
              <a:lnSpc>
                <a:spcPts val="2737"/>
              </a:lnSpc>
              <a:spcBef>
                <a:spcPts val="232"/>
              </a:spcBef>
              <a:spcAft>
                <a:spcPts val="0"/>
              </a:spcAft>
            </a:pPr>
            <a:r>
              <a:rPr dirty="0" sz="2450">
                <a:solidFill>
                  <a:srgbClr val="d12477"/>
                </a:solidFill>
                <a:latin typeface="VUBOLT+ArialMT"/>
                <a:cs typeface="VUBOLT+ArialMT"/>
              </a:rPr>
              <a:t>•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When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useful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and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appealing,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the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recipients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become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engaged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and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continue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opening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your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VUBOLT+ArialMT"/>
                <a:cs typeface="VUBOLT+ArialMT"/>
              </a:rPr>
              <a:t>emails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929625" y="1024782"/>
            <a:ext cx="7350945" cy="66238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Email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marketing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objectives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29625" y="1862905"/>
            <a:ext cx="5938728" cy="35024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457"/>
              </a:lnSpc>
              <a:spcBef>
                <a:spcPts val="0"/>
              </a:spcBef>
              <a:spcAft>
                <a:spcPts val="0"/>
              </a:spcAft>
            </a:pPr>
            <a:r>
              <a:rPr dirty="0" sz="2200" b="1">
                <a:solidFill>
                  <a:srgbClr val="d12477"/>
                </a:solidFill>
                <a:latin typeface="KWTTRG+Arial-BoldMT"/>
                <a:cs typeface="KWTTRG+Arial-BoldMT"/>
              </a:rPr>
              <a:t>What</a:t>
            </a:r>
            <a:r>
              <a:rPr dirty="0" sz="2200" b="1">
                <a:solidFill>
                  <a:srgbClr val="d12477"/>
                </a:solidFill>
                <a:latin typeface="KWTTRG+Arial-BoldMT"/>
                <a:cs typeface="KWTTRG+Arial-BoldMT"/>
              </a:rPr>
              <a:t> </a:t>
            </a:r>
            <a:r>
              <a:rPr dirty="0" sz="2200" b="1">
                <a:solidFill>
                  <a:srgbClr val="d12477"/>
                </a:solidFill>
                <a:latin typeface="KWTTRG+Arial-BoldMT"/>
                <a:cs typeface="KWTTRG+Arial-BoldMT"/>
              </a:rPr>
              <a:t>does</a:t>
            </a:r>
            <a:r>
              <a:rPr dirty="0" sz="2200" b="1">
                <a:solidFill>
                  <a:srgbClr val="d12477"/>
                </a:solidFill>
                <a:latin typeface="KWTTRG+Arial-BoldMT"/>
                <a:cs typeface="KWTTRG+Arial-BoldMT"/>
              </a:rPr>
              <a:t> </a:t>
            </a:r>
            <a:r>
              <a:rPr dirty="0" sz="2200" b="1">
                <a:solidFill>
                  <a:srgbClr val="d12477"/>
                </a:solidFill>
                <a:latin typeface="KWTTRG+Arial-BoldMT"/>
                <a:cs typeface="KWTTRG+Arial-BoldMT"/>
              </a:rPr>
              <a:t>email</a:t>
            </a:r>
            <a:r>
              <a:rPr dirty="0" sz="2200" b="1">
                <a:solidFill>
                  <a:srgbClr val="d12477"/>
                </a:solidFill>
                <a:latin typeface="KWTTRG+Arial-BoldMT"/>
                <a:cs typeface="KWTTRG+Arial-BoldMT"/>
              </a:rPr>
              <a:t> </a:t>
            </a:r>
            <a:r>
              <a:rPr dirty="0" sz="2200" b="1">
                <a:solidFill>
                  <a:srgbClr val="d12477"/>
                </a:solidFill>
                <a:latin typeface="KWTTRG+Arial-BoldMT"/>
                <a:cs typeface="KWTTRG+Arial-BoldMT"/>
              </a:rPr>
              <a:t>marketing</a:t>
            </a:r>
            <a:r>
              <a:rPr dirty="0" sz="2200" b="1">
                <a:solidFill>
                  <a:srgbClr val="d12477"/>
                </a:solidFill>
                <a:latin typeface="KWTTRG+Arial-BoldMT"/>
                <a:cs typeface="KWTTRG+Arial-BoldMT"/>
              </a:rPr>
              <a:t> </a:t>
            </a:r>
            <a:r>
              <a:rPr dirty="0" sz="2200" b="1">
                <a:solidFill>
                  <a:srgbClr val="d12477"/>
                </a:solidFill>
                <a:latin typeface="KWTTRG+Arial-BoldMT"/>
                <a:cs typeface="KWTTRG+Arial-BoldMT"/>
              </a:rPr>
              <a:t>aim</a:t>
            </a:r>
            <a:r>
              <a:rPr dirty="0" sz="2200" b="1">
                <a:solidFill>
                  <a:srgbClr val="d12477"/>
                </a:solidFill>
                <a:latin typeface="KWTTRG+Arial-BoldMT"/>
                <a:cs typeface="KWTTRG+Arial-BoldMT"/>
              </a:rPr>
              <a:t> </a:t>
            </a:r>
            <a:r>
              <a:rPr dirty="0" sz="2200" b="1">
                <a:solidFill>
                  <a:srgbClr val="d12477"/>
                </a:solidFill>
                <a:latin typeface="KWTTRG+Arial-BoldMT"/>
                <a:cs typeface="KWTTRG+Arial-BoldMT"/>
              </a:rPr>
              <a:t>to</a:t>
            </a:r>
            <a:r>
              <a:rPr dirty="0" sz="2200" b="1">
                <a:solidFill>
                  <a:srgbClr val="d12477"/>
                </a:solidFill>
                <a:latin typeface="KWTTRG+Arial-BoldMT"/>
                <a:cs typeface="KWTTRG+Arial-BoldMT"/>
              </a:rPr>
              <a:t> </a:t>
            </a:r>
            <a:r>
              <a:rPr dirty="0" sz="2200" b="1">
                <a:solidFill>
                  <a:srgbClr val="d12477"/>
                </a:solidFill>
                <a:latin typeface="KWTTRG+Arial-BoldMT"/>
                <a:cs typeface="KWTTRG+Arial-BoldMT"/>
              </a:rPr>
              <a:t>achieve?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1031225" y="2292422"/>
            <a:ext cx="3584740" cy="141914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d12477"/>
                </a:solidFill>
                <a:latin typeface="VUBOLT+ArialMT"/>
                <a:cs typeface="VUBOLT+ArialMT"/>
              </a:rPr>
              <a:t>●</a:t>
            </a:r>
            <a:r>
              <a:rPr dirty="0" sz="2000" spc="1035">
                <a:solidFill>
                  <a:srgbClr val="d12477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000000"/>
                </a:solidFill>
                <a:latin typeface="VUBOLT+ArialMT"/>
                <a:cs typeface="VUBOLT+ArialMT"/>
              </a:rPr>
              <a:t>New</a:t>
            </a:r>
            <a:r>
              <a:rPr dirty="0" sz="20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000000"/>
                </a:solidFill>
                <a:latin typeface="VUBOLT+ArialMT"/>
                <a:cs typeface="VUBOLT+ArialMT"/>
              </a:rPr>
              <a:t>customer</a:t>
            </a:r>
            <a:r>
              <a:rPr dirty="0" sz="20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000000"/>
                </a:solidFill>
                <a:latin typeface="VUBOLT+ArialMT"/>
                <a:cs typeface="VUBOLT+ArialMT"/>
              </a:rPr>
              <a:t>acquisition?</a:t>
            </a:r>
          </a:p>
          <a:p>
            <a:pPr marL="0" marR="0">
              <a:lnSpc>
                <a:spcPts val="2160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d12477"/>
                </a:solidFill>
                <a:latin typeface="VUBOLT+ArialMT"/>
                <a:cs typeface="VUBOLT+ArialMT"/>
              </a:rPr>
              <a:t>●</a:t>
            </a:r>
            <a:r>
              <a:rPr dirty="0" sz="2000" spc="1035">
                <a:solidFill>
                  <a:srgbClr val="d12477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000000"/>
                </a:solidFill>
                <a:latin typeface="VUBOLT+ArialMT"/>
                <a:cs typeface="VUBOLT+ArialMT"/>
              </a:rPr>
              <a:t>Waking</a:t>
            </a:r>
            <a:r>
              <a:rPr dirty="0" sz="20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000000"/>
                </a:solidFill>
                <a:latin typeface="VUBOLT+ArialMT"/>
                <a:cs typeface="VUBOLT+ArialMT"/>
              </a:rPr>
              <a:t>up</a:t>
            </a:r>
            <a:r>
              <a:rPr dirty="0" sz="20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000000"/>
                </a:solidFill>
                <a:latin typeface="VUBOLT+ArialMT"/>
                <a:cs typeface="VUBOLT+ArialMT"/>
              </a:rPr>
              <a:t>old</a:t>
            </a:r>
            <a:r>
              <a:rPr dirty="0" sz="20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000000"/>
                </a:solidFill>
                <a:latin typeface="VUBOLT+ArialMT"/>
                <a:cs typeface="VUBOLT+ArialMT"/>
              </a:rPr>
              <a:t>customers?</a:t>
            </a:r>
          </a:p>
          <a:p>
            <a:pPr marL="0" marR="0">
              <a:lnSpc>
                <a:spcPts val="2160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d12477"/>
                </a:solidFill>
                <a:latin typeface="VUBOLT+ArialMT"/>
                <a:cs typeface="VUBOLT+ArialMT"/>
              </a:rPr>
              <a:t>●</a:t>
            </a:r>
            <a:r>
              <a:rPr dirty="0" sz="2000" spc="1035">
                <a:solidFill>
                  <a:srgbClr val="d12477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000000"/>
                </a:solidFill>
                <a:latin typeface="VUBOLT+ArialMT"/>
                <a:cs typeface="VUBOLT+ArialMT"/>
              </a:rPr>
              <a:t>Brand</a:t>
            </a:r>
            <a:r>
              <a:rPr dirty="0" sz="20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000000"/>
                </a:solidFill>
                <a:latin typeface="VUBOLT+ArialMT"/>
                <a:cs typeface="VUBOLT+ArialMT"/>
              </a:rPr>
              <a:t>visibility?</a:t>
            </a:r>
          </a:p>
          <a:p>
            <a:pPr marL="0" marR="0">
              <a:lnSpc>
                <a:spcPts val="2159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d12477"/>
                </a:solidFill>
                <a:latin typeface="VUBOLT+ArialMT"/>
                <a:cs typeface="VUBOLT+ArialMT"/>
              </a:rPr>
              <a:t>●</a:t>
            </a:r>
            <a:r>
              <a:rPr dirty="0" sz="2000" spc="1035">
                <a:solidFill>
                  <a:srgbClr val="d12477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000000"/>
                </a:solidFill>
                <a:latin typeface="VUBOLT+ArialMT"/>
                <a:cs typeface="VUBOLT+ArialMT"/>
              </a:rPr>
              <a:t>Campaign</a:t>
            </a:r>
            <a:r>
              <a:rPr dirty="0" sz="20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000000"/>
                </a:solidFill>
                <a:latin typeface="VUBOLT+ArialMT"/>
                <a:cs typeface="VUBOLT+ArialMT"/>
              </a:rPr>
              <a:t>communication?</a:t>
            </a:r>
          </a:p>
          <a:p>
            <a:pPr marL="0" marR="0">
              <a:lnSpc>
                <a:spcPts val="2159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d12477"/>
                </a:solidFill>
                <a:latin typeface="VUBOLT+ArialMT"/>
                <a:cs typeface="VUBOLT+ArialMT"/>
              </a:rPr>
              <a:t>●</a:t>
            </a:r>
            <a:r>
              <a:rPr dirty="0" sz="2000" spc="1035">
                <a:solidFill>
                  <a:srgbClr val="d12477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000000"/>
                </a:solidFill>
                <a:latin typeface="VUBOLT+ArialMT"/>
                <a:cs typeface="VUBOLT+ArialMT"/>
              </a:rPr>
              <a:t>DIrect</a:t>
            </a:r>
            <a:r>
              <a:rPr dirty="0" sz="20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000000"/>
                </a:solidFill>
                <a:latin typeface="VUBOLT+ArialMT"/>
                <a:cs typeface="VUBOLT+ArialMT"/>
              </a:rPr>
              <a:t>sales</a:t>
            </a:r>
            <a:r>
              <a:rPr dirty="0" sz="20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000000"/>
                </a:solidFill>
                <a:latin typeface="VUBOLT+ArialMT"/>
                <a:cs typeface="VUBOLT+ArialMT"/>
              </a:rPr>
              <a:t>growth?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929625" y="4192342"/>
            <a:ext cx="10253977" cy="8705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000000"/>
                </a:solidFill>
                <a:latin typeface="VUBOLT+ArialMT"/>
                <a:cs typeface="VUBOLT+ArialMT"/>
              </a:rPr>
              <a:t>Clearly</a:t>
            </a:r>
            <a:r>
              <a:rPr dirty="0" sz="20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000000"/>
                </a:solidFill>
                <a:latin typeface="VUBOLT+ArialMT"/>
                <a:cs typeface="VUBOLT+ArialMT"/>
              </a:rPr>
              <a:t>measurable</a:t>
            </a:r>
            <a:r>
              <a:rPr dirty="0" sz="20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000000"/>
                </a:solidFill>
                <a:latin typeface="VUBOLT+ArialMT"/>
                <a:cs typeface="VUBOLT+ArialMT"/>
              </a:rPr>
              <a:t>objectives</a:t>
            </a:r>
            <a:r>
              <a:rPr dirty="0" sz="20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000000"/>
                </a:solidFill>
                <a:latin typeface="VUBOLT+ArialMT"/>
                <a:cs typeface="VUBOLT+ArialMT"/>
              </a:rPr>
              <a:t>should</a:t>
            </a:r>
            <a:r>
              <a:rPr dirty="0" sz="20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000000"/>
                </a:solidFill>
                <a:latin typeface="VUBOLT+ArialMT"/>
                <a:cs typeface="VUBOLT+ArialMT"/>
              </a:rPr>
              <a:t>also</a:t>
            </a:r>
            <a:r>
              <a:rPr dirty="0" sz="20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000000"/>
                </a:solidFill>
                <a:latin typeface="VUBOLT+ArialMT"/>
                <a:cs typeface="VUBOLT+ArialMT"/>
              </a:rPr>
              <a:t>be</a:t>
            </a:r>
            <a:r>
              <a:rPr dirty="0" sz="20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000000"/>
                </a:solidFill>
                <a:latin typeface="VUBOLT+ArialMT"/>
                <a:cs typeface="VUBOLT+ArialMT"/>
              </a:rPr>
              <a:t>SMART</a:t>
            </a:r>
            <a:r>
              <a:rPr dirty="0" sz="20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000000"/>
                </a:solidFill>
                <a:latin typeface="VUBOLT+ArialMT"/>
                <a:cs typeface="VUBOLT+ArialMT"/>
              </a:rPr>
              <a:t>(=specific,</a:t>
            </a:r>
            <a:r>
              <a:rPr dirty="0" sz="20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000000"/>
                </a:solidFill>
                <a:latin typeface="VUBOLT+ArialMT"/>
                <a:cs typeface="VUBOLT+ArialMT"/>
              </a:rPr>
              <a:t>measurable,</a:t>
            </a:r>
            <a:r>
              <a:rPr dirty="0" sz="20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000000"/>
                </a:solidFill>
                <a:latin typeface="VUBOLT+ArialMT"/>
                <a:cs typeface="VUBOLT+ArialMT"/>
              </a:rPr>
              <a:t>achievable,</a:t>
            </a:r>
          </a:p>
          <a:p>
            <a:pPr marL="0" marR="0">
              <a:lnSpc>
                <a:spcPts val="2159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000000"/>
                </a:solidFill>
                <a:latin typeface="VUBOLT+ArialMT"/>
                <a:cs typeface="VUBOLT+ArialMT"/>
              </a:rPr>
              <a:t>relevant,</a:t>
            </a:r>
            <a:r>
              <a:rPr dirty="0" sz="20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000000"/>
                </a:solidFill>
                <a:latin typeface="VUBOLT+ArialMT"/>
                <a:cs typeface="VUBOLT+ArialMT"/>
              </a:rPr>
              <a:t>and</a:t>
            </a:r>
            <a:r>
              <a:rPr dirty="0" sz="20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000000"/>
                </a:solidFill>
                <a:latin typeface="VUBOLT+ArialMT"/>
                <a:cs typeface="VUBOLT+ArialMT"/>
              </a:rPr>
              <a:t>time-bound),</a:t>
            </a:r>
            <a:r>
              <a:rPr dirty="0" sz="20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000000"/>
                </a:solidFill>
                <a:latin typeface="VUBOLT+ArialMT"/>
                <a:cs typeface="VUBOLT+ArialMT"/>
              </a:rPr>
              <a:t>e.g.</a:t>
            </a:r>
            <a:r>
              <a:rPr dirty="0" sz="20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000000"/>
                </a:solidFill>
                <a:latin typeface="VUBOLT+ArialMT"/>
                <a:cs typeface="VUBOLT+ArialMT"/>
              </a:rPr>
              <a:t>“In</a:t>
            </a:r>
            <a:r>
              <a:rPr dirty="0" sz="20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000000"/>
                </a:solidFill>
                <a:latin typeface="VUBOLT+ArialMT"/>
                <a:cs typeface="VUBOLT+ArialMT"/>
              </a:rPr>
              <a:t>one</a:t>
            </a:r>
            <a:r>
              <a:rPr dirty="0" sz="20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000000"/>
                </a:solidFill>
                <a:latin typeface="VUBOLT+ArialMT"/>
                <a:cs typeface="VUBOLT+ArialMT"/>
              </a:rPr>
              <a:t>year</a:t>
            </a:r>
            <a:r>
              <a:rPr dirty="0" sz="20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000000"/>
                </a:solidFill>
                <a:latin typeface="VUBOLT+ArialMT"/>
                <a:cs typeface="VUBOLT+ArialMT"/>
              </a:rPr>
              <a:t>the</a:t>
            </a:r>
            <a:r>
              <a:rPr dirty="0" sz="20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000000"/>
                </a:solidFill>
                <a:latin typeface="VUBOLT+ArialMT"/>
                <a:cs typeface="VUBOLT+ArialMT"/>
              </a:rPr>
              <a:t>email</a:t>
            </a:r>
            <a:r>
              <a:rPr dirty="0" sz="20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000000"/>
                </a:solidFill>
                <a:latin typeface="VUBOLT+ArialMT"/>
                <a:cs typeface="VUBOLT+ArialMT"/>
              </a:rPr>
              <a:t>marketing</a:t>
            </a:r>
            <a:r>
              <a:rPr dirty="0" sz="20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000000"/>
                </a:solidFill>
                <a:latin typeface="VUBOLT+ArialMT"/>
                <a:cs typeface="VUBOLT+ArialMT"/>
              </a:rPr>
              <a:t>list</a:t>
            </a:r>
            <a:r>
              <a:rPr dirty="0" sz="20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000000"/>
                </a:solidFill>
                <a:latin typeface="VUBOLT+ArialMT"/>
                <a:cs typeface="VUBOLT+ArialMT"/>
              </a:rPr>
              <a:t>will</a:t>
            </a:r>
            <a:r>
              <a:rPr dirty="0" sz="20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000000"/>
                </a:solidFill>
                <a:latin typeface="VUBOLT+ArialMT"/>
                <a:cs typeface="VUBOLT+ArialMT"/>
              </a:rPr>
              <a:t>have</a:t>
            </a:r>
            <a:r>
              <a:rPr dirty="0" sz="20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000000"/>
                </a:solidFill>
                <a:latin typeface="VUBOLT+ArialMT"/>
                <a:cs typeface="VUBOLT+ArialMT"/>
              </a:rPr>
              <a:t>increased</a:t>
            </a:r>
            <a:r>
              <a:rPr dirty="0" sz="20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000000"/>
                </a:solidFill>
                <a:latin typeface="VUBOLT+ArialMT"/>
                <a:cs typeface="VUBOLT+ArialMT"/>
              </a:rPr>
              <a:t>by</a:t>
            </a:r>
          </a:p>
          <a:p>
            <a:pPr marL="0" marR="0">
              <a:lnSpc>
                <a:spcPts val="2159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000000"/>
                </a:solidFill>
                <a:latin typeface="VUBOLT+ArialMT"/>
                <a:cs typeface="VUBOLT+ArialMT"/>
              </a:rPr>
              <a:t>20</a:t>
            </a:r>
            <a:r>
              <a:rPr dirty="0" sz="20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000000"/>
                </a:solidFill>
                <a:latin typeface="VUBOLT+ArialMT"/>
                <a:cs typeface="VUBOLT+ArialMT"/>
              </a:rPr>
              <a:t>%.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601133" y="354904"/>
            <a:ext cx="7444091" cy="66238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Benefits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of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email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marketing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91630" y="1041177"/>
            <a:ext cx="10320056" cy="90668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960"/>
              </a:lnSpc>
              <a:spcBef>
                <a:spcPts val="0"/>
              </a:spcBef>
              <a:spcAft>
                <a:spcPts val="0"/>
              </a:spcAft>
            </a:pPr>
            <a:r>
              <a:rPr dirty="0" sz="2650">
                <a:solidFill>
                  <a:srgbClr val="d12477"/>
                </a:solidFill>
                <a:latin typeface="VUBOLT+ArialMT"/>
                <a:cs typeface="VUBOLT+ArialMT"/>
              </a:rPr>
              <a:t>•</a:t>
            </a:r>
            <a:r>
              <a:rPr dirty="0" sz="2650" spc="1636">
                <a:solidFill>
                  <a:srgbClr val="d12477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One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of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the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oldest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forms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of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digital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communication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—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but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also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one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of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the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most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effective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digital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marketing</a:t>
            </a:r>
          </a:p>
          <a:p>
            <a:pPr marL="419087" marR="0">
              <a:lnSpc>
                <a:spcPts val="1899"/>
              </a:lnSpc>
              <a:spcBef>
                <a:spcPts val="0"/>
              </a:spcBef>
              <a:spcAft>
                <a:spcPts val="0"/>
              </a:spcAft>
            </a:pP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strategies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out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there: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email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marketing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has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an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ROI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of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40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€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for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every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euro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spent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 spc="216">
                <a:solidFill>
                  <a:srgbClr val="161249"/>
                </a:solidFill>
                <a:latin typeface="VUBOLT+ArialMT"/>
                <a:cs typeface="VUBOLT+ArialMT"/>
              </a:rPr>
              <a:t>(</a:t>
            </a:r>
            <a:r>
              <a:rPr dirty="0" sz="1700" u="sng">
                <a:solidFill>
                  <a:srgbClr val="0563c1"/>
                </a:solidFill>
                <a:latin typeface="VUBOLT+ArialMT"/>
                <a:cs typeface="VUBOLT+ArialMT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Data</a:t>
            </a:r>
            <a:r>
              <a:rPr dirty="0" sz="1700" spc="46" u="sng">
                <a:solidFill>
                  <a:srgbClr val="0563c1"/>
                </a:solidFill>
                <a:latin typeface="VUBOLT+ArialMT"/>
                <a:cs typeface="VUBOLT+ArialMT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dirty="0" sz="1700" u="sng">
                <a:solidFill>
                  <a:srgbClr val="0563c1"/>
                </a:solidFill>
                <a:latin typeface="VUBOLT+ArialMT"/>
                <a:cs typeface="VUBOLT+ArialMT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&amp;</a:t>
            </a:r>
            <a:r>
              <a:rPr dirty="0" sz="1700" spc="44" u="sng">
                <a:solidFill>
                  <a:srgbClr val="0563c1"/>
                </a:solidFill>
                <a:latin typeface="VUBOLT+ArialMT"/>
                <a:cs typeface="VUBOLT+ArialMT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dirty="0" sz="1700" u="sng">
                <a:solidFill>
                  <a:srgbClr val="0563c1"/>
                </a:solidFill>
                <a:latin typeface="VUBOLT+ArialMT"/>
                <a:cs typeface="VUBOLT+ArialMT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Marketing</a:t>
            </a:r>
          </a:p>
          <a:p>
            <a:pPr marL="419087" marR="0">
              <a:lnSpc>
                <a:spcPts val="1899"/>
              </a:lnSpc>
              <a:spcBef>
                <a:spcPts val="140"/>
              </a:spcBef>
              <a:spcAft>
                <a:spcPts val="0"/>
              </a:spcAft>
            </a:pPr>
            <a:r>
              <a:rPr dirty="0" sz="1700" u="sng">
                <a:solidFill>
                  <a:srgbClr val="0563c1"/>
                </a:solidFill>
                <a:latin typeface="VUBOLT+ArialMT"/>
                <a:cs typeface="VUBOLT+ArialMT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Association’s</a:t>
            </a:r>
            <a:r>
              <a:rPr dirty="0" sz="1700" spc="46" u="sng">
                <a:solidFill>
                  <a:srgbClr val="0563c1"/>
                </a:solidFill>
                <a:latin typeface="VUBOLT+ArialMT"/>
                <a:cs typeface="VUBOLT+ArialMT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dirty="0" sz="1700" u="sng">
                <a:solidFill>
                  <a:srgbClr val="0563c1"/>
                </a:solidFill>
                <a:latin typeface="VUBOLT+ArialMT"/>
                <a:cs typeface="VUBOLT+ArialMT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research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,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2019)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791630" y="1818417"/>
            <a:ext cx="7693816" cy="41408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960"/>
              </a:lnSpc>
              <a:spcBef>
                <a:spcPts val="0"/>
              </a:spcBef>
              <a:spcAft>
                <a:spcPts val="0"/>
              </a:spcAft>
            </a:pPr>
            <a:r>
              <a:rPr dirty="0" sz="2650">
                <a:solidFill>
                  <a:srgbClr val="d12477"/>
                </a:solidFill>
                <a:latin typeface="VUBOLT+ArialMT"/>
                <a:cs typeface="VUBOLT+ArialMT"/>
              </a:rPr>
              <a:t>•</a:t>
            </a:r>
            <a:r>
              <a:rPr dirty="0" sz="2650" spc="1636">
                <a:solidFill>
                  <a:srgbClr val="d12477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Email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is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an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effective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content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marketing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channel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→</a:t>
            </a:r>
            <a:r>
              <a:rPr dirty="0" sz="1700" spc="469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traffic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to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website/e-com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791630" y="2077497"/>
            <a:ext cx="2934114" cy="41408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960"/>
              </a:lnSpc>
              <a:spcBef>
                <a:spcPts val="0"/>
              </a:spcBef>
              <a:spcAft>
                <a:spcPts val="0"/>
              </a:spcAft>
            </a:pPr>
            <a:r>
              <a:rPr dirty="0" sz="2650">
                <a:solidFill>
                  <a:srgbClr val="d12477"/>
                </a:solidFill>
                <a:latin typeface="VUBOLT+ArialMT"/>
                <a:cs typeface="VUBOLT+ArialMT"/>
              </a:rPr>
              <a:t>•</a:t>
            </a:r>
            <a:r>
              <a:rPr dirty="0" sz="2650" spc="1636">
                <a:solidFill>
                  <a:srgbClr val="d12477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Easy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to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test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and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develop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791630" y="2336577"/>
            <a:ext cx="9876960" cy="64760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960"/>
              </a:lnSpc>
              <a:spcBef>
                <a:spcPts val="0"/>
              </a:spcBef>
              <a:spcAft>
                <a:spcPts val="0"/>
              </a:spcAft>
            </a:pPr>
            <a:r>
              <a:rPr dirty="0" sz="2650">
                <a:solidFill>
                  <a:srgbClr val="d12477"/>
                </a:solidFill>
                <a:latin typeface="VUBOLT+ArialMT"/>
                <a:cs typeface="VUBOLT+ArialMT"/>
              </a:rPr>
              <a:t>•</a:t>
            </a:r>
            <a:r>
              <a:rPr dirty="0" sz="2650" spc="1636">
                <a:solidFill>
                  <a:srgbClr val="d12477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Way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to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interact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with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customers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and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create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(personalized)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value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for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customers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at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the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right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moment</a:t>
            </a:r>
          </a:p>
          <a:p>
            <a:pPr marL="419087" marR="0">
              <a:lnSpc>
                <a:spcPts val="1899"/>
              </a:lnSpc>
              <a:spcBef>
                <a:spcPts val="0"/>
              </a:spcBef>
              <a:spcAft>
                <a:spcPts val="0"/>
              </a:spcAft>
            </a:pP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(segmentation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&amp;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purchase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path)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791630" y="2854737"/>
            <a:ext cx="4193857" cy="41408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960"/>
              </a:lnSpc>
              <a:spcBef>
                <a:spcPts val="0"/>
              </a:spcBef>
              <a:spcAft>
                <a:spcPts val="0"/>
              </a:spcAft>
            </a:pPr>
            <a:r>
              <a:rPr dirty="0" sz="2650">
                <a:solidFill>
                  <a:srgbClr val="d12477"/>
                </a:solidFill>
                <a:latin typeface="VUBOLT+ArialMT"/>
                <a:cs typeface="VUBOLT+ArialMT"/>
              </a:rPr>
              <a:t>•</a:t>
            </a:r>
            <a:r>
              <a:rPr dirty="0" sz="2650" spc="1636">
                <a:solidFill>
                  <a:srgbClr val="d12477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Channel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that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customers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use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everyday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791630" y="3113817"/>
            <a:ext cx="7731197" cy="119132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960"/>
              </a:lnSpc>
              <a:spcBef>
                <a:spcPts val="0"/>
              </a:spcBef>
              <a:spcAft>
                <a:spcPts val="0"/>
              </a:spcAft>
            </a:pPr>
            <a:r>
              <a:rPr dirty="0" sz="2650">
                <a:solidFill>
                  <a:srgbClr val="d12477"/>
                </a:solidFill>
                <a:latin typeface="VUBOLT+ArialMT"/>
                <a:cs typeface="VUBOLT+ArialMT"/>
              </a:rPr>
              <a:t>•</a:t>
            </a:r>
            <a:r>
              <a:rPr dirty="0" sz="2650" spc="1636">
                <a:solidFill>
                  <a:srgbClr val="d12477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Reach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customers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in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real-time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(smartphones)</a:t>
            </a:r>
          </a:p>
          <a:p>
            <a:pPr marL="0" marR="0">
              <a:lnSpc>
                <a:spcPts val="2039"/>
              </a:lnSpc>
              <a:spcBef>
                <a:spcPts val="0"/>
              </a:spcBef>
              <a:spcAft>
                <a:spcPts val="0"/>
              </a:spcAft>
            </a:pPr>
            <a:r>
              <a:rPr dirty="0" sz="2650">
                <a:solidFill>
                  <a:srgbClr val="d12477"/>
                </a:solidFill>
                <a:latin typeface="VUBOLT+ArialMT"/>
                <a:cs typeface="VUBOLT+ArialMT"/>
              </a:rPr>
              <a:t>•</a:t>
            </a:r>
            <a:r>
              <a:rPr dirty="0" sz="2650" spc="1636">
                <a:solidFill>
                  <a:srgbClr val="d12477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Easy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to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measure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&amp;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optimize</a:t>
            </a:r>
          </a:p>
          <a:p>
            <a:pPr marL="0" marR="0">
              <a:lnSpc>
                <a:spcPts val="2039"/>
              </a:lnSpc>
              <a:spcBef>
                <a:spcPts val="0"/>
              </a:spcBef>
              <a:spcAft>
                <a:spcPts val="0"/>
              </a:spcAft>
            </a:pPr>
            <a:r>
              <a:rPr dirty="0" sz="2650">
                <a:solidFill>
                  <a:srgbClr val="d12477"/>
                </a:solidFill>
                <a:latin typeface="VUBOLT+ArialMT"/>
                <a:cs typeface="VUBOLT+ArialMT"/>
              </a:rPr>
              <a:t>•</a:t>
            </a:r>
            <a:r>
              <a:rPr dirty="0" sz="2650" spc="1636">
                <a:solidFill>
                  <a:srgbClr val="d12477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Increases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brand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awareness</a:t>
            </a:r>
          </a:p>
          <a:p>
            <a:pPr marL="0" marR="0">
              <a:lnSpc>
                <a:spcPts val="2039"/>
              </a:lnSpc>
              <a:spcBef>
                <a:spcPts val="50"/>
              </a:spcBef>
              <a:spcAft>
                <a:spcPts val="0"/>
              </a:spcAft>
            </a:pPr>
            <a:r>
              <a:rPr dirty="0" sz="2650">
                <a:solidFill>
                  <a:srgbClr val="d12477"/>
                </a:solidFill>
                <a:latin typeface="VUBOLT+ArialMT"/>
                <a:cs typeface="VUBOLT+ArialMT"/>
              </a:rPr>
              <a:t>•</a:t>
            </a:r>
            <a:r>
              <a:rPr dirty="0" sz="2650" spc="1636">
                <a:solidFill>
                  <a:srgbClr val="d12477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Scalable: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use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the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same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contents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elsewhere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e.g.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in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social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media,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vice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versa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838200" y="351347"/>
            <a:ext cx="9060868" cy="5488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021"/>
              </a:lnSpc>
              <a:spcBef>
                <a:spcPts val="0"/>
              </a:spcBef>
              <a:spcAft>
                <a:spcPts val="0"/>
              </a:spcAft>
            </a:pPr>
            <a:r>
              <a:rPr dirty="0" sz="3600" b="1">
                <a:solidFill>
                  <a:srgbClr val="161249"/>
                </a:solidFill>
                <a:latin typeface="KWTTRG+Arial-BoldMT"/>
                <a:cs typeface="KWTTRG+Arial-BoldMT"/>
              </a:rPr>
              <a:t>How</a:t>
            </a:r>
            <a:r>
              <a:rPr dirty="0" sz="36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3600" b="1">
                <a:solidFill>
                  <a:srgbClr val="161249"/>
                </a:solidFill>
                <a:latin typeface="KWTTRG+Arial-BoldMT"/>
                <a:cs typeface="KWTTRG+Arial-BoldMT"/>
              </a:rPr>
              <a:t>to</a:t>
            </a:r>
            <a:r>
              <a:rPr dirty="0" sz="36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3600" b="1">
                <a:solidFill>
                  <a:srgbClr val="161249"/>
                </a:solidFill>
                <a:latin typeface="KWTTRG+Arial-BoldMT"/>
                <a:cs typeface="KWTTRG+Arial-BoldMT"/>
              </a:rPr>
              <a:t>get</a:t>
            </a:r>
            <a:r>
              <a:rPr dirty="0" sz="36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3600" b="1">
                <a:solidFill>
                  <a:srgbClr val="161249"/>
                </a:solidFill>
                <a:latin typeface="KWTTRG+Arial-BoldMT"/>
                <a:cs typeface="KWTTRG+Arial-BoldMT"/>
              </a:rPr>
              <a:t>started</a:t>
            </a:r>
            <a:r>
              <a:rPr dirty="0" sz="36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3600" b="1">
                <a:solidFill>
                  <a:srgbClr val="161249"/>
                </a:solidFill>
                <a:latin typeface="KWTTRG+Arial-BoldMT"/>
                <a:cs typeface="KWTTRG+Arial-BoldMT"/>
              </a:rPr>
              <a:t>with</a:t>
            </a:r>
            <a:r>
              <a:rPr dirty="0" sz="36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3600" b="1">
                <a:solidFill>
                  <a:srgbClr val="161249"/>
                </a:solidFill>
                <a:latin typeface="KWTTRG+Arial-BoldMT"/>
                <a:cs typeface="KWTTRG+Arial-BoldMT"/>
              </a:rPr>
              <a:t>email</a:t>
            </a:r>
            <a:r>
              <a:rPr dirty="0" sz="36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3600" b="1">
                <a:solidFill>
                  <a:srgbClr val="161249"/>
                </a:solidFill>
                <a:latin typeface="KWTTRG+Arial-BoldMT"/>
                <a:cs typeface="KWTTRG+Arial-BoldMT"/>
              </a:rPr>
              <a:t>marketing?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82129" y="1732629"/>
            <a:ext cx="7229219" cy="135608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457"/>
              </a:lnSpc>
              <a:spcBef>
                <a:spcPts val="0"/>
              </a:spcBef>
              <a:spcAft>
                <a:spcPts val="0"/>
              </a:spcAft>
            </a:pPr>
            <a:r>
              <a:rPr dirty="0" sz="2200">
                <a:solidFill>
                  <a:srgbClr val="d12477"/>
                </a:solidFill>
                <a:latin typeface="VUBOLT+ArialMT"/>
                <a:cs typeface="VUBOLT+ArialMT"/>
              </a:rPr>
              <a:t>1.</a:t>
            </a:r>
            <a:r>
              <a:rPr dirty="0" sz="2200" spc="1221">
                <a:solidFill>
                  <a:srgbClr val="d12477"/>
                </a:solidFill>
                <a:latin typeface="VUBOLT+ArialMT"/>
                <a:cs typeface="VUBOLT+ArialMT"/>
              </a:rPr>
              <a:t> </a:t>
            </a:r>
            <a:r>
              <a:rPr dirty="0" sz="2200">
                <a:solidFill>
                  <a:srgbClr val="161249"/>
                </a:solidFill>
                <a:latin typeface="VUBOLT+ArialMT"/>
                <a:cs typeface="VUBOLT+ArialMT"/>
              </a:rPr>
              <a:t>Choose</a:t>
            </a:r>
            <a:r>
              <a:rPr dirty="0" sz="22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200">
                <a:solidFill>
                  <a:srgbClr val="161249"/>
                </a:solidFill>
                <a:latin typeface="VUBOLT+ArialMT"/>
                <a:cs typeface="VUBOLT+ArialMT"/>
              </a:rPr>
              <a:t>an</a:t>
            </a:r>
            <a:r>
              <a:rPr dirty="0" sz="22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200">
                <a:solidFill>
                  <a:srgbClr val="161249"/>
                </a:solidFill>
                <a:latin typeface="VUBOLT+ArialMT"/>
                <a:cs typeface="VUBOLT+ArialMT"/>
              </a:rPr>
              <a:t>email</a:t>
            </a:r>
            <a:r>
              <a:rPr dirty="0" sz="22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200">
                <a:solidFill>
                  <a:srgbClr val="161249"/>
                </a:solidFill>
                <a:latin typeface="VUBOLT+ArialMT"/>
                <a:cs typeface="VUBOLT+ArialMT"/>
              </a:rPr>
              <a:t>marketing</a:t>
            </a:r>
            <a:r>
              <a:rPr dirty="0" sz="22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200">
                <a:solidFill>
                  <a:srgbClr val="161249"/>
                </a:solidFill>
                <a:latin typeface="VUBOLT+ArialMT"/>
                <a:cs typeface="VUBOLT+ArialMT"/>
              </a:rPr>
              <a:t>platform</a:t>
            </a:r>
            <a:r>
              <a:rPr dirty="0" sz="22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200">
                <a:solidFill>
                  <a:srgbClr val="161249"/>
                </a:solidFill>
                <a:latin typeface="VUBOLT+ArialMT"/>
                <a:cs typeface="VUBOLT+ArialMT"/>
              </a:rPr>
              <a:t>(e.g.</a:t>
            </a:r>
            <a:r>
              <a:rPr dirty="0" sz="22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200">
                <a:solidFill>
                  <a:srgbClr val="161249"/>
                </a:solidFill>
                <a:latin typeface="VUBOLT+ArialMT"/>
                <a:cs typeface="VUBOLT+ArialMT"/>
              </a:rPr>
              <a:t>MailChimp)</a:t>
            </a:r>
          </a:p>
          <a:p>
            <a:pPr marL="0" marR="0">
              <a:lnSpc>
                <a:spcPts val="2457"/>
              </a:lnSpc>
              <a:spcBef>
                <a:spcPts val="1452"/>
              </a:spcBef>
              <a:spcAft>
                <a:spcPts val="0"/>
              </a:spcAft>
            </a:pPr>
            <a:r>
              <a:rPr dirty="0" sz="2200">
                <a:solidFill>
                  <a:srgbClr val="d12477"/>
                </a:solidFill>
                <a:latin typeface="VUBOLT+ArialMT"/>
                <a:cs typeface="VUBOLT+ArialMT"/>
              </a:rPr>
              <a:t>2.</a:t>
            </a:r>
            <a:r>
              <a:rPr dirty="0" sz="2200" spc="1221">
                <a:solidFill>
                  <a:srgbClr val="d12477"/>
                </a:solidFill>
                <a:latin typeface="VUBOLT+ArialMT"/>
                <a:cs typeface="VUBOLT+ArialMT"/>
              </a:rPr>
              <a:t> </a:t>
            </a:r>
            <a:r>
              <a:rPr dirty="0" sz="2200">
                <a:solidFill>
                  <a:srgbClr val="161249"/>
                </a:solidFill>
                <a:latin typeface="VUBOLT+ArialMT"/>
                <a:cs typeface="VUBOLT+ArialMT"/>
              </a:rPr>
              <a:t>Establish</a:t>
            </a:r>
            <a:r>
              <a:rPr dirty="0" sz="22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200">
                <a:solidFill>
                  <a:srgbClr val="161249"/>
                </a:solidFill>
                <a:latin typeface="VUBOLT+ArialMT"/>
                <a:cs typeface="VUBOLT+ArialMT"/>
              </a:rPr>
              <a:t>your</a:t>
            </a:r>
            <a:r>
              <a:rPr dirty="0" sz="22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200">
                <a:solidFill>
                  <a:srgbClr val="161249"/>
                </a:solidFill>
                <a:latin typeface="VUBOLT+ArialMT"/>
                <a:cs typeface="VUBOLT+ArialMT"/>
              </a:rPr>
              <a:t>goals</a:t>
            </a:r>
            <a:r>
              <a:rPr dirty="0" sz="22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200">
                <a:solidFill>
                  <a:srgbClr val="161249"/>
                </a:solidFill>
                <a:latin typeface="VUBOLT+ArialMT"/>
                <a:cs typeface="VUBOLT+ArialMT"/>
              </a:rPr>
              <a:t>and</a:t>
            </a:r>
            <a:r>
              <a:rPr dirty="0" sz="22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200">
                <a:solidFill>
                  <a:srgbClr val="161249"/>
                </a:solidFill>
                <a:latin typeface="VUBOLT+ArialMT"/>
                <a:cs typeface="VUBOLT+ArialMT"/>
              </a:rPr>
              <a:t>target</a:t>
            </a:r>
            <a:r>
              <a:rPr dirty="0" sz="22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200">
                <a:solidFill>
                  <a:srgbClr val="161249"/>
                </a:solidFill>
                <a:latin typeface="VUBOLT+ArialMT"/>
                <a:cs typeface="VUBOLT+ArialMT"/>
              </a:rPr>
              <a:t>group(s)</a:t>
            </a:r>
          </a:p>
          <a:p>
            <a:pPr marL="0" marR="0">
              <a:lnSpc>
                <a:spcPts val="2457"/>
              </a:lnSpc>
              <a:spcBef>
                <a:spcPts val="1502"/>
              </a:spcBef>
              <a:spcAft>
                <a:spcPts val="0"/>
              </a:spcAft>
            </a:pPr>
            <a:r>
              <a:rPr dirty="0" sz="2200">
                <a:solidFill>
                  <a:srgbClr val="d12477"/>
                </a:solidFill>
                <a:latin typeface="VUBOLT+ArialMT"/>
                <a:cs typeface="VUBOLT+ArialMT"/>
              </a:rPr>
              <a:t>3.</a:t>
            </a:r>
            <a:r>
              <a:rPr dirty="0" sz="2200" spc="1221">
                <a:solidFill>
                  <a:srgbClr val="d12477"/>
                </a:solidFill>
                <a:latin typeface="VUBOLT+ArialMT"/>
                <a:cs typeface="VUBOLT+ArialMT"/>
              </a:rPr>
              <a:t> </a:t>
            </a:r>
            <a:r>
              <a:rPr dirty="0" sz="2200">
                <a:solidFill>
                  <a:srgbClr val="161249"/>
                </a:solidFill>
                <a:latin typeface="VUBOLT+ArialMT"/>
                <a:cs typeface="VUBOLT+ArialMT"/>
              </a:rPr>
              <a:t>Build</a:t>
            </a:r>
            <a:r>
              <a:rPr dirty="0" sz="22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200">
                <a:solidFill>
                  <a:srgbClr val="161249"/>
                </a:solidFill>
                <a:latin typeface="VUBOLT+ArialMT"/>
                <a:cs typeface="VUBOLT+ArialMT"/>
              </a:rPr>
              <a:t>your</a:t>
            </a:r>
            <a:r>
              <a:rPr dirty="0" sz="22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200">
                <a:solidFill>
                  <a:srgbClr val="161249"/>
                </a:solidFill>
                <a:latin typeface="VUBOLT+ArialMT"/>
                <a:cs typeface="VUBOLT+ArialMT"/>
              </a:rPr>
              <a:t>marketing</a:t>
            </a:r>
            <a:r>
              <a:rPr dirty="0" sz="22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200">
                <a:solidFill>
                  <a:srgbClr val="161249"/>
                </a:solidFill>
                <a:latin typeface="VUBOLT+ArialMT"/>
                <a:cs typeface="VUBOLT+ArialMT"/>
              </a:rPr>
              <a:t>list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982129" y="3241389"/>
            <a:ext cx="7850601" cy="85316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457"/>
              </a:lnSpc>
              <a:spcBef>
                <a:spcPts val="0"/>
              </a:spcBef>
              <a:spcAft>
                <a:spcPts val="0"/>
              </a:spcAft>
            </a:pPr>
            <a:r>
              <a:rPr dirty="0" sz="2200">
                <a:solidFill>
                  <a:srgbClr val="d12477"/>
                </a:solidFill>
                <a:latin typeface="VUBOLT+ArialMT"/>
                <a:cs typeface="VUBOLT+ArialMT"/>
              </a:rPr>
              <a:t>4.</a:t>
            </a:r>
            <a:r>
              <a:rPr dirty="0" sz="2200" spc="1221">
                <a:solidFill>
                  <a:srgbClr val="d12477"/>
                </a:solidFill>
                <a:latin typeface="VUBOLT+ArialMT"/>
                <a:cs typeface="VUBOLT+ArialMT"/>
              </a:rPr>
              <a:t> </a:t>
            </a:r>
            <a:r>
              <a:rPr dirty="0" sz="2200">
                <a:solidFill>
                  <a:srgbClr val="161249"/>
                </a:solidFill>
                <a:latin typeface="VUBOLT+ArialMT"/>
                <a:cs typeface="VUBOLT+ArialMT"/>
              </a:rPr>
              <a:t>Build</a:t>
            </a:r>
            <a:r>
              <a:rPr dirty="0" sz="22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200">
                <a:solidFill>
                  <a:srgbClr val="161249"/>
                </a:solidFill>
                <a:latin typeface="VUBOLT+ArialMT"/>
                <a:cs typeface="VUBOLT+ArialMT"/>
              </a:rPr>
              <a:t>your</a:t>
            </a:r>
            <a:r>
              <a:rPr dirty="0" sz="22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200">
                <a:solidFill>
                  <a:srgbClr val="161249"/>
                </a:solidFill>
                <a:latin typeface="VUBOLT+ArialMT"/>
                <a:cs typeface="VUBOLT+ArialMT"/>
              </a:rPr>
              <a:t>basic</a:t>
            </a:r>
            <a:r>
              <a:rPr dirty="0" sz="22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200">
                <a:solidFill>
                  <a:srgbClr val="161249"/>
                </a:solidFill>
                <a:latin typeface="VUBOLT+ArialMT"/>
                <a:cs typeface="VUBOLT+ArialMT"/>
              </a:rPr>
              <a:t>email</a:t>
            </a:r>
            <a:r>
              <a:rPr dirty="0" sz="22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200">
                <a:solidFill>
                  <a:srgbClr val="161249"/>
                </a:solidFill>
                <a:latin typeface="VUBOLT+ArialMT"/>
                <a:cs typeface="VUBOLT+ArialMT"/>
              </a:rPr>
              <a:t>template/use</a:t>
            </a:r>
            <a:r>
              <a:rPr dirty="0" sz="22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200">
                <a:solidFill>
                  <a:srgbClr val="161249"/>
                </a:solidFill>
                <a:latin typeface="VUBOLT+ArialMT"/>
                <a:cs typeface="VUBOLT+ArialMT"/>
              </a:rPr>
              <a:t>ready</a:t>
            </a:r>
            <a:r>
              <a:rPr dirty="0" sz="22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200">
                <a:solidFill>
                  <a:srgbClr val="161249"/>
                </a:solidFill>
                <a:latin typeface="VUBOLT+ArialMT"/>
                <a:cs typeface="VUBOLT+ArialMT"/>
              </a:rPr>
              <a:t>made</a:t>
            </a:r>
            <a:r>
              <a:rPr dirty="0" sz="22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200">
                <a:solidFill>
                  <a:srgbClr val="161249"/>
                </a:solidFill>
                <a:latin typeface="VUBOLT+ArialMT"/>
                <a:cs typeface="VUBOLT+ArialMT"/>
              </a:rPr>
              <a:t>templates</a:t>
            </a:r>
          </a:p>
          <a:p>
            <a:pPr marL="0" marR="0">
              <a:lnSpc>
                <a:spcPts val="2457"/>
              </a:lnSpc>
              <a:spcBef>
                <a:spcPts val="1452"/>
              </a:spcBef>
              <a:spcAft>
                <a:spcPts val="0"/>
              </a:spcAft>
            </a:pPr>
            <a:r>
              <a:rPr dirty="0" sz="2200">
                <a:solidFill>
                  <a:srgbClr val="d12477"/>
                </a:solidFill>
                <a:latin typeface="VUBOLT+ArialMT"/>
                <a:cs typeface="VUBOLT+ArialMT"/>
              </a:rPr>
              <a:t>5.</a:t>
            </a:r>
            <a:r>
              <a:rPr dirty="0" sz="2200" spc="1221">
                <a:solidFill>
                  <a:srgbClr val="d12477"/>
                </a:solidFill>
                <a:latin typeface="VUBOLT+ArialMT"/>
                <a:cs typeface="VUBOLT+ArialMT"/>
              </a:rPr>
              <a:t> </a:t>
            </a:r>
            <a:r>
              <a:rPr dirty="0" sz="2200">
                <a:solidFill>
                  <a:srgbClr val="161249"/>
                </a:solidFill>
                <a:latin typeface="VUBOLT+ArialMT"/>
                <a:cs typeface="VUBOLT+ArialMT"/>
              </a:rPr>
              <a:t>Design</a:t>
            </a:r>
            <a:r>
              <a:rPr dirty="0" sz="22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200">
                <a:solidFill>
                  <a:srgbClr val="161249"/>
                </a:solidFill>
                <a:latin typeface="VUBOLT+ArialMT"/>
                <a:cs typeface="VUBOLT+ArialMT"/>
              </a:rPr>
              <a:t>and</a:t>
            </a:r>
            <a:r>
              <a:rPr dirty="0" sz="22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200">
                <a:solidFill>
                  <a:srgbClr val="161249"/>
                </a:solidFill>
                <a:latin typeface="VUBOLT+ArialMT"/>
                <a:cs typeface="VUBOLT+ArialMT"/>
              </a:rPr>
              <a:t>send</a:t>
            </a:r>
            <a:r>
              <a:rPr dirty="0" sz="22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200">
                <a:solidFill>
                  <a:srgbClr val="161249"/>
                </a:solidFill>
                <a:latin typeface="VUBOLT+ArialMT"/>
                <a:cs typeface="VUBOLT+ArialMT"/>
              </a:rPr>
              <a:t>your</a:t>
            </a:r>
            <a:r>
              <a:rPr dirty="0" sz="22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200">
                <a:solidFill>
                  <a:srgbClr val="161249"/>
                </a:solidFill>
                <a:latin typeface="VUBOLT+ArialMT"/>
                <a:cs typeface="VUBOLT+ArialMT"/>
              </a:rPr>
              <a:t>first</a:t>
            </a:r>
            <a:r>
              <a:rPr dirty="0" sz="22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200">
                <a:solidFill>
                  <a:srgbClr val="161249"/>
                </a:solidFill>
                <a:latin typeface="VUBOLT+ArialMT"/>
                <a:cs typeface="VUBOLT+ArialMT"/>
              </a:rPr>
              <a:t>email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982129" y="4247229"/>
            <a:ext cx="7662009" cy="35024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457"/>
              </a:lnSpc>
              <a:spcBef>
                <a:spcPts val="0"/>
              </a:spcBef>
              <a:spcAft>
                <a:spcPts val="0"/>
              </a:spcAft>
            </a:pPr>
            <a:r>
              <a:rPr dirty="0" sz="2200">
                <a:solidFill>
                  <a:srgbClr val="d12477"/>
                </a:solidFill>
                <a:latin typeface="VUBOLT+ArialMT"/>
                <a:cs typeface="VUBOLT+ArialMT"/>
              </a:rPr>
              <a:t>6.</a:t>
            </a:r>
            <a:r>
              <a:rPr dirty="0" sz="2200" spc="1221">
                <a:solidFill>
                  <a:srgbClr val="d12477"/>
                </a:solidFill>
                <a:latin typeface="VUBOLT+ArialMT"/>
                <a:cs typeface="VUBOLT+ArialMT"/>
              </a:rPr>
              <a:t> </a:t>
            </a:r>
            <a:r>
              <a:rPr dirty="0" sz="2200">
                <a:solidFill>
                  <a:srgbClr val="161249"/>
                </a:solidFill>
                <a:latin typeface="VUBOLT+ArialMT"/>
                <a:cs typeface="VUBOLT+ArialMT"/>
              </a:rPr>
              <a:t>Test</a:t>
            </a:r>
            <a:r>
              <a:rPr dirty="0" sz="22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200">
                <a:solidFill>
                  <a:srgbClr val="161249"/>
                </a:solidFill>
                <a:latin typeface="VUBOLT+ArialMT"/>
                <a:cs typeface="VUBOLT+ArialMT"/>
              </a:rPr>
              <a:t>(e.g.</a:t>
            </a:r>
            <a:r>
              <a:rPr dirty="0" sz="22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200">
                <a:solidFill>
                  <a:srgbClr val="161249"/>
                </a:solidFill>
                <a:latin typeface="VUBOLT+ArialMT"/>
                <a:cs typeface="VUBOLT+ArialMT"/>
              </a:rPr>
              <a:t>A/B</a:t>
            </a:r>
            <a:r>
              <a:rPr dirty="0" sz="22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200">
                <a:solidFill>
                  <a:srgbClr val="161249"/>
                </a:solidFill>
                <a:latin typeface="VUBOLT+ArialMT"/>
                <a:cs typeface="VUBOLT+ArialMT"/>
              </a:rPr>
              <a:t>testing),</a:t>
            </a:r>
            <a:r>
              <a:rPr dirty="0" sz="22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200">
                <a:solidFill>
                  <a:srgbClr val="161249"/>
                </a:solidFill>
                <a:latin typeface="VUBOLT+ArialMT"/>
                <a:cs typeface="VUBOLT+ArialMT"/>
              </a:rPr>
              <a:t>measure</a:t>
            </a:r>
            <a:r>
              <a:rPr dirty="0" sz="22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200">
                <a:solidFill>
                  <a:srgbClr val="161249"/>
                </a:solidFill>
                <a:latin typeface="VUBOLT+ArialMT"/>
                <a:cs typeface="VUBOLT+ArialMT"/>
              </a:rPr>
              <a:t>results</a:t>
            </a:r>
            <a:r>
              <a:rPr dirty="0" sz="22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200">
                <a:solidFill>
                  <a:srgbClr val="161249"/>
                </a:solidFill>
                <a:latin typeface="VUBOLT+ArialMT"/>
                <a:cs typeface="VUBOLT+ArialMT"/>
              </a:rPr>
              <a:t>&amp;</a:t>
            </a:r>
            <a:r>
              <a:rPr dirty="0" sz="22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200">
                <a:solidFill>
                  <a:srgbClr val="161249"/>
                </a:solidFill>
                <a:latin typeface="VUBOLT+ArialMT"/>
                <a:cs typeface="VUBOLT+ArialMT"/>
              </a:rPr>
              <a:t>develop</a:t>
            </a:r>
            <a:r>
              <a:rPr dirty="0" sz="22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200">
                <a:solidFill>
                  <a:srgbClr val="161249"/>
                </a:solidFill>
                <a:latin typeface="VUBOLT+ArialMT"/>
                <a:cs typeface="VUBOLT+ArialMT"/>
              </a:rPr>
              <a:t>further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929625" y="1024782"/>
            <a:ext cx="10014570" cy="66238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How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to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build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an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email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marketing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list?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005825" y="1862155"/>
            <a:ext cx="10334801" cy="399964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d12477"/>
                </a:solidFill>
                <a:latin typeface="VUBOLT+ArialMT"/>
                <a:cs typeface="VUBOLT+ArialMT"/>
              </a:rPr>
              <a:t>●</a:t>
            </a:r>
            <a:r>
              <a:rPr dirty="0" sz="2400" spc="884">
                <a:solidFill>
                  <a:srgbClr val="d12477"/>
                </a:solidFill>
                <a:latin typeface="VUBOLT+ArialMT"/>
                <a:cs typeface="VUBOLT+ArialMT"/>
              </a:rPr>
              <a:t> </a:t>
            </a:r>
            <a:r>
              <a:rPr dirty="0" sz="2400" b="1">
                <a:solidFill>
                  <a:srgbClr val="161249"/>
                </a:solidFill>
                <a:latin typeface="KWTTRG+Arial-BoldMT"/>
                <a:cs typeface="KWTTRG+Arial-BoldMT"/>
              </a:rPr>
              <a:t>Website</a:t>
            </a:r>
            <a:r>
              <a:rPr dirty="0" sz="24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2400" b="1">
                <a:solidFill>
                  <a:srgbClr val="161249"/>
                </a:solidFill>
                <a:latin typeface="KWTTRG+Arial-BoldMT"/>
                <a:cs typeface="KWTTRG+Arial-BoldMT"/>
              </a:rPr>
              <a:t>forms:</a:t>
            </a:r>
            <a:r>
              <a:rPr dirty="0" sz="2400" spc="-33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Add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opt-in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forms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to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your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website,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allowing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visitors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to</a:t>
            </a:r>
          </a:p>
          <a:p>
            <a:pPr marL="381000" marR="0">
              <a:lnSpc>
                <a:spcPts val="259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subscribe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to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your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email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list.</a:t>
            </a:r>
          </a:p>
          <a:p>
            <a:pPr marL="0" marR="0">
              <a:lnSpc>
                <a:spcPts val="2592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d12477"/>
                </a:solidFill>
                <a:latin typeface="VUBOLT+ArialMT"/>
                <a:cs typeface="VUBOLT+ArialMT"/>
              </a:rPr>
              <a:t>●</a:t>
            </a:r>
            <a:r>
              <a:rPr dirty="0" sz="2400" spc="884">
                <a:solidFill>
                  <a:srgbClr val="d12477"/>
                </a:solidFill>
                <a:latin typeface="VUBOLT+ArialMT"/>
                <a:cs typeface="VUBOLT+ArialMT"/>
              </a:rPr>
              <a:t> </a:t>
            </a:r>
            <a:r>
              <a:rPr dirty="0" sz="2400" b="1">
                <a:solidFill>
                  <a:srgbClr val="161249"/>
                </a:solidFill>
                <a:latin typeface="KWTTRG+Arial-BoldMT"/>
                <a:cs typeface="KWTTRG+Arial-BoldMT"/>
              </a:rPr>
              <a:t>Social</a:t>
            </a:r>
            <a:r>
              <a:rPr dirty="0" sz="24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2400" b="1">
                <a:solidFill>
                  <a:srgbClr val="161249"/>
                </a:solidFill>
                <a:latin typeface="KWTTRG+Arial-BoldMT"/>
                <a:cs typeface="KWTTRG+Arial-BoldMT"/>
              </a:rPr>
              <a:t>media:</a:t>
            </a:r>
            <a:r>
              <a:rPr dirty="0" sz="24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Use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social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media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to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promote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your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email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list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and</a:t>
            </a:r>
          </a:p>
          <a:p>
            <a:pPr marL="381000" marR="0">
              <a:lnSpc>
                <a:spcPts val="2592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encourage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followers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to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sign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up,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or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use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social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media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lead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ads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to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generate</a:t>
            </a:r>
          </a:p>
          <a:p>
            <a:pPr marL="381000" marR="0">
              <a:lnSpc>
                <a:spcPts val="259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new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subscribers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(=leads)</a:t>
            </a:r>
          </a:p>
          <a:p>
            <a:pPr marL="0" marR="0">
              <a:lnSpc>
                <a:spcPts val="259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d12477"/>
                </a:solidFill>
                <a:latin typeface="VUBOLT+ArialMT"/>
                <a:cs typeface="VUBOLT+ArialMT"/>
              </a:rPr>
              <a:t>●</a:t>
            </a:r>
            <a:r>
              <a:rPr dirty="0" sz="2400" spc="884">
                <a:solidFill>
                  <a:srgbClr val="d12477"/>
                </a:solidFill>
                <a:latin typeface="VUBOLT+ArialMT"/>
                <a:cs typeface="VUBOLT+ArialMT"/>
              </a:rPr>
              <a:t> </a:t>
            </a:r>
            <a:r>
              <a:rPr dirty="0" sz="2400" b="1">
                <a:solidFill>
                  <a:srgbClr val="161249"/>
                </a:solidFill>
                <a:latin typeface="KWTTRG+Arial-BoldMT"/>
                <a:cs typeface="KWTTRG+Arial-BoldMT"/>
              </a:rPr>
              <a:t>Events:</a:t>
            </a:r>
            <a:r>
              <a:rPr dirty="0" sz="24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Collect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email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addresses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from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attendees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of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your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own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event,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and</a:t>
            </a:r>
          </a:p>
          <a:p>
            <a:pPr marL="381000" marR="0">
              <a:lnSpc>
                <a:spcPts val="2592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ask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if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they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would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like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to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receive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your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newsletter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or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promotional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emails.</a:t>
            </a:r>
          </a:p>
          <a:p>
            <a:pPr marL="0" marR="0">
              <a:lnSpc>
                <a:spcPts val="2592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d12477"/>
                </a:solidFill>
                <a:latin typeface="VUBOLT+ArialMT"/>
                <a:cs typeface="VUBOLT+ArialMT"/>
              </a:rPr>
              <a:t>●</a:t>
            </a:r>
            <a:r>
              <a:rPr dirty="0" sz="2400" spc="884">
                <a:solidFill>
                  <a:srgbClr val="d12477"/>
                </a:solidFill>
                <a:latin typeface="VUBOLT+ArialMT"/>
                <a:cs typeface="VUBOLT+ArialMT"/>
              </a:rPr>
              <a:t> </a:t>
            </a:r>
            <a:r>
              <a:rPr dirty="0" sz="2400" b="1">
                <a:solidFill>
                  <a:srgbClr val="161249"/>
                </a:solidFill>
                <a:latin typeface="KWTTRG+Arial-BoldMT"/>
                <a:cs typeface="KWTTRG+Arial-BoldMT"/>
              </a:rPr>
              <a:t>Lead</a:t>
            </a:r>
            <a:r>
              <a:rPr dirty="0" sz="24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2400" b="1">
                <a:solidFill>
                  <a:srgbClr val="161249"/>
                </a:solidFill>
                <a:latin typeface="KWTTRG+Arial-BoldMT"/>
                <a:cs typeface="KWTTRG+Arial-BoldMT"/>
              </a:rPr>
              <a:t>magnets:</a:t>
            </a:r>
            <a:r>
              <a:rPr dirty="0" sz="2400" spc="1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Offer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a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valuable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lead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magnet,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such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as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an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e-book,</a:t>
            </a:r>
          </a:p>
          <a:p>
            <a:pPr marL="381000" marR="0">
              <a:lnSpc>
                <a:spcPts val="259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whitepaper,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or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webinar,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in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exchange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for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a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visitor's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email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address.</a:t>
            </a:r>
          </a:p>
          <a:p>
            <a:pPr marL="0" marR="0">
              <a:lnSpc>
                <a:spcPts val="259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d12477"/>
                </a:solidFill>
                <a:latin typeface="VUBOLT+ArialMT"/>
                <a:cs typeface="VUBOLT+ArialMT"/>
              </a:rPr>
              <a:t>●</a:t>
            </a:r>
            <a:r>
              <a:rPr dirty="0" sz="2400" spc="884">
                <a:solidFill>
                  <a:srgbClr val="d12477"/>
                </a:solidFill>
                <a:latin typeface="VUBOLT+ArialMT"/>
                <a:cs typeface="VUBOLT+ArialMT"/>
              </a:rPr>
              <a:t> </a:t>
            </a:r>
            <a:r>
              <a:rPr dirty="0" sz="2400" b="1">
                <a:solidFill>
                  <a:srgbClr val="161249"/>
                </a:solidFill>
                <a:latin typeface="KWTTRG+Arial-BoldMT"/>
                <a:cs typeface="KWTTRG+Arial-BoldMT"/>
              </a:rPr>
              <a:t>In-store</a:t>
            </a:r>
            <a:r>
              <a:rPr dirty="0" sz="24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2400" b="1">
                <a:solidFill>
                  <a:srgbClr val="161249"/>
                </a:solidFill>
                <a:latin typeface="KWTTRG+Arial-BoldMT"/>
                <a:cs typeface="KWTTRG+Arial-BoldMT"/>
              </a:rPr>
              <a:t>signups:</a:t>
            </a:r>
            <a:r>
              <a:rPr dirty="0" sz="24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If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you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have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a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brick-and-mortar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store,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encourage</a:t>
            </a:r>
          </a:p>
          <a:p>
            <a:pPr marL="381000" marR="0">
              <a:lnSpc>
                <a:spcPts val="2592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customers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to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sign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up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for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your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email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list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in-store.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You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can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offer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incentives,</a:t>
            </a:r>
          </a:p>
          <a:p>
            <a:pPr marL="381000" marR="0">
              <a:lnSpc>
                <a:spcPts val="2592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such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as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a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discount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on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their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next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purchase,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to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encourage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161249"/>
                </a:solidFill>
                <a:latin typeface="VUBOLT+ArialMT"/>
                <a:cs typeface="VUBOLT+ArialMT"/>
              </a:rPr>
              <a:t>sign-ups.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929625" y="1024782"/>
            <a:ext cx="6822704" cy="66238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GDPR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in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email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marketing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031225" y="1863669"/>
            <a:ext cx="10309944" cy="361370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d12477"/>
                </a:solidFill>
                <a:latin typeface="VUBOLT+ArialMT"/>
                <a:cs typeface="VUBOLT+ArialMT"/>
              </a:rPr>
              <a:t>●</a:t>
            </a:r>
            <a:r>
              <a:rPr dirty="0" sz="2000" spc="1035">
                <a:solidFill>
                  <a:srgbClr val="d12477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The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GDPR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(General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Data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Protection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Regulation)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became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applicable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in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EU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member</a:t>
            </a:r>
          </a:p>
          <a:p>
            <a:pPr marL="355600" marR="0">
              <a:lnSpc>
                <a:spcPts val="2159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states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in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May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2018</a:t>
            </a:r>
          </a:p>
          <a:p>
            <a:pPr marL="0" marR="0">
              <a:lnSpc>
                <a:spcPts val="2160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d12477"/>
                </a:solidFill>
                <a:latin typeface="VUBOLT+ArialMT"/>
                <a:cs typeface="VUBOLT+ArialMT"/>
              </a:rPr>
              <a:t>●</a:t>
            </a:r>
            <a:r>
              <a:rPr dirty="0" sz="2000" spc="1035">
                <a:solidFill>
                  <a:srgbClr val="d12477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It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applies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to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all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organisations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in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the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EU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that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 b="1">
                <a:solidFill>
                  <a:srgbClr val="161249"/>
                </a:solidFill>
                <a:latin typeface="KWTTRG+Arial-BoldMT"/>
                <a:cs typeface="KWTTRG+Arial-BoldMT"/>
              </a:rPr>
              <a:t>collect,</a:t>
            </a:r>
            <a:r>
              <a:rPr dirty="0" sz="20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2000" b="1">
                <a:solidFill>
                  <a:srgbClr val="161249"/>
                </a:solidFill>
                <a:latin typeface="KWTTRG+Arial-BoldMT"/>
                <a:cs typeface="KWTTRG+Arial-BoldMT"/>
              </a:rPr>
              <a:t>store</a:t>
            </a:r>
            <a:r>
              <a:rPr dirty="0" sz="20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2000" b="1">
                <a:solidFill>
                  <a:srgbClr val="161249"/>
                </a:solidFill>
                <a:latin typeface="KWTTRG+Arial-BoldMT"/>
                <a:cs typeface="KWTTRG+Arial-BoldMT"/>
              </a:rPr>
              <a:t>and</a:t>
            </a:r>
            <a:r>
              <a:rPr dirty="0" sz="20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2000" b="1">
                <a:solidFill>
                  <a:srgbClr val="161249"/>
                </a:solidFill>
                <a:latin typeface="KWTTRG+Arial-BoldMT"/>
                <a:cs typeface="KWTTRG+Arial-BoldMT"/>
              </a:rPr>
              <a:t>process</a:t>
            </a:r>
            <a:r>
              <a:rPr dirty="0" sz="20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2000" b="1">
                <a:solidFill>
                  <a:srgbClr val="161249"/>
                </a:solidFill>
                <a:latin typeface="KWTTRG+Arial-BoldMT"/>
                <a:cs typeface="KWTTRG+Arial-BoldMT"/>
              </a:rPr>
              <a:t>personal</a:t>
            </a:r>
            <a:r>
              <a:rPr dirty="0" sz="20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2000" b="1">
                <a:solidFill>
                  <a:srgbClr val="161249"/>
                </a:solidFill>
                <a:latin typeface="KWTTRG+Arial-BoldMT"/>
                <a:cs typeface="KWTTRG+Arial-BoldMT"/>
              </a:rPr>
              <a:t>data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,</a:t>
            </a:r>
          </a:p>
          <a:p>
            <a:pPr marL="355600" marR="0">
              <a:lnSpc>
                <a:spcPts val="2160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where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they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are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large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listed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companies,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foundations,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associations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or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public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sector</a:t>
            </a:r>
          </a:p>
          <a:p>
            <a:pPr marL="355600" marR="0">
              <a:lnSpc>
                <a:spcPts val="2159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organisations.</a:t>
            </a:r>
          </a:p>
          <a:p>
            <a:pPr marL="0" marR="0">
              <a:lnSpc>
                <a:spcPts val="2159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d12477"/>
                </a:solidFill>
                <a:latin typeface="VUBOLT+ArialMT"/>
                <a:cs typeface="VUBOLT+ArialMT"/>
              </a:rPr>
              <a:t>●</a:t>
            </a:r>
            <a:r>
              <a:rPr dirty="0" sz="2000" spc="1035">
                <a:solidFill>
                  <a:srgbClr val="d12477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GDPR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has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a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significant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impact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on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email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marketing,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as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it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requires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businesses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to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obtain</a:t>
            </a:r>
          </a:p>
          <a:p>
            <a:pPr marL="355600" marR="0">
              <a:lnSpc>
                <a:spcPts val="2160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explicit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consent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from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individuals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before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sending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them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marketing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emails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or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newsletters</a:t>
            </a:r>
          </a:p>
          <a:p>
            <a:pPr marL="0" marR="0">
              <a:lnSpc>
                <a:spcPts val="2160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d12477"/>
                </a:solidFill>
                <a:latin typeface="VUBOLT+ArialMT"/>
                <a:cs typeface="VUBOLT+ArialMT"/>
              </a:rPr>
              <a:t>●</a:t>
            </a:r>
            <a:r>
              <a:rPr dirty="0" sz="2000" spc="1035">
                <a:solidFill>
                  <a:srgbClr val="d12477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Under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GDPR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individuals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have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the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right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to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know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what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personal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data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is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being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collected</a:t>
            </a:r>
          </a:p>
          <a:p>
            <a:pPr marL="355600" marR="0">
              <a:lnSpc>
                <a:spcPts val="2159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about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them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and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how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it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will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be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used.</a:t>
            </a:r>
          </a:p>
          <a:p>
            <a:pPr marL="0" marR="0">
              <a:lnSpc>
                <a:spcPts val="2159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d12477"/>
                </a:solidFill>
                <a:latin typeface="VUBOLT+ArialMT"/>
                <a:cs typeface="VUBOLT+ArialMT"/>
              </a:rPr>
              <a:t>●</a:t>
            </a:r>
            <a:r>
              <a:rPr dirty="0" sz="2000" spc="1035">
                <a:solidFill>
                  <a:srgbClr val="d12477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They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also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have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the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right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to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opt-out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of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the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email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marketing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at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any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time.</a:t>
            </a:r>
          </a:p>
          <a:p>
            <a:pPr marL="0" marR="0">
              <a:lnSpc>
                <a:spcPts val="2160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d12477"/>
                </a:solidFill>
                <a:latin typeface="VUBOLT+ArialMT"/>
                <a:cs typeface="VUBOLT+ArialMT"/>
              </a:rPr>
              <a:t>●</a:t>
            </a:r>
            <a:r>
              <a:rPr dirty="0" sz="2000" spc="1035">
                <a:solidFill>
                  <a:srgbClr val="d12477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Businesses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must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provide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clear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and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concise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information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about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the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data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they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collect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and</a:t>
            </a:r>
          </a:p>
          <a:p>
            <a:pPr marL="355600" marR="0">
              <a:lnSpc>
                <a:spcPts val="2160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the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purpose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for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it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is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used,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and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they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must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obtain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consent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from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individuals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before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adding</a:t>
            </a:r>
          </a:p>
          <a:p>
            <a:pPr marL="355600" marR="0">
              <a:lnSpc>
                <a:spcPts val="2160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them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to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an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email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marketing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VUBOLT+ArialMT"/>
                <a:cs typeface="VUBOLT+ArialMT"/>
              </a:rPr>
              <a:t>list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929625" y="421278"/>
            <a:ext cx="8777383" cy="1265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Customer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segmentation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in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email</a:t>
            </a:r>
          </a:p>
          <a:p>
            <a:pPr marL="0" marR="0">
              <a:lnSpc>
                <a:spcPts val="4751"/>
              </a:lnSpc>
              <a:spcBef>
                <a:spcPts val="0"/>
              </a:spcBef>
              <a:spcAft>
                <a:spcPts val="0"/>
              </a:spcAft>
            </a:pP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marketing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29625" y="1863286"/>
            <a:ext cx="9545842" cy="91212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346"/>
              </a:lnSpc>
              <a:spcBef>
                <a:spcPts val="0"/>
              </a:spcBef>
              <a:spcAft>
                <a:spcPts val="0"/>
              </a:spcAft>
            </a:pP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Customer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segmentation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in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email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marketing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refers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to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the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practice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of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dividing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a</a:t>
            </a:r>
          </a:p>
          <a:p>
            <a:pPr marL="0" marR="0">
              <a:lnSpc>
                <a:spcPts val="2267"/>
              </a:lnSpc>
              <a:spcBef>
                <a:spcPts val="0"/>
              </a:spcBef>
              <a:spcAft>
                <a:spcPts val="0"/>
              </a:spcAft>
            </a:pP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business’s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email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subscribers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into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smaller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groups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or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segments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based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on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specific</a:t>
            </a:r>
          </a:p>
          <a:p>
            <a:pPr marL="0" marR="0">
              <a:lnSpc>
                <a:spcPts val="2267"/>
              </a:lnSpc>
              <a:spcBef>
                <a:spcPts val="0"/>
              </a:spcBef>
              <a:spcAft>
                <a:spcPts val="0"/>
              </a:spcAft>
            </a:pP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characteristics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or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behaviours.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1024875" y="3269430"/>
            <a:ext cx="10158798" cy="148819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346"/>
              </a:lnSpc>
              <a:spcBef>
                <a:spcPts val="0"/>
              </a:spcBef>
              <a:spcAft>
                <a:spcPts val="0"/>
              </a:spcAft>
            </a:pPr>
            <a:r>
              <a:rPr dirty="0" sz="2100">
                <a:solidFill>
                  <a:srgbClr val="d12477"/>
                </a:solidFill>
                <a:latin typeface="VUBOLT+ArialMT"/>
                <a:cs typeface="VUBOLT+ArialMT"/>
              </a:rPr>
              <a:t>●</a:t>
            </a:r>
            <a:r>
              <a:rPr dirty="0" sz="2100" spc="997">
                <a:solidFill>
                  <a:srgbClr val="d12477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Helps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to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send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more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targeted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and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relevant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email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campaigns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that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are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tailored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to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the</a:t>
            </a:r>
          </a:p>
          <a:p>
            <a:pPr marL="361950" marR="0">
              <a:lnSpc>
                <a:spcPts val="2267"/>
              </a:lnSpc>
              <a:spcBef>
                <a:spcPts val="0"/>
              </a:spcBef>
              <a:spcAft>
                <a:spcPts val="0"/>
              </a:spcAft>
            </a:pP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needs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and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interests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of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each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segment.</a:t>
            </a:r>
          </a:p>
          <a:p>
            <a:pPr marL="0" marR="0">
              <a:lnSpc>
                <a:spcPts val="2267"/>
              </a:lnSpc>
              <a:spcBef>
                <a:spcPts val="0"/>
              </a:spcBef>
              <a:spcAft>
                <a:spcPts val="0"/>
              </a:spcAft>
            </a:pPr>
            <a:r>
              <a:rPr dirty="0" sz="2100">
                <a:solidFill>
                  <a:srgbClr val="d12477"/>
                </a:solidFill>
                <a:latin typeface="VUBOLT+ArialMT"/>
                <a:cs typeface="VUBOLT+ArialMT"/>
              </a:rPr>
              <a:t>●</a:t>
            </a:r>
            <a:r>
              <a:rPr dirty="0" sz="2100" spc="997">
                <a:solidFill>
                  <a:srgbClr val="d12477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Can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be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done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e.g.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based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on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demographic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info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(age,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gender,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degree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etc.),</a:t>
            </a:r>
          </a:p>
          <a:p>
            <a:pPr marL="361950" marR="0">
              <a:lnSpc>
                <a:spcPts val="2267"/>
              </a:lnSpc>
              <a:spcBef>
                <a:spcPts val="0"/>
              </a:spcBef>
              <a:spcAft>
                <a:spcPts val="0"/>
              </a:spcAft>
            </a:pP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psychographic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info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(interests,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values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etc.)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or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behavioral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info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(purchase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history,</a:t>
            </a:r>
          </a:p>
          <a:p>
            <a:pPr marL="361950" marR="0">
              <a:lnSpc>
                <a:spcPts val="2267"/>
              </a:lnSpc>
              <a:spcBef>
                <a:spcPts val="0"/>
              </a:spcBef>
              <a:spcAft>
                <a:spcPts val="0"/>
              </a:spcAft>
            </a:pP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website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activity,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email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engagement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etc.)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929625" y="5251645"/>
            <a:ext cx="9958914" cy="62408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346"/>
              </a:lnSpc>
              <a:spcBef>
                <a:spcPts val="0"/>
              </a:spcBef>
              <a:spcAft>
                <a:spcPts val="0"/>
              </a:spcAft>
            </a:pP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By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sending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more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relevant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and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targeted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emails,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businesses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can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improve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their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open</a:t>
            </a:r>
          </a:p>
          <a:p>
            <a:pPr marL="0" marR="0">
              <a:lnSpc>
                <a:spcPts val="2267"/>
              </a:lnSpc>
              <a:spcBef>
                <a:spcPts val="0"/>
              </a:spcBef>
              <a:spcAft>
                <a:spcPts val="0"/>
              </a:spcAft>
            </a:pP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rates,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click-through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rates,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conversions,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as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well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as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customer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satisfaction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and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loyalty.</a:t>
            </a: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929625" y="1024782"/>
            <a:ext cx="5552728" cy="66238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Newsletter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structure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29625" y="1861372"/>
            <a:ext cx="9611253" cy="76361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904"/>
              </a:lnSpc>
              <a:spcBef>
                <a:spcPts val="0"/>
              </a:spcBef>
              <a:spcAft>
                <a:spcPts val="0"/>
              </a:spcAft>
            </a:pPr>
            <a:r>
              <a:rPr dirty="0" sz="2600" b="1">
                <a:solidFill>
                  <a:srgbClr val="d12477"/>
                </a:solidFill>
                <a:latin typeface="KWTTRG+Arial-BoldMT"/>
                <a:cs typeface="KWTTRG+Arial-BoldMT"/>
              </a:rPr>
              <a:t>Newsletter</a:t>
            </a:r>
            <a:r>
              <a:rPr dirty="0" sz="2600" b="1">
                <a:solidFill>
                  <a:srgbClr val="d12477"/>
                </a:solidFill>
                <a:latin typeface="KWTTRG+Arial-BoldMT"/>
                <a:cs typeface="KWTTRG+Arial-BoldMT"/>
              </a:rPr>
              <a:t> </a:t>
            </a:r>
            <a:r>
              <a:rPr dirty="0" sz="2600" b="1">
                <a:solidFill>
                  <a:srgbClr val="d12477"/>
                </a:solidFill>
                <a:latin typeface="KWTTRG+Arial-BoldMT"/>
                <a:cs typeface="KWTTRG+Arial-BoldMT"/>
              </a:rPr>
              <a:t>structure</a:t>
            </a:r>
            <a:r>
              <a:rPr dirty="0" sz="2600" b="1">
                <a:solidFill>
                  <a:srgbClr val="d12477"/>
                </a:solidFill>
                <a:latin typeface="KWTTRG+Arial-BoldMT"/>
                <a:cs typeface="KWTTRG+Arial-BoldMT"/>
              </a:rPr>
              <a:t> </a:t>
            </a:r>
            <a:r>
              <a:rPr dirty="0" sz="2600" b="1">
                <a:solidFill>
                  <a:srgbClr val="d12477"/>
                </a:solidFill>
                <a:latin typeface="KWTTRG+Arial-BoldMT"/>
                <a:cs typeface="KWTTRG+Arial-BoldMT"/>
              </a:rPr>
              <a:t>can</a:t>
            </a:r>
            <a:r>
              <a:rPr dirty="0" sz="2600" b="1">
                <a:solidFill>
                  <a:srgbClr val="d12477"/>
                </a:solidFill>
                <a:latin typeface="KWTTRG+Arial-BoldMT"/>
                <a:cs typeface="KWTTRG+Arial-BoldMT"/>
              </a:rPr>
              <a:t> </a:t>
            </a:r>
            <a:r>
              <a:rPr dirty="0" sz="2600" b="1">
                <a:solidFill>
                  <a:srgbClr val="d12477"/>
                </a:solidFill>
                <a:latin typeface="KWTTRG+Arial-BoldMT"/>
                <a:cs typeface="KWTTRG+Arial-BoldMT"/>
              </a:rPr>
              <a:t>be</a:t>
            </a:r>
            <a:r>
              <a:rPr dirty="0" sz="2600" b="1">
                <a:solidFill>
                  <a:srgbClr val="d12477"/>
                </a:solidFill>
                <a:latin typeface="KWTTRG+Arial-BoldMT"/>
                <a:cs typeface="KWTTRG+Arial-BoldMT"/>
              </a:rPr>
              <a:t> </a:t>
            </a:r>
            <a:r>
              <a:rPr dirty="0" sz="2600" b="1">
                <a:solidFill>
                  <a:srgbClr val="d12477"/>
                </a:solidFill>
                <a:latin typeface="KWTTRG+Arial-BoldMT"/>
                <a:cs typeface="KWTTRG+Arial-BoldMT"/>
              </a:rPr>
              <a:t>divided</a:t>
            </a:r>
            <a:r>
              <a:rPr dirty="0" sz="2600" b="1">
                <a:solidFill>
                  <a:srgbClr val="d12477"/>
                </a:solidFill>
                <a:latin typeface="KWTTRG+Arial-BoldMT"/>
                <a:cs typeface="KWTTRG+Arial-BoldMT"/>
              </a:rPr>
              <a:t> </a:t>
            </a:r>
            <a:r>
              <a:rPr dirty="0" sz="2600" b="1">
                <a:solidFill>
                  <a:srgbClr val="d12477"/>
                </a:solidFill>
                <a:latin typeface="KWTTRG+Arial-BoldMT"/>
                <a:cs typeface="KWTTRG+Arial-BoldMT"/>
              </a:rPr>
              <a:t>to</a:t>
            </a:r>
            <a:r>
              <a:rPr dirty="0" sz="2600" b="1">
                <a:solidFill>
                  <a:srgbClr val="d12477"/>
                </a:solidFill>
                <a:latin typeface="KWTTRG+Arial-BoldMT"/>
                <a:cs typeface="KWTTRG+Arial-BoldMT"/>
              </a:rPr>
              <a:t> </a:t>
            </a:r>
            <a:r>
              <a:rPr dirty="0" sz="2600" b="1">
                <a:solidFill>
                  <a:srgbClr val="d12477"/>
                </a:solidFill>
                <a:latin typeface="KWTTRG+Arial-BoldMT"/>
                <a:cs typeface="KWTTRG+Arial-BoldMT"/>
              </a:rPr>
              <a:t>envelope</a:t>
            </a:r>
            <a:r>
              <a:rPr dirty="0" sz="2600" b="1">
                <a:solidFill>
                  <a:srgbClr val="d12477"/>
                </a:solidFill>
                <a:latin typeface="KWTTRG+Arial-BoldMT"/>
                <a:cs typeface="KWTTRG+Arial-BoldMT"/>
              </a:rPr>
              <a:t> </a:t>
            </a:r>
            <a:r>
              <a:rPr dirty="0" sz="2600" b="1">
                <a:solidFill>
                  <a:srgbClr val="d12477"/>
                </a:solidFill>
                <a:latin typeface="KWTTRG+Arial-BoldMT"/>
                <a:cs typeface="KWTTRG+Arial-BoldMT"/>
              </a:rPr>
              <a:t>content</a:t>
            </a:r>
            <a:r>
              <a:rPr dirty="0" sz="2600" b="1">
                <a:solidFill>
                  <a:srgbClr val="d12477"/>
                </a:solidFill>
                <a:latin typeface="KWTTRG+Arial-BoldMT"/>
                <a:cs typeface="KWTTRG+Arial-BoldMT"/>
              </a:rPr>
              <a:t> </a:t>
            </a:r>
            <a:r>
              <a:rPr dirty="0" sz="2600" b="1">
                <a:solidFill>
                  <a:srgbClr val="d12477"/>
                </a:solidFill>
                <a:latin typeface="KWTTRG+Arial-BoldMT"/>
                <a:cs typeface="KWTTRG+Arial-BoldMT"/>
              </a:rPr>
              <a:t>and</a:t>
            </a:r>
          </a:p>
          <a:p>
            <a:pPr marL="0" marR="0">
              <a:lnSpc>
                <a:spcPts val="2807"/>
              </a:lnSpc>
              <a:spcBef>
                <a:spcPts val="0"/>
              </a:spcBef>
              <a:spcAft>
                <a:spcPts val="0"/>
              </a:spcAft>
            </a:pPr>
            <a:r>
              <a:rPr dirty="0" sz="2600" b="1">
                <a:solidFill>
                  <a:srgbClr val="d12477"/>
                </a:solidFill>
                <a:latin typeface="KWTTRG+Arial-BoldMT"/>
                <a:cs typeface="KWTTRG+Arial-BoldMT"/>
              </a:rPr>
              <a:t>body</a:t>
            </a:r>
            <a:r>
              <a:rPr dirty="0" sz="2600" b="1">
                <a:solidFill>
                  <a:srgbClr val="d12477"/>
                </a:solidFill>
                <a:latin typeface="KWTTRG+Arial-BoldMT"/>
                <a:cs typeface="KWTTRG+Arial-BoldMT"/>
              </a:rPr>
              <a:t> </a:t>
            </a:r>
            <a:r>
              <a:rPr dirty="0" sz="2600" b="1">
                <a:solidFill>
                  <a:srgbClr val="d12477"/>
                </a:solidFill>
                <a:latin typeface="KWTTRG+Arial-BoldMT"/>
                <a:cs typeface="KWTTRG+Arial-BoldMT"/>
              </a:rPr>
              <a:t>content.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993125" y="3185221"/>
            <a:ext cx="9700727" cy="4069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904"/>
              </a:lnSpc>
              <a:spcBef>
                <a:spcPts val="0"/>
              </a:spcBef>
              <a:spcAft>
                <a:spcPts val="0"/>
              </a:spcAft>
            </a:pPr>
            <a:r>
              <a:rPr dirty="0" sz="2600">
                <a:solidFill>
                  <a:srgbClr val="d12477"/>
                </a:solidFill>
                <a:latin typeface="VUBOLT+ArialMT"/>
                <a:cs typeface="VUBOLT+ArialMT"/>
              </a:rPr>
              <a:t>●</a:t>
            </a:r>
            <a:r>
              <a:rPr dirty="0" sz="2600" spc="806">
                <a:solidFill>
                  <a:srgbClr val="d12477"/>
                </a:solidFill>
                <a:latin typeface="VUBOLT+ArialMT"/>
                <a:cs typeface="VUBOLT+ArialMT"/>
              </a:rPr>
              <a:t> </a:t>
            </a:r>
            <a:r>
              <a:rPr dirty="0" sz="2600" b="1">
                <a:solidFill>
                  <a:srgbClr val="d12477"/>
                </a:solidFill>
                <a:latin typeface="KWTTRG+Arial-BoldMT"/>
                <a:cs typeface="KWTTRG+Arial-BoldMT"/>
              </a:rPr>
              <a:t>Envelope</a:t>
            </a:r>
            <a:r>
              <a:rPr dirty="0" sz="2600" b="1">
                <a:solidFill>
                  <a:srgbClr val="d12477"/>
                </a:solidFill>
                <a:latin typeface="KWTTRG+Arial-BoldMT"/>
                <a:cs typeface="KWTTRG+Arial-BoldMT"/>
              </a:rPr>
              <a:t> </a:t>
            </a:r>
            <a:r>
              <a:rPr dirty="0" sz="2600" b="1">
                <a:solidFill>
                  <a:srgbClr val="d12477"/>
                </a:solidFill>
                <a:latin typeface="KWTTRG+Arial-BoldMT"/>
                <a:cs typeface="KWTTRG+Arial-BoldMT"/>
              </a:rPr>
              <a:t>content</a:t>
            </a:r>
            <a:r>
              <a:rPr dirty="0" sz="2600" spc="38" b="1">
                <a:solidFill>
                  <a:srgbClr val="d12477"/>
                </a:solidFill>
                <a:latin typeface="KWTTRG+Arial-BoldMT"/>
                <a:cs typeface="KWTTRG+Arial-BoldMT"/>
              </a:rPr>
              <a:t> </a:t>
            </a:r>
            <a:r>
              <a:rPr dirty="0" sz="2600">
                <a:solidFill>
                  <a:srgbClr val="161249"/>
                </a:solidFill>
                <a:latin typeface="VUBOLT+ArialMT"/>
                <a:cs typeface="VUBOLT+ArialMT"/>
              </a:rPr>
              <a:t>refers</a:t>
            </a:r>
            <a:r>
              <a:rPr dirty="0" sz="2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600">
                <a:solidFill>
                  <a:srgbClr val="161249"/>
                </a:solidFill>
                <a:latin typeface="VUBOLT+ArialMT"/>
                <a:cs typeface="VUBOLT+ArialMT"/>
              </a:rPr>
              <a:t>to</a:t>
            </a:r>
            <a:r>
              <a:rPr dirty="0" sz="2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600">
                <a:solidFill>
                  <a:srgbClr val="161249"/>
                </a:solidFill>
                <a:latin typeface="VUBOLT+ArialMT"/>
                <a:cs typeface="VUBOLT+ArialMT"/>
              </a:rPr>
              <a:t>the</a:t>
            </a:r>
            <a:r>
              <a:rPr dirty="0" sz="2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600">
                <a:solidFill>
                  <a:srgbClr val="161249"/>
                </a:solidFill>
                <a:latin typeface="VUBOLT+ArialMT"/>
                <a:cs typeface="VUBOLT+ArialMT"/>
              </a:rPr>
              <a:t>information</a:t>
            </a:r>
            <a:r>
              <a:rPr dirty="0" sz="2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600">
                <a:solidFill>
                  <a:srgbClr val="161249"/>
                </a:solidFill>
                <a:latin typeface="VUBOLT+ArialMT"/>
                <a:cs typeface="VUBOLT+ArialMT"/>
              </a:rPr>
              <a:t>that</a:t>
            </a:r>
            <a:r>
              <a:rPr dirty="0" sz="2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600">
                <a:solidFill>
                  <a:srgbClr val="161249"/>
                </a:solidFill>
                <a:latin typeface="VUBOLT+ArialMT"/>
                <a:cs typeface="VUBOLT+ArialMT"/>
              </a:rPr>
              <a:t>appears</a:t>
            </a:r>
            <a:r>
              <a:rPr dirty="0" sz="2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600">
                <a:solidFill>
                  <a:srgbClr val="161249"/>
                </a:solidFill>
                <a:latin typeface="VUBOLT+ArialMT"/>
                <a:cs typeface="VUBOLT+ArialMT"/>
              </a:rPr>
              <a:t>in</a:t>
            </a:r>
            <a:r>
              <a:rPr dirty="0" sz="2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600">
                <a:solidFill>
                  <a:srgbClr val="161249"/>
                </a:solidFill>
                <a:latin typeface="VUBOLT+ArialMT"/>
                <a:cs typeface="VUBOLT+ArialMT"/>
              </a:rPr>
              <a:t>the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386825" y="3541836"/>
            <a:ext cx="8286489" cy="4069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904"/>
              </a:lnSpc>
              <a:spcBef>
                <a:spcPts val="0"/>
              </a:spcBef>
              <a:spcAft>
                <a:spcPts val="0"/>
              </a:spcAft>
            </a:pPr>
            <a:r>
              <a:rPr dirty="0" sz="2600">
                <a:solidFill>
                  <a:srgbClr val="161249"/>
                </a:solidFill>
                <a:latin typeface="VUBOLT+ArialMT"/>
                <a:cs typeface="VUBOLT+ArialMT"/>
              </a:rPr>
              <a:t>recipient's</a:t>
            </a:r>
            <a:r>
              <a:rPr dirty="0" sz="2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600">
                <a:solidFill>
                  <a:srgbClr val="161249"/>
                </a:solidFill>
                <a:latin typeface="VUBOLT+ArialMT"/>
                <a:cs typeface="VUBOLT+ArialMT"/>
              </a:rPr>
              <a:t>email</a:t>
            </a:r>
            <a:r>
              <a:rPr dirty="0" sz="2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600">
                <a:solidFill>
                  <a:srgbClr val="161249"/>
                </a:solidFill>
                <a:latin typeface="VUBOLT+ArialMT"/>
                <a:cs typeface="VUBOLT+ArialMT"/>
              </a:rPr>
              <a:t>inbox</a:t>
            </a:r>
            <a:r>
              <a:rPr dirty="0" sz="2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600">
                <a:solidFill>
                  <a:srgbClr val="161249"/>
                </a:solidFill>
                <a:latin typeface="VUBOLT+ArialMT"/>
                <a:cs typeface="VUBOLT+ArialMT"/>
              </a:rPr>
              <a:t>before</a:t>
            </a:r>
            <a:r>
              <a:rPr dirty="0" sz="2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600">
                <a:solidFill>
                  <a:srgbClr val="161249"/>
                </a:solidFill>
                <a:latin typeface="VUBOLT+ArialMT"/>
                <a:cs typeface="VUBOLT+ArialMT"/>
              </a:rPr>
              <a:t>they</a:t>
            </a:r>
            <a:r>
              <a:rPr dirty="0" sz="2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600">
                <a:solidFill>
                  <a:srgbClr val="161249"/>
                </a:solidFill>
                <a:latin typeface="VUBOLT+ArialMT"/>
                <a:cs typeface="VUBOLT+ArialMT"/>
              </a:rPr>
              <a:t>even</a:t>
            </a:r>
            <a:r>
              <a:rPr dirty="0" sz="2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600">
                <a:solidFill>
                  <a:srgbClr val="161249"/>
                </a:solidFill>
                <a:latin typeface="VUBOLT+ArialMT"/>
                <a:cs typeface="VUBOLT+ArialMT"/>
              </a:rPr>
              <a:t>open</a:t>
            </a:r>
            <a:r>
              <a:rPr dirty="0" sz="2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600">
                <a:solidFill>
                  <a:srgbClr val="161249"/>
                </a:solidFill>
                <a:latin typeface="VUBOLT+ArialMT"/>
                <a:cs typeface="VUBOLT+ArialMT"/>
              </a:rPr>
              <a:t>the</a:t>
            </a:r>
            <a:r>
              <a:rPr dirty="0" sz="2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600">
                <a:solidFill>
                  <a:srgbClr val="161249"/>
                </a:solidFill>
                <a:latin typeface="VUBOLT+ArialMT"/>
                <a:cs typeface="VUBOLT+ArialMT"/>
              </a:rPr>
              <a:t>email.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993125" y="4509068"/>
            <a:ext cx="10285854" cy="4069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904"/>
              </a:lnSpc>
              <a:spcBef>
                <a:spcPts val="0"/>
              </a:spcBef>
              <a:spcAft>
                <a:spcPts val="0"/>
              </a:spcAft>
            </a:pPr>
            <a:r>
              <a:rPr dirty="0" sz="2600">
                <a:solidFill>
                  <a:srgbClr val="d12477"/>
                </a:solidFill>
                <a:latin typeface="VUBOLT+ArialMT"/>
                <a:cs typeface="VUBOLT+ArialMT"/>
              </a:rPr>
              <a:t>●</a:t>
            </a:r>
            <a:r>
              <a:rPr dirty="0" sz="2600" spc="806">
                <a:solidFill>
                  <a:srgbClr val="d12477"/>
                </a:solidFill>
                <a:latin typeface="VUBOLT+ArialMT"/>
                <a:cs typeface="VUBOLT+ArialMT"/>
              </a:rPr>
              <a:t> </a:t>
            </a:r>
            <a:r>
              <a:rPr dirty="0" sz="2600" b="1">
                <a:solidFill>
                  <a:srgbClr val="d12477"/>
                </a:solidFill>
                <a:latin typeface="KWTTRG+Arial-BoldMT"/>
                <a:cs typeface="KWTTRG+Arial-BoldMT"/>
              </a:rPr>
              <a:t>The</a:t>
            </a:r>
            <a:r>
              <a:rPr dirty="0" sz="2600" b="1">
                <a:solidFill>
                  <a:srgbClr val="d12477"/>
                </a:solidFill>
                <a:latin typeface="KWTTRG+Arial-BoldMT"/>
                <a:cs typeface="KWTTRG+Arial-BoldMT"/>
              </a:rPr>
              <a:t> </a:t>
            </a:r>
            <a:r>
              <a:rPr dirty="0" sz="2600" b="1">
                <a:solidFill>
                  <a:srgbClr val="d12477"/>
                </a:solidFill>
                <a:latin typeface="KWTTRG+Arial-BoldMT"/>
                <a:cs typeface="KWTTRG+Arial-BoldMT"/>
              </a:rPr>
              <a:t>body</a:t>
            </a:r>
            <a:r>
              <a:rPr dirty="0" sz="2600" b="1">
                <a:solidFill>
                  <a:srgbClr val="d12477"/>
                </a:solidFill>
                <a:latin typeface="KWTTRG+Arial-BoldMT"/>
                <a:cs typeface="KWTTRG+Arial-BoldMT"/>
              </a:rPr>
              <a:t> </a:t>
            </a:r>
            <a:r>
              <a:rPr dirty="0" sz="2600" b="1">
                <a:solidFill>
                  <a:srgbClr val="d12477"/>
                </a:solidFill>
                <a:latin typeface="KWTTRG+Arial-BoldMT"/>
                <a:cs typeface="KWTTRG+Arial-BoldMT"/>
              </a:rPr>
              <a:t>content</a:t>
            </a:r>
            <a:r>
              <a:rPr dirty="0" sz="2600" spc="36" b="1">
                <a:solidFill>
                  <a:srgbClr val="d12477"/>
                </a:solidFill>
                <a:latin typeface="KWTTRG+Arial-BoldMT"/>
                <a:cs typeface="KWTTRG+Arial-BoldMT"/>
              </a:rPr>
              <a:t> </a:t>
            </a:r>
            <a:r>
              <a:rPr dirty="0" sz="2600">
                <a:solidFill>
                  <a:srgbClr val="161249"/>
                </a:solidFill>
                <a:latin typeface="VUBOLT+ArialMT"/>
                <a:cs typeface="VUBOLT+ArialMT"/>
              </a:rPr>
              <a:t>refers</a:t>
            </a:r>
            <a:r>
              <a:rPr dirty="0" sz="2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600">
                <a:solidFill>
                  <a:srgbClr val="161249"/>
                </a:solidFill>
                <a:latin typeface="VUBOLT+ArialMT"/>
                <a:cs typeface="VUBOLT+ArialMT"/>
              </a:rPr>
              <a:t>to</a:t>
            </a:r>
            <a:r>
              <a:rPr dirty="0" sz="2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600">
                <a:solidFill>
                  <a:srgbClr val="161249"/>
                </a:solidFill>
                <a:latin typeface="VUBOLT+ArialMT"/>
                <a:cs typeface="VUBOLT+ArialMT"/>
              </a:rPr>
              <a:t>the</a:t>
            </a:r>
            <a:r>
              <a:rPr dirty="0" sz="2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600">
                <a:solidFill>
                  <a:srgbClr val="161249"/>
                </a:solidFill>
                <a:latin typeface="VUBOLT+ArialMT"/>
                <a:cs typeface="VUBOLT+ArialMT"/>
              </a:rPr>
              <a:t>actual</a:t>
            </a:r>
            <a:r>
              <a:rPr dirty="0" sz="2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600">
                <a:solidFill>
                  <a:srgbClr val="161249"/>
                </a:solidFill>
                <a:latin typeface="VUBOLT+ArialMT"/>
                <a:cs typeface="VUBOLT+ArialMT"/>
              </a:rPr>
              <a:t>content</a:t>
            </a:r>
            <a:r>
              <a:rPr dirty="0" sz="2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600">
                <a:solidFill>
                  <a:srgbClr val="161249"/>
                </a:solidFill>
                <a:latin typeface="VUBOLT+ArialMT"/>
                <a:cs typeface="VUBOLT+ArialMT"/>
              </a:rPr>
              <a:t>of</a:t>
            </a:r>
            <a:r>
              <a:rPr dirty="0" sz="2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600">
                <a:solidFill>
                  <a:srgbClr val="161249"/>
                </a:solidFill>
                <a:latin typeface="VUBOLT+ArialMT"/>
                <a:cs typeface="VUBOLT+ArialMT"/>
              </a:rPr>
              <a:t>the</a:t>
            </a:r>
            <a:r>
              <a:rPr dirty="0" sz="2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600">
                <a:solidFill>
                  <a:srgbClr val="161249"/>
                </a:solidFill>
                <a:latin typeface="VUBOLT+ArialMT"/>
                <a:cs typeface="VUBOLT+ArialMT"/>
              </a:rPr>
              <a:t>email</a:t>
            </a:r>
            <a:r>
              <a:rPr dirty="0" sz="2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600">
                <a:solidFill>
                  <a:srgbClr val="161249"/>
                </a:solidFill>
                <a:latin typeface="VUBOLT+ArialMT"/>
                <a:cs typeface="VUBOLT+ArialMT"/>
              </a:rPr>
              <a:t>that</a:t>
            </a:r>
            <a:r>
              <a:rPr dirty="0" sz="2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600">
                <a:solidFill>
                  <a:srgbClr val="161249"/>
                </a:solidFill>
                <a:latin typeface="VUBOLT+ArialMT"/>
                <a:cs typeface="VUBOLT+ArialMT"/>
              </a:rPr>
              <a:t>the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386825" y="4865685"/>
            <a:ext cx="6132595" cy="4069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904"/>
              </a:lnSpc>
              <a:spcBef>
                <a:spcPts val="0"/>
              </a:spcBef>
              <a:spcAft>
                <a:spcPts val="0"/>
              </a:spcAft>
            </a:pPr>
            <a:r>
              <a:rPr dirty="0" sz="2600">
                <a:solidFill>
                  <a:srgbClr val="161249"/>
                </a:solidFill>
                <a:latin typeface="VUBOLT+ArialMT"/>
                <a:cs typeface="VUBOLT+ArialMT"/>
              </a:rPr>
              <a:t>recipient</a:t>
            </a:r>
            <a:r>
              <a:rPr dirty="0" sz="2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600">
                <a:solidFill>
                  <a:srgbClr val="161249"/>
                </a:solidFill>
                <a:latin typeface="VUBOLT+ArialMT"/>
                <a:cs typeface="VUBOLT+ArialMT"/>
              </a:rPr>
              <a:t>sees</a:t>
            </a:r>
            <a:r>
              <a:rPr dirty="0" sz="2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600">
                <a:solidFill>
                  <a:srgbClr val="161249"/>
                </a:solidFill>
                <a:latin typeface="VUBOLT+ArialMT"/>
                <a:cs typeface="VUBOLT+ArialMT"/>
              </a:rPr>
              <a:t>when</a:t>
            </a:r>
            <a:r>
              <a:rPr dirty="0" sz="2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600">
                <a:solidFill>
                  <a:srgbClr val="161249"/>
                </a:solidFill>
                <a:latin typeface="VUBOLT+ArialMT"/>
                <a:cs typeface="VUBOLT+ArialMT"/>
              </a:rPr>
              <a:t>they</a:t>
            </a:r>
            <a:r>
              <a:rPr dirty="0" sz="2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600">
                <a:solidFill>
                  <a:srgbClr val="161249"/>
                </a:solidFill>
                <a:latin typeface="VUBOLT+ArialMT"/>
                <a:cs typeface="VUBOLT+ArialMT"/>
              </a:rPr>
              <a:t>open</a:t>
            </a:r>
            <a:r>
              <a:rPr dirty="0" sz="2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600">
                <a:solidFill>
                  <a:srgbClr val="161249"/>
                </a:solidFill>
                <a:latin typeface="VUBOLT+ArialMT"/>
                <a:cs typeface="VUBOLT+ArialMT"/>
              </a:rPr>
              <a:t>the</a:t>
            </a:r>
            <a:r>
              <a:rPr dirty="0" sz="26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600">
                <a:solidFill>
                  <a:srgbClr val="161249"/>
                </a:solidFill>
                <a:latin typeface="VUBOLT+ArialMT"/>
                <a:cs typeface="VUBOLT+ArialMT"/>
              </a:rPr>
              <a:t>email.</a:t>
            </a: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929625" y="421278"/>
            <a:ext cx="8375226" cy="1265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Newsletter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structure: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Envelope</a:t>
            </a:r>
          </a:p>
          <a:p>
            <a:pPr marL="0" marR="0">
              <a:lnSpc>
                <a:spcPts val="4751"/>
              </a:lnSpc>
              <a:spcBef>
                <a:spcPts val="0"/>
              </a:spcBef>
              <a:spcAft>
                <a:spcPts val="0"/>
              </a:spcAft>
            </a:pP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content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005825" y="1862138"/>
            <a:ext cx="10235534" cy="334127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d12477"/>
                </a:solidFill>
                <a:latin typeface="VUBOLT+ArialMT"/>
                <a:cs typeface="VUBOLT+ArialMT"/>
              </a:rPr>
              <a:t>●</a:t>
            </a:r>
            <a:r>
              <a:rPr dirty="0" sz="2400" spc="884">
                <a:solidFill>
                  <a:srgbClr val="d12477"/>
                </a:solidFill>
                <a:latin typeface="VUBOLT+ArialMT"/>
                <a:cs typeface="VUBOLT+ArialMT"/>
              </a:rPr>
              <a:t> </a:t>
            </a:r>
            <a:r>
              <a:rPr dirty="0" sz="2400" b="1">
                <a:solidFill>
                  <a:srgbClr val="000000"/>
                </a:solidFill>
                <a:latin typeface="KWTTRG+Arial-BoldMT"/>
                <a:cs typeface="KWTTRG+Arial-BoldMT"/>
              </a:rPr>
              <a:t>Sender</a:t>
            </a:r>
            <a:r>
              <a:rPr dirty="0" sz="2400" b="1">
                <a:solidFill>
                  <a:srgbClr val="000000"/>
                </a:solidFill>
                <a:latin typeface="KWTTRG+Arial-BoldMT"/>
                <a:cs typeface="KWTTRG+Arial-BoldMT"/>
              </a:rPr>
              <a:t> </a:t>
            </a:r>
            <a:r>
              <a:rPr dirty="0" sz="2400" b="1">
                <a:solidFill>
                  <a:srgbClr val="000000"/>
                </a:solidFill>
                <a:latin typeface="KWTTRG+Arial-BoldMT"/>
                <a:cs typeface="KWTTRG+Arial-BoldMT"/>
              </a:rPr>
              <a:t>Name:</a:t>
            </a:r>
            <a:r>
              <a:rPr dirty="0" sz="2400" spc="18" b="1">
                <a:solidFill>
                  <a:srgbClr val="000000"/>
                </a:solidFill>
                <a:latin typeface="KWTTRG+Arial-BoldMT"/>
                <a:cs typeface="KWTTRG+Arial-BoldMT"/>
              </a:rPr>
              <a:t> 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The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name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that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appears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as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the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sender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of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the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email.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It's</a:t>
            </a:r>
          </a:p>
          <a:p>
            <a:pPr marL="381000" marR="0">
              <a:lnSpc>
                <a:spcPts val="259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important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to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use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a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recognizable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name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that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the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recipient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will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associate</a:t>
            </a:r>
          </a:p>
          <a:p>
            <a:pPr marL="381000" marR="0">
              <a:lnSpc>
                <a:spcPts val="2592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with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your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brand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or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business.</a:t>
            </a:r>
          </a:p>
          <a:p>
            <a:pPr marL="0" marR="0">
              <a:lnSpc>
                <a:spcPts val="2592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d12477"/>
                </a:solidFill>
                <a:latin typeface="VUBOLT+ArialMT"/>
                <a:cs typeface="VUBOLT+ArialMT"/>
              </a:rPr>
              <a:t>●</a:t>
            </a:r>
            <a:r>
              <a:rPr dirty="0" sz="2400" spc="884">
                <a:solidFill>
                  <a:srgbClr val="d12477"/>
                </a:solidFill>
                <a:latin typeface="VUBOLT+ArialMT"/>
                <a:cs typeface="VUBOLT+ArialMT"/>
              </a:rPr>
              <a:t> </a:t>
            </a:r>
            <a:r>
              <a:rPr dirty="0" sz="2400" b="1">
                <a:solidFill>
                  <a:srgbClr val="000000"/>
                </a:solidFill>
                <a:latin typeface="KWTTRG+Arial-BoldMT"/>
                <a:cs typeface="KWTTRG+Arial-BoldMT"/>
              </a:rPr>
              <a:t>Sender</a:t>
            </a:r>
            <a:r>
              <a:rPr dirty="0" sz="2400" b="1">
                <a:solidFill>
                  <a:srgbClr val="000000"/>
                </a:solidFill>
                <a:latin typeface="KWTTRG+Arial-BoldMT"/>
                <a:cs typeface="KWTTRG+Arial-BoldMT"/>
              </a:rPr>
              <a:t> </a:t>
            </a:r>
            <a:r>
              <a:rPr dirty="0" sz="2400" b="1">
                <a:solidFill>
                  <a:srgbClr val="000000"/>
                </a:solidFill>
                <a:latin typeface="KWTTRG+Arial-BoldMT"/>
                <a:cs typeface="KWTTRG+Arial-BoldMT"/>
              </a:rPr>
              <a:t>Email</a:t>
            </a:r>
            <a:r>
              <a:rPr dirty="0" sz="2400" b="1">
                <a:solidFill>
                  <a:srgbClr val="000000"/>
                </a:solidFill>
                <a:latin typeface="KWTTRG+Arial-BoldMT"/>
                <a:cs typeface="KWTTRG+Arial-BoldMT"/>
              </a:rPr>
              <a:t> </a:t>
            </a:r>
            <a:r>
              <a:rPr dirty="0" sz="2400" b="1">
                <a:solidFill>
                  <a:srgbClr val="000000"/>
                </a:solidFill>
                <a:latin typeface="KWTTRG+Arial-BoldMT"/>
                <a:cs typeface="KWTTRG+Arial-BoldMT"/>
              </a:rPr>
              <a:t>Address:</a:t>
            </a:r>
            <a:r>
              <a:rPr dirty="0" sz="2400" spc="-68" b="1">
                <a:solidFill>
                  <a:srgbClr val="000000"/>
                </a:solidFill>
                <a:latin typeface="KWTTRG+Arial-BoldMT"/>
                <a:cs typeface="KWTTRG+Arial-BoldMT"/>
              </a:rPr>
              <a:t> 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The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email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address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that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appears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as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the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sender</a:t>
            </a:r>
          </a:p>
          <a:p>
            <a:pPr marL="381000" marR="0">
              <a:lnSpc>
                <a:spcPts val="259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of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the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email.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It's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important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to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use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a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professional-looking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email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address</a:t>
            </a:r>
          </a:p>
          <a:p>
            <a:pPr marL="381000" marR="0">
              <a:lnSpc>
                <a:spcPts val="259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that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the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recipient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can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easily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identify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as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coming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from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your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brand.</a:t>
            </a:r>
          </a:p>
          <a:p>
            <a:pPr marL="0" marR="0">
              <a:lnSpc>
                <a:spcPts val="2592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d12477"/>
                </a:solidFill>
                <a:latin typeface="VUBOLT+ArialMT"/>
                <a:cs typeface="VUBOLT+ArialMT"/>
              </a:rPr>
              <a:t>●</a:t>
            </a:r>
            <a:r>
              <a:rPr dirty="0" sz="2400" spc="884">
                <a:solidFill>
                  <a:srgbClr val="d12477"/>
                </a:solidFill>
                <a:latin typeface="VUBOLT+ArialMT"/>
                <a:cs typeface="VUBOLT+ArialMT"/>
              </a:rPr>
              <a:t> </a:t>
            </a:r>
            <a:r>
              <a:rPr dirty="0" sz="2400" b="1">
                <a:solidFill>
                  <a:srgbClr val="000000"/>
                </a:solidFill>
                <a:latin typeface="KWTTRG+Arial-BoldMT"/>
                <a:cs typeface="KWTTRG+Arial-BoldMT"/>
              </a:rPr>
              <a:t>Subject</a:t>
            </a:r>
            <a:r>
              <a:rPr dirty="0" sz="2400" b="1">
                <a:solidFill>
                  <a:srgbClr val="000000"/>
                </a:solidFill>
                <a:latin typeface="KWTTRG+Arial-BoldMT"/>
                <a:cs typeface="KWTTRG+Arial-BoldMT"/>
              </a:rPr>
              <a:t> </a:t>
            </a:r>
            <a:r>
              <a:rPr dirty="0" sz="2400" b="1">
                <a:solidFill>
                  <a:srgbClr val="000000"/>
                </a:solidFill>
                <a:latin typeface="KWTTRG+Arial-BoldMT"/>
                <a:cs typeface="KWTTRG+Arial-BoldMT"/>
              </a:rPr>
              <a:t>Line:</a:t>
            </a:r>
            <a:r>
              <a:rPr dirty="0" sz="2400" b="1">
                <a:solidFill>
                  <a:srgbClr val="000000"/>
                </a:solidFill>
                <a:latin typeface="KWTTRG+Arial-BoldMT"/>
                <a:cs typeface="KWTTRG+Arial-BoldMT"/>
              </a:rPr>
              <a:t> 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The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line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that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appears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in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the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recipient's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inbox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and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gives</a:t>
            </a:r>
          </a:p>
          <a:p>
            <a:pPr marL="381000" marR="0">
              <a:lnSpc>
                <a:spcPts val="2592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them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a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preview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of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what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the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email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is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about.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It's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important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to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make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the</a:t>
            </a:r>
          </a:p>
          <a:p>
            <a:pPr marL="381000" marR="0">
              <a:lnSpc>
                <a:spcPts val="259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subject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line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clear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and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attention-grabbing,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while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also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accurately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reflecting</a:t>
            </a:r>
          </a:p>
          <a:p>
            <a:pPr marL="381000" marR="0">
              <a:lnSpc>
                <a:spcPts val="259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the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content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of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the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 </a:t>
            </a:r>
            <a:r>
              <a:rPr dirty="0" sz="2400">
                <a:solidFill>
                  <a:srgbClr val="000000"/>
                </a:solidFill>
                <a:latin typeface="VUBOLT+ArialMT"/>
                <a:cs typeface="VUBOLT+ArialMT"/>
              </a:rPr>
              <a:t>email.</a:t>
            </a:r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929625" y="421278"/>
            <a:ext cx="10050509" cy="1265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Newsletter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structure: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Elements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of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the</a:t>
            </a:r>
          </a:p>
          <a:p>
            <a:pPr marL="0" marR="0">
              <a:lnSpc>
                <a:spcPts val="4751"/>
              </a:lnSpc>
              <a:spcBef>
                <a:spcPts val="0"/>
              </a:spcBef>
              <a:spcAft>
                <a:spcPts val="0"/>
              </a:spcAft>
            </a:pP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body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content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29625" y="1864051"/>
            <a:ext cx="5282438" cy="30767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122"/>
              </a:lnSpc>
              <a:spcBef>
                <a:spcPts val="0"/>
              </a:spcBef>
              <a:spcAft>
                <a:spcPts val="0"/>
              </a:spcAft>
            </a:pPr>
            <a:r>
              <a:rPr dirty="0" sz="1900" b="1">
                <a:solidFill>
                  <a:srgbClr val="d12477"/>
                </a:solidFill>
                <a:latin typeface="KWTTRG+Arial-BoldMT"/>
                <a:cs typeface="KWTTRG+Arial-BoldMT"/>
              </a:rPr>
              <a:t>Most</a:t>
            </a:r>
            <a:r>
              <a:rPr dirty="0" sz="1900" b="1">
                <a:solidFill>
                  <a:srgbClr val="d12477"/>
                </a:solidFill>
                <a:latin typeface="KWTTRG+Arial-BoldMT"/>
                <a:cs typeface="KWTTRG+Arial-BoldMT"/>
              </a:rPr>
              <a:t> </a:t>
            </a:r>
            <a:r>
              <a:rPr dirty="0" sz="1900" b="1">
                <a:solidFill>
                  <a:srgbClr val="d12477"/>
                </a:solidFill>
                <a:latin typeface="KWTTRG+Arial-BoldMT"/>
                <a:cs typeface="KWTTRG+Arial-BoldMT"/>
              </a:rPr>
              <a:t>common</a:t>
            </a:r>
            <a:r>
              <a:rPr dirty="0" sz="1900" b="1">
                <a:solidFill>
                  <a:srgbClr val="d12477"/>
                </a:solidFill>
                <a:latin typeface="KWTTRG+Arial-BoldMT"/>
                <a:cs typeface="KWTTRG+Arial-BoldMT"/>
              </a:rPr>
              <a:t> </a:t>
            </a:r>
            <a:r>
              <a:rPr dirty="0" sz="1900" b="1">
                <a:solidFill>
                  <a:srgbClr val="d12477"/>
                </a:solidFill>
                <a:latin typeface="KWTTRG+Arial-BoldMT"/>
                <a:cs typeface="KWTTRG+Arial-BoldMT"/>
              </a:rPr>
              <a:t>elements</a:t>
            </a:r>
            <a:r>
              <a:rPr dirty="0" sz="1900" b="1">
                <a:solidFill>
                  <a:srgbClr val="d12477"/>
                </a:solidFill>
                <a:latin typeface="KWTTRG+Arial-BoldMT"/>
                <a:cs typeface="KWTTRG+Arial-BoldMT"/>
              </a:rPr>
              <a:t> </a:t>
            </a:r>
            <a:r>
              <a:rPr dirty="0" sz="1900" b="1">
                <a:solidFill>
                  <a:srgbClr val="d12477"/>
                </a:solidFill>
                <a:latin typeface="KWTTRG+Arial-BoldMT"/>
                <a:cs typeface="KWTTRG+Arial-BoldMT"/>
              </a:rPr>
              <a:t>of</a:t>
            </a:r>
            <a:r>
              <a:rPr dirty="0" sz="1900" b="1">
                <a:solidFill>
                  <a:srgbClr val="d12477"/>
                </a:solidFill>
                <a:latin typeface="KWTTRG+Arial-BoldMT"/>
                <a:cs typeface="KWTTRG+Arial-BoldMT"/>
              </a:rPr>
              <a:t> </a:t>
            </a:r>
            <a:r>
              <a:rPr dirty="0" sz="1900" b="1">
                <a:solidFill>
                  <a:srgbClr val="d12477"/>
                </a:solidFill>
                <a:latin typeface="KWTTRG+Arial-BoldMT"/>
                <a:cs typeface="KWTTRG+Arial-BoldMT"/>
              </a:rPr>
              <a:t>the</a:t>
            </a:r>
            <a:r>
              <a:rPr dirty="0" sz="1900" b="1">
                <a:solidFill>
                  <a:srgbClr val="d12477"/>
                </a:solidFill>
                <a:latin typeface="KWTTRG+Arial-BoldMT"/>
                <a:cs typeface="KWTTRG+Arial-BoldMT"/>
              </a:rPr>
              <a:t> </a:t>
            </a:r>
            <a:r>
              <a:rPr dirty="0" sz="1900" b="1">
                <a:solidFill>
                  <a:srgbClr val="d12477"/>
                </a:solidFill>
                <a:latin typeface="KWTTRG+Arial-BoldMT"/>
                <a:cs typeface="KWTTRG+Arial-BoldMT"/>
              </a:rPr>
              <a:t>body</a:t>
            </a:r>
            <a:r>
              <a:rPr dirty="0" sz="1900" b="1">
                <a:solidFill>
                  <a:srgbClr val="d12477"/>
                </a:solidFill>
                <a:latin typeface="KWTTRG+Arial-BoldMT"/>
                <a:cs typeface="KWTTRG+Arial-BoldMT"/>
              </a:rPr>
              <a:t> </a:t>
            </a:r>
            <a:r>
              <a:rPr dirty="0" sz="1900" b="1">
                <a:solidFill>
                  <a:srgbClr val="d12477"/>
                </a:solidFill>
                <a:latin typeface="KWTTRG+Arial-BoldMT"/>
                <a:cs typeface="KWTTRG+Arial-BoldMT"/>
              </a:rPr>
              <a:t>content: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1037575" y="2251655"/>
            <a:ext cx="10238385" cy="395613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122"/>
              </a:lnSpc>
              <a:spcBef>
                <a:spcPts val="0"/>
              </a:spcBef>
              <a:spcAft>
                <a:spcPts val="0"/>
              </a:spcAft>
            </a:pPr>
            <a:r>
              <a:rPr dirty="0" sz="1900" b="1">
                <a:solidFill>
                  <a:srgbClr val="161249"/>
                </a:solidFill>
                <a:latin typeface="KWTTRG+Arial-BoldMT"/>
                <a:cs typeface="KWTTRG+Arial-BoldMT"/>
              </a:rPr>
              <a:t>1.</a:t>
            </a:r>
            <a:r>
              <a:rPr dirty="0" sz="1900" spc="638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1900" b="1">
                <a:solidFill>
                  <a:srgbClr val="161249"/>
                </a:solidFill>
                <a:latin typeface="KWTTRG+Arial-BoldMT"/>
                <a:cs typeface="KWTTRG+Arial-BoldMT"/>
              </a:rPr>
              <a:t>Header:</a:t>
            </a:r>
            <a:r>
              <a:rPr dirty="0" sz="1900" spc="27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Typically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includes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the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name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of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the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newsletter,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the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date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of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issue,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and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a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logo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or</a:t>
            </a:r>
          </a:p>
          <a:p>
            <a:pPr marL="349250" marR="0">
              <a:lnSpc>
                <a:spcPts val="2052"/>
              </a:lnSpc>
              <a:spcBef>
                <a:spcPts val="0"/>
              </a:spcBef>
              <a:spcAft>
                <a:spcPts val="0"/>
              </a:spcAft>
            </a:pP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image.</a:t>
            </a:r>
          </a:p>
          <a:p>
            <a:pPr marL="0" marR="0">
              <a:lnSpc>
                <a:spcPts val="2052"/>
              </a:lnSpc>
              <a:spcBef>
                <a:spcPts val="0"/>
              </a:spcBef>
              <a:spcAft>
                <a:spcPts val="0"/>
              </a:spcAft>
            </a:pPr>
            <a:r>
              <a:rPr dirty="0" sz="1900" b="1">
                <a:solidFill>
                  <a:srgbClr val="161249"/>
                </a:solidFill>
                <a:latin typeface="KWTTRG+Arial-BoldMT"/>
                <a:cs typeface="KWTTRG+Arial-BoldMT"/>
              </a:rPr>
              <a:t>2.</a:t>
            </a:r>
            <a:r>
              <a:rPr dirty="0" sz="1900" spc="638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1900" b="1">
                <a:solidFill>
                  <a:srgbClr val="161249"/>
                </a:solidFill>
                <a:latin typeface="KWTTRG+Arial-BoldMT"/>
                <a:cs typeface="KWTTRG+Arial-BoldMT"/>
              </a:rPr>
              <a:t>Introduction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: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A</a:t>
            </a:r>
            <a:r>
              <a:rPr dirty="0" sz="1900" spc="523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brief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section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that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welcomes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the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reader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and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sets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the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tone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for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the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rest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of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the</a:t>
            </a:r>
          </a:p>
          <a:p>
            <a:pPr marL="349250" marR="0">
              <a:lnSpc>
                <a:spcPts val="2051"/>
              </a:lnSpc>
              <a:spcBef>
                <a:spcPts val="0"/>
              </a:spcBef>
              <a:spcAft>
                <a:spcPts val="0"/>
              </a:spcAft>
            </a:pP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newsletter.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It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may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include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a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summary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of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the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content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to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follow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or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a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teaser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for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a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featured</a:t>
            </a:r>
          </a:p>
          <a:p>
            <a:pPr marL="349250" marR="0">
              <a:lnSpc>
                <a:spcPts val="2051"/>
              </a:lnSpc>
              <a:spcBef>
                <a:spcPts val="0"/>
              </a:spcBef>
              <a:spcAft>
                <a:spcPts val="0"/>
              </a:spcAft>
            </a:pP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article.</a:t>
            </a:r>
          </a:p>
          <a:p>
            <a:pPr marL="0" marR="0">
              <a:lnSpc>
                <a:spcPts val="2052"/>
              </a:lnSpc>
              <a:spcBef>
                <a:spcPts val="0"/>
              </a:spcBef>
              <a:spcAft>
                <a:spcPts val="0"/>
              </a:spcAft>
            </a:pPr>
            <a:r>
              <a:rPr dirty="0" sz="1900" b="1">
                <a:solidFill>
                  <a:srgbClr val="161249"/>
                </a:solidFill>
                <a:latin typeface="KWTTRG+Arial-BoldMT"/>
                <a:cs typeface="KWTTRG+Arial-BoldMT"/>
              </a:rPr>
              <a:t>3.</a:t>
            </a:r>
            <a:r>
              <a:rPr dirty="0" sz="1900" spc="638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1900" b="1">
                <a:solidFill>
                  <a:srgbClr val="161249"/>
                </a:solidFill>
                <a:latin typeface="KWTTRG+Arial-BoldMT"/>
                <a:cs typeface="KWTTRG+Arial-BoldMT"/>
              </a:rPr>
              <a:t>Featured</a:t>
            </a:r>
            <a:r>
              <a:rPr dirty="0" sz="19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1900" b="1">
                <a:solidFill>
                  <a:srgbClr val="161249"/>
                </a:solidFill>
                <a:latin typeface="KWTTRG+Arial-BoldMT"/>
                <a:cs typeface="KWTTRG+Arial-BoldMT"/>
              </a:rPr>
              <a:t>article:</a:t>
            </a:r>
            <a:r>
              <a:rPr dirty="0" sz="1900" spc="51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The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main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content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of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the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newsletter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and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may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include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an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in-depth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article,</a:t>
            </a:r>
          </a:p>
          <a:p>
            <a:pPr marL="349250" marR="0">
              <a:lnSpc>
                <a:spcPts val="2052"/>
              </a:lnSpc>
              <a:spcBef>
                <a:spcPts val="0"/>
              </a:spcBef>
              <a:spcAft>
                <a:spcPts val="0"/>
              </a:spcAft>
            </a:pP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an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interview,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or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a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product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showcase.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It's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often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accompanied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by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images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or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graphics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to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make</a:t>
            </a:r>
          </a:p>
          <a:p>
            <a:pPr marL="349250" marR="0">
              <a:lnSpc>
                <a:spcPts val="2051"/>
              </a:lnSpc>
              <a:spcBef>
                <a:spcPts val="0"/>
              </a:spcBef>
              <a:spcAft>
                <a:spcPts val="0"/>
              </a:spcAft>
            </a:pP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it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visually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appealing.</a:t>
            </a:r>
          </a:p>
          <a:p>
            <a:pPr marL="0" marR="0">
              <a:lnSpc>
                <a:spcPts val="2051"/>
              </a:lnSpc>
              <a:spcBef>
                <a:spcPts val="0"/>
              </a:spcBef>
              <a:spcAft>
                <a:spcPts val="0"/>
              </a:spcAft>
            </a:pPr>
            <a:r>
              <a:rPr dirty="0" sz="1900" b="1">
                <a:solidFill>
                  <a:srgbClr val="161249"/>
                </a:solidFill>
                <a:latin typeface="KWTTRG+Arial-BoldMT"/>
                <a:cs typeface="KWTTRG+Arial-BoldMT"/>
              </a:rPr>
              <a:t>4.</a:t>
            </a:r>
            <a:r>
              <a:rPr dirty="0" sz="1900" spc="638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1900" b="1">
                <a:solidFill>
                  <a:srgbClr val="161249"/>
                </a:solidFill>
                <a:latin typeface="KWTTRG+Arial-BoldMT"/>
                <a:cs typeface="KWTTRG+Arial-BoldMT"/>
              </a:rPr>
              <a:t>Secondary</a:t>
            </a:r>
            <a:r>
              <a:rPr dirty="0" sz="19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1900" b="1">
                <a:solidFill>
                  <a:srgbClr val="161249"/>
                </a:solidFill>
                <a:latin typeface="KWTTRG+Arial-BoldMT"/>
                <a:cs typeface="KWTTRG+Arial-BoldMT"/>
              </a:rPr>
              <a:t>articles:</a:t>
            </a:r>
            <a:r>
              <a:rPr dirty="0" sz="1900" spc="57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Additional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articles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or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content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that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support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the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main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theme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of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the</a:t>
            </a:r>
          </a:p>
          <a:p>
            <a:pPr marL="349250" marR="0">
              <a:lnSpc>
                <a:spcPts val="2052"/>
              </a:lnSpc>
              <a:spcBef>
                <a:spcPts val="0"/>
              </a:spcBef>
              <a:spcAft>
                <a:spcPts val="0"/>
              </a:spcAft>
            </a:pP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newsletter.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They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may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be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shorter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in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length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and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cover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a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variety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of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topics.</a:t>
            </a:r>
          </a:p>
          <a:p>
            <a:pPr marL="0" marR="0">
              <a:lnSpc>
                <a:spcPts val="2052"/>
              </a:lnSpc>
              <a:spcBef>
                <a:spcPts val="0"/>
              </a:spcBef>
              <a:spcAft>
                <a:spcPts val="0"/>
              </a:spcAft>
            </a:pPr>
            <a:r>
              <a:rPr dirty="0" sz="1900" b="1">
                <a:solidFill>
                  <a:srgbClr val="161249"/>
                </a:solidFill>
                <a:latin typeface="KWTTRG+Arial-BoldMT"/>
                <a:cs typeface="KWTTRG+Arial-BoldMT"/>
              </a:rPr>
              <a:t>5.</a:t>
            </a:r>
            <a:r>
              <a:rPr dirty="0" sz="1900" spc="638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1900" b="1">
                <a:solidFill>
                  <a:srgbClr val="161249"/>
                </a:solidFill>
                <a:latin typeface="KWTTRG+Arial-BoldMT"/>
                <a:cs typeface="KWTTRG+Arial-BoldMT"/>
              </a:rPr>
              <a:t>Call-to-action:</a:t>
            </a:r>
            <a:r>
              <a:rPr dirty="0" sz="1900" spc="5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A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section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that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encourages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the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reader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to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take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action,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such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as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visiting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the</a:t>
            </a:r>
          </a:p>
          <a:p>
            <a:pPr marL="349250" marR="0">
              <a:lnSpc>
                <a:spcPts val="2051"/>
              </a:lnSpc>
              <a:spcBef>
                <a:spcPts val="0"/>
              </a:spcBef>
              <a:spcAft>
                <a:spcPts val="0"/>
              </a:spcAft>
            </a:pP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company's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website,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signing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up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for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a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service,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or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following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the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company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on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social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media.</a:t>
            </a:r>
          </a:p>
          <a:p>
            <a:pPr marL="0" marR="0">
              <a:lnSpc>
                <a:spcPts val="2051"/>
              </a:lnSpc>
              <a:spcBef>
                <a:spcPts val="0"/>
              </a:spcBef>
              <a:spcAft>
                <a:spcPts val="0"/>
              </a:spcAft>
            </a:pPr>
            <a:r>
              <a:rPr dirty="0" sz="1900" b="1">
                <a:solidFill>
                  <a:srgbClr val="161249"/>
                </a:solidFill>
                <a:latin typeface="KWTTRG+Arial-BoldMT"/>
                <a:cs typeface="KWTTRG+Arial-BoldMT"/>
              </a:rPr>
              <a:t>6.</a:t>
            </a:r>
            <a:r>
              <a:rPr dirty="0" sz="1900" spc="638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1900" b="1">
                <a:solidFill>
                  <a:srgbClr val="161249"/>
                </a:solidFill>
                <a:latin typeface="KWTTRG+Arial-BoldMT"/>
                <a:cs typeface="KWTTRG+Arial-BoldMT"/>
              </a:rPr>
              <a:t>Footer:</a:t>
            </a:r>
            <a:r>
              <a:rPr dirty="0" sz="1900" spc="23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Typically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includes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contact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information,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such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as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the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company's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address,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phone</a:t>
            </a:r>
          </a:p>
          <a:p>
            <a:pPr marL="349250" marR="0">
              <a:lnSpc>
                <a:spcPts val="2051"/>
              </a:lnSpc>
              <a:spcBef>
                <a:spcPts val="0"/>
              </a:spcBef>
              <a:spcAft>
                <a:spcPts val="0"/>
              </a:spcAft>
            </a:pP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number,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and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email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address.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It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may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also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include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unsubscribe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instructions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and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social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media</a:t>
            </a:r>
          </a:p>
          <a:p>
            <a:pPr marL="349250" marR="0">
              <a:lnSpc>
                <a:spcPts val="2051"/>
              </a:lnSpc>
              <a:spcBef>
                <a:spcPts val="0"/>
              </a:spcBef>
              <a:spcAft>
                <a:spcPts val="0"/>
              </a:spcAft>
            </a:pPr>
            <a:r>
              <a:rPr dirty="0" sz="1900">
                <a:solidFill>
                  <a:srgbClr val="161249"/>
                </a:solidFill>
                <a:latin typeface="VUBOLT+ArialMT"/>
                <a:cs typeface="VUBOLT+ArialMT"/>
              </a:rPr>
              <a:t>links.</a:t>
            </a:r>
          </a:p>
        </p:txBody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929625" y="1024782"/>
            <a:ext cx="6015972" cy="66238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Email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marketing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KPI’s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29625" y="1864817"/>
            <a:ext cx="4466947" cy="2793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899"/>
              </a:lnSpc>
              <a:spcBef>
                <a:spcPts val="0"/>
              </a:spcBef>
              <a:spcAft>
                <a:spcPts val="0"/>
              </a:spcAft>
            </a:pPr>
            <a:r>
              <a:rPr dirty="0" sz="1700" b="1">
                <a:solidFill>
                  <a:srgbClr val="d12477"/>
                </a:solidFill>
                <a:latin typeface="KWTTRG+Arial-BoldMT"/>
                <a:cs typeface="KWTTRG+Arial-BoldMT"/>
              </a:rPr>
              <a:t>Some</a:t>
            </a:r>
            <a:r>
              <a:rPr dirty="0" sz="1700" b="1">
                <a:solidFill>
                  <a:srgbClr val="d12477"/>
                </a:solidFill>
                <a:latin typeface="KWTTRG+Arial-BoldMT"/>
                <a:cs typeface="KWTTRG+Arial-BoldMT"/>
              </a:rPr>
              <a:t> </a:t>
            </a:r>
            <a:r>
              <a:rPr dirty="0" sz="1700" b="1">
                <a:solidFill>
                  <a:srgbClr val="d12477"/>
                </a:solidFill>
                <a:latin typeface="KWTTRG+Arial-BoldMT"/>
                <a:cs typeface="KWTTRG+Arial-BoldMT"/>
              </a:rPr>
              <a:t>of</a:t>
            </a:r>
            <a:r>
              <a:rPr dirty="0" sz="1700" b="1">
                <a:solidFill>
                  <a:srgbClr val="d12477"/>
                </a:solidFill>
                <a:latin typeface="KWTTRG+Arial-BoldMT"/>
                <a:cs typeface="KWTTRG+Arial-BoldMT"/>
              </a:rPr>
              <a:t> </a:t>
            </a:r>
            <a:r>
              <a:rPr dirty="0" sz="1700" b="1">
                <a:solidFill>
                  <a:srgbClr val="d12477"/>
                </a:solidFill>
                <a:latin typeface="KWTTRG+Arial-BoldMT"/>
                <a:cs typeface="KWTTRG+Arial-BoldMT"/>
              </a:rPr>
              <a:t>the</a:t>
            </a:r>
            <a:r>
              <a:rPr dirty="0" sz="1700" b="1">
                <a:solidFill>
                  <a:srgbClr val="d12477"/>
                </a:solidFill>
                <a:latin typeface="KWTTRG+Arial-BoldMT"/>
                <a:cs typeface="KWTTRG+Arial-BoldMT"/>
              </a:rPr>
              <a:t> </a:t>
            </a:r>
            <a:r>
              <a:rPr dirty="0" sz="1700" b="1">
                <a:solidFill>
                  <a:srgbClr val="d12477"/>
                </a:solidFill>
                <a:latin typeface="KWTTRG+Arial-BoldMT"/>
                <a:cs typeface="KWTTRG+Arial-BoldMT"/>
              </a:rPr>
              <a:t>most</a:t>
            </a:r>
            <a:r>
              <a:rPr dirty="0" sz="1700" b="1">
                <a:solidFill>
                  <a:srgbClr val="d12477"/>
                </a:solidFill>
                <a:latin typeface="KWTTRG+Arial-BoldMT"/>
                <a:cs typeface="KWTTRG+Arial-BoldMT"/>
              </a:rPr>
              <a:t> </a:t>
            </a:r>
            <a:r>
              <a:rPr dirty="0" sz="1700" b="1">
                <a:solidFill>
                  <a:srgbClr val="d12477"/>
                </a:solidFill>
                <a:latin typeface="KWTTRG+Arial-BoldMT"/>
                <a:cs typeface="KWTTRG+Arial-BoldMT"/>
              </a:rPr>
              <a:t>important</a:t>
            </a:r>
            <a:r>
              <a:rPr dirty="0" sz="1700" b="1">
                <a:solidFill>
                  <a:srgbClr val="d12477"/>
                </a:solidFill>
                <a:latin typeface="KWTTRG+Arial-BoldMT"/>
                <a:cs typeface="KWTTRG+Arial-BoldMT"/>
              </a:rPr>
              <a:t> </a:t>
            </a:r>
            <a:r>
              <a:rPr dirty="0" sz="1700" b="1">
                <a:solidFill>
                  <a:srgbClr val="d12477"/>
                </a:solidFill>
                <a:latin typeface="KWTTRG+Arial-BoldMT"/>
                <a:cs typeface="KWTTRG+Arial-BoldMT"/>
              </a:rPr>
              <a:t>KPIs</a:t>
            </a:r>
            <a:r>
              <a:rPr dirty="0" sz="1700" b="1">
                <a:solidFill>
                  <a:srgbClr val="d12477"/>
                </a:solidFill>
                <a:latin typeface="KWTTRG+Arial-BoldMT"/>
                <a:cs typeface="KWTTRG+Arial-BoldMT"/>
              </a:rPr>
              <a:t> </a:t>
            </a:r>
            <a:r>
              <a:rPr dirty="0" sz="1700" b="1">
                <a:solidFill>
                  <a:srgbClr val="d12477"/>
                </a:solidFill>
                <a:latin typeface="KWTTRG+Arial-BoldMT"/>
                <a:cs typeface="KWTTRG+Arial-BoldMT"/>
              </a:rPr>
              <a:t>to</a:t>
            </a:r>
            <a:r>
              <a:rPr dirty="0" sz="1700" b="1">
                <a:solidFill>
                  <a:srgbClr val="d12477"/>
                </a:solidFill>
                <a:latin typeface="KWTTRG+Arial-BoldMT"/>
                <a:cs typeface="KWTTRG+Arial-BoldMT"/>
              </a:rPr>
              <a:t> </a:t>
            </a:r>
            <a:r>
              <a:rPr dirty="0" sz="1700" b="1">
                <a:solidFill>
                  <a:srgbClr val="d12477"/>
                </a:solidFill>
                <a:latin typeface="KWTTRG+Arial-BoldMT"/>
                <a:cs typeface="KWTTRG+Arial-BoldMT"/>
              </a:rPr>
              <a:t>track: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1050275" y="2224988"/>
            <a:ext cx="10300495" cy="331053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899"/>
              </a:lnSpc>
              <a:spcBef>
                <a:spcPts val="0"/>
              </a:spcBef>
              <a:spcAft>
                <a:spcPts val="0"/>
              </a:spcAft>
            </a:pPr>
            <a:r>
              <a:rPr dirty="0" sz="1700" b="1">
                <a:solidFill>
                  <a:srgbClr val="161249"/>
                </a:solidFill>
                <a:latin typeface="KWTTRG+Arial-BoldMT"/>
                <a:cs typeface="KWTTRG+Arial-BoldMT"/>
              </a:rPr>
              <a:t>1.</a:t>
            </a:r>
            <a:r>
              <a:rPr dirty="0" sz="1700" spc="759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1700" b="1">
                <a:solidFill>
                  <a:srgbClr val="161249"/>
                </a:solidFill>
                <a:latin typeface="KWTTRG+Arial-BoldMT"/>
                <a:cs typeface="KWTTRG+Arial-BoldMT"/>
              </a:rPr>
              <a:t>Open</a:t>
            </a:r>
            <a:r>
              <a:rPr dirty="0" sz="17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1700" b="1">
                <a:solidFill>
                  <a:srgbClr val="161249"/>
                </a:solidFill>
                <a:latin typeface="KWTTRG+Arial-BoldMT"/>
                <a:cs typeface="KWTTRG+Arial-BoldMT"/>
              </a:rPr>
              <a:t>rate:</a:t>
            </a:r>
            <a:r>
              <a:rPr dirty="0" sz="1700" spc="2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measures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the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percentage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of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subscribers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who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open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your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email.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It’s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a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good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indicator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of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the</a:t>
            </a:r>
          </a:p>
          <a:p>
            <a:pPr marL="336550" marR="0">
              <a:lnSpc>
                <a:spcPts val="18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effectiveness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of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your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subject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line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and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sender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name.</a:t>
            </a:r>
          </a:p>
          <a:p>
            <a:pPr marL="0" marR="0">
              <a:lnSpc>
                <a:spcPts val="1835"/>
              </a:lnSpc>
              <a:spcBef>
                <a:spcPts val="50"/>
              </a:spcBef>
              <a:spcAft>
                <a:spcPts val="0"/>
              </a:spcAft>
            </a:pPr>
            <a:r>
              <a:rPr dirty="0" sz="1700" b="1">
                <a:solidFill>
                  <a:srgbClr val="161249"/>
                </a:solidFill>
                <a:latin typeface="KWTTRG+Arial-BoldMT"/>
                <a:cs typeface="KWTTRG+Arial-BoldMT"/>
              </a:rPr>
              <a:t>2.</a:t>
            </a:r>
            <a:r>
              <a:rPr dirty="0" sz="1700" spc="759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1700" b="1">
                <a:solidFill>
                  <a:srgbClr val="161249"/>
                </a:solidFill>
                <a:latin typeface="KWTTRG+Arial-BoldMT"/>
                <a:cs typeface="KWTTRG+Arial-BoldMT"/>
              </a:rPr>
              <a:t>Click-through</a:t>
            </a:r>
            <a:r>
              <a:rPr dirty="0" sz="17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1700" b="1">
                <a:solidFill>
                  <a:srgbClr val="161249"/>
                </a:solidFill>
                <a:latin typeface="KWTTRG+Arial-BoldMT"/>
                <a:cs typeface="KWTTRG+Arial-BoldMT"/>
              </a:rPr>
              <a:t>rate</a:t>
            </a:r>
            <a:r>
              <a:rPr dirty="0" sz="17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1700" b="1">
                <a:solidFill>
                  <a:srgbClr val="161249"/>
                </a:solidFill>
                <a:latin typeface="KWTTRG+Arial-BoldMT"/>
                <a:cs typeface="KWTTRG+Arial-BoldMT"/>
              </a:rPr>
              <a:t>(CTR):</a:t>
            </a:r>
            <a:r>
              <a:rPr dirty="0" sz="1700" spc="15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measures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the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percentage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of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subscribers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who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clicked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on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a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link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within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your</a:t>
            </a:r>
          </a:p>
          <a:p>
            <a:pPr marL="336550" marR="0">
              <a:lnSpc>
                <a:spcPts val="18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email.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It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indicates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the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level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of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interest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in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your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content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and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the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effectiveness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of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your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call-to-action.</a:t>
            </a:r>
          </a:p>
          <a:p>
            <a:pPr marL="0" marR="0">
              <a:lnSpc>
                <a:spcPts val="1835"/>
              </a:lnSpc>
              <a:spcBef>
                <a:spcPts val="0"/>
              </a:spcBef>
              <a:spcAft>
                <a:spcPts val="0"/>
              </a:spcAft>
            </a:pPr>
            <a:r>
              <a:rPr dirty="0" sz="1700" b="1">
                <a:solidFill>
                  <a:srgbClr val="161249"/>
                </a:solidFill>
                <a:latin typeface="KWTTRG+Arial-BoldMT"/>
                <a:cs typeface="KWTTRG+Arial-BoldMT"/>
              </a:rPr>
              <a:t>3.</a:t>
            </a:r>
            <a:r>
              <a:rPr dirty="0" sz="1700" spc="759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1700" b="1">
                <a:solidFill>
                  <a:srgbClr val="161249"/>
                </a:solidFill>
                <a:latin typeface="KWTTRG+Arial-BoldMT"/>
                <a:cs typeface="KWTTRG+Arial-BoldMT"/>
              </a:rPr>
              <a:t>Conversion</a:t>
            </a:r>
            <a:r>
              <a:rPr dirty="0" sz="17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1700" b="1">
                <a:solidFill>
                  <a:srgbClr val="161249"/>
                </a:solidFill>
                <a:latin typeface="KWTTRG+Arial-BoldMT"/>
                <a:cs typeface="KWTTRG+Arial-BoldMT"/>
              </a:rPr>
              <a:t>rate:</a:t>
            </a:r>
            <a:r>
              <a:rPr dirty="0" sz="1700" spc="3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measures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the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percentage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of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subscribers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who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completed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the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desired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action,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such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as</a:t>
            </a:r>
          </a:p>
          <a:p>
            <a:pPr marL="336550" marR="0">
              <a:lnSpc>
                <a:spcPts val="1835"/>
              </a:lnSpc>
              <a:spcBef>
                <a:spcPts val="50"/>
              </a:spcBef>
              <a:spcAft>
                <a:spcPts val="0"/>
              </a:spcAft>
            </a:pP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making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a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purchase,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after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clicking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through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from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your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email.</a:t>
            </a:r>
          </a:p>
          <a:p>
            <a:pPr marL="0" marR="0">
              <a:lnSpc>
                <a:spcPts val="18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700" b="1">
                <a:solidFill>
                  <a:srgbClr val="161249"/>
                </a:solidFill>
                <a:latin typeface="KWTTRG+Arial-BoldMT"/>
                <a:cs typeface="KWTTRG+Arial-BoldMT"/>
              </a:rPr>
              <a:t>4.</a:t>
            </a:r>
            <a:r>
              <a:rPr dirty="0" sz="1700" spc="759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1700" b="1">
                <a:solidFill>
                  <a:srgbClr val="161249"/>
                </a:solidFill>
                <a:latin typeface="KWTTRG+Arial-BoldMT"/>
                <a:cs typeface="KWTTRG+Arial-BoldMT"/>
              </a:rPr>
              <a:t>Bounce</a:t>
            </a:r>
            <a:r>
              <a:rPr dirty="0" sz="17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1700" b="1">
                <a:solidFill>
                  <a:srgbClr val="161249"/>
                </a:solidFill>
                <a:latin typeface="KWTTRG+Arial-BoldMT"/>
                <a:cs typeface="KWTTRG+Arial-BoldMT"/>
              </a:rPr>
              <a:t>rate:</a:t>
            </a:r>
            <a:r>
              <a:rPr dirty="0" sz="1700" spc="49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measures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the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percentage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of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emails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that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were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not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delivered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to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the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recipient’s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inbox.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A</a:t>
            </a:r>
          </a:p>
          <a:p>
            <a:pPr marL="336550" marR="0">
              <a:lnSpc>
                <a:spcPts val="1836"/>
              </a:lnSpc>
              <a:spcBef>
                <a:spcPts val="50"/>
              </a:spcBef>
              <a:spcAft>
                <a:spcPts val="0"/>
              </a:spcAft>
            </a:pP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high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bounce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rate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could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indicate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issues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with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your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email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list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or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content.</a:t>
            </a:r>
          </a:p>
          <a:p>
            <a:pPr marL="0" marR="0">
              <a:lnSpc>
                <a:spcPts val="1835"/>
              </a:lnSpc>
              <a:spcBef>
                <a:spcPts val="0"/>
              </a:spcBef>
              <a:spcAft>
                <a:spcPts val="0"/>
              </a:spcAft>
            </a:pPr>
            <a:r>
              <a:rPr dirty="0" sz="1700" b="1">
                <a:solidFill>
                  <a:srgbClr val="161249"/>
                </a:solidFill>
                <a:latin typeface="KWTTRG+Arial-BoldMT"/>
                <a:cs typeface="KWTTRG+Arial-BoldMT"/>
              </a:rPr>
              <a:t>5.</a:t>
            </a:r>
            <a:r>
              <a:rPr dirty="0" sz="1700" spc="759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1700" b="1">
                <a:solidFill>
                  <a:srgbClr val="161249"/>
                </a:solidFill>
                <a:latin typeface="KWTTRG+Arial-BoldMT"/>
                <a:cs typeface="KWTTRG+Arial-BoldMT"/>
              </a:rPr>
              <a:t>List</a:t>
            </a:r>
            <a:r>
              <a:rPr dirty="0" sz="17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1700" b="1">
                <a:solidFill>
                  <a:srgbClr val="161249"/>
                </a:solidFill>
                <a:latin typeface="KWTTRG+Arial-BoldMT"/>
                <a:cs typeface="KWTTRG+Arial-BoldMT"/>
              </a:rPr>
              <a:t>growth</a:t>
            </a:r>
            <a:r>
              <a:rPr dirty="0" sz="17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1700" b="1">
                <a:solidFill>
                  <a:srgbClr val="161249"/>
                </a:solidFill>
                <a:latin typeface="KWTTRG+Arial-BoldMT"/>
                <a:cs typeface="KWTTRG+Arial-BoldMT"/>
              </a:rPr>
              <a:t>rate:</a:t>
            </a:r>
            <a:r>
              <a:rPr dirty="0" sz="1700" spc="2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measures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the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rate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at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which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your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email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list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is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growing.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A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healthy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list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growth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rate</a:t>
            </a:r>
          </a:p>
          <a:p>
            <a:pPr marL="336550" marR="0">
              <a:lnSpc>
                <a:spcPts val="1835"/>
              </a:lnSpc>
              <a:spcBef>
                <a:spcPts val="0"/>
              </a:spcBef>
              <a:spcAft>
                <a:spcPts val="0"/>
              </a:spcAft>
            </a:pP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indicates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that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you’re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attracting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new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subscribers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and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retaining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existing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ones.</a:t>
            </a:r>
          </a:p>
          <a:p>
            <a:pPr marL="0" marR="0">
              <a:lnSpc>
                <a:spcPts val="1836"/>
              </a:lnSpc>
              <a:spcBef>
                <a:spcPts val="50"/>
              </a:spcBef>
              <a:spcAft>
                <a:spcPts val="0"/>
              </a:spcAft>
            </a:pPr>
            <a:r>
              <a:rPr dirty="0" sz="1700" b="1">
                <a:solidFill>
                  <a:srgbClr val="161249"/>
                </a:solidFill>
                <a:latin typeface="KWTTRG+Arial-BoldMT"/>
                <a:cs typeface="KWTTRG+Arial-BoldMT"/>
              </a:rPr>
              <a:t>6.</a:t>
            </a:r>
            <a:r>
              <a:rPr dirty="0" sz="1700" spc="759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1700" b="1">
                <a:solidFill>
                  <a:srgbClr val="161249"/>
                </a:solidFill>
                <a:latin typeface="KWTTRG+Arial-BoldMT"/>
                <a:cs typeface="KWTTRG+Arial-BoldMT"/>
              </a:rPr>
              <a:t>Unsubscribe</a:t>
            </a:r>
            <a:r>
              <a:rPr dirty="0" sz="17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1700" b="1">
                <a:solidFill>
                  <a:srgbClr val="161249"/>
                </a:solidFill>
                <a:latin typeface="KWTTRG+Arial-BoldMT"/>
                <a:cs typeface="KWTTRG+Arial-BoldMT"/>
              </a:rPr>
              <a:t>rate:</a:t>
            </a:r>
            <a:r>
              <a:rPr dirty="0" sz="1700" spc="31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measures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the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percentage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of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subscribers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who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opt-out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of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your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email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list.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A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high</a:t>
            </a:r>
          </a:p>
          <a:p>
            <a:pPr marL="336550" marR="0">
              <a:lnSpc>
                <a:spcPts val="1836"/>
              </a:lnSpc>
              <a:spcBef>
                <a:spcPts val="0"/>
              </a:spcBef>
              <a:spcAft>
                <a:spcPts val="0"/>
              </a:spcAft>
            </a:pP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unsubscribe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rate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could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indicate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that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your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content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is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not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relevant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or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engaging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enough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for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your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audience.</a:t>
            </a:r>
          </a:p>
          <a:p>
            <a:pPr marL="0" marR="0">
              <a:lnSpc>
                <a:spcPts val="1835"/>
              </a:lnSpc>
              <a:spcBef>
                <a:spcPts val="0"/>
              </a:spcBef>
              <a:spcAft>
                <a:spcPts val="0"/>
              </a:spcAft>
            </a:pPr>
            <a:r>
              <a:rPr dirty="0" sz="1700" b="1">
                <a:solidFill>
                  <a:srgbClr val="161249"/>
                </a:solidFill>
                <a:latin typeface="KWTTRG+Arial-BoldMT"/>
                <a:cs typeface="KWTTRG+Arial-BoldMT"/>
              </a:rPr>
              <a:t>7.</a:t>
            </a:r>
            <a:r>
              <a:rPr dirty="0" sz="1700" spc="759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1700" b="1">
                <a:solidFill>
                  <a:srgbClr val="161249"/>
                </a:solidFill>
                <a:latin typeface="KWTTRG+Arial-BoldMT"/>
                <a:cs typeface="KWTTRG+Arial-BoldMT"/>
              </a:rPr>
              <a:t>Revenue</a:t>
            </a:r>
            <a:r>
              <a:rPr dirty="0" sz="17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1700" b="1">
                <a:solidFill>
                  <a:srgbClr val="161249"/>
                </a:solidFill>
                <a:latin typeface="KWTTRG+Arial-BoldMT"/>
                <a:cs typeface="KWTTRG+Arial-BoldMT"/>
              </a:rPr>
              <a:t>generated:</a:t>
            </a:r>
            <a:r>
              <a:rPr dirty="0" sz="1700" spc="4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measures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the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amount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of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revenue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generated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from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your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email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marketing</a:t>
            </a:r>
          </a:p>
          <a:p>
            <a:pPr marL="336550" marR="0">
              <a:lnSpc>
                <a:spcPts val="1836"/>
              </a:lnSpc>
              <a:spcBef>
                <a:spcPts val="50"/>
              </a:spcBef>
              <a:spcAft>
                <a:spcPts val="0"/>
              </a:spcAft>
            </a:pP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campaigns.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It’s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the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ultimate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indicator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of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the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success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of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your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700">
                <a:solidFill>
                  <a:srgbClr val="161249"/>
                </a:solidFill>
                <a:latin typeface="VUBOLT+ArialMT"/>
                <a:cs typeface="VUBOLT+ArialMT"/>
              </a:rPr>
              <a:t>campaigns.</a:t>
            </a:r>
          </a:p>
        </p:txBody>
      </p: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929625" y="1024782"/>
            <a:ext cx="10139182" cy="66238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Tips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for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designing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an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email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campaign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024875" y="1863286"/>
            <a:ext cx="10200174" cy="379248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346"/>
              </a:lnSpc>
              <a:spcBef>
                <a:spcPts val="0"/>
              </a:spcBef>
              <a:spcAft>
                <a:spcPts val="0"/>
              </a:spcAft>
            </a:pPr>
            <a:r>
              <a:rPr dirty="0" sz="2100" b="1">
                <a:solidFill>
                  <a:srgbClr val="161249"/>
                </a:solidFill>
                <a:latin typeface="KWTTRG+Arial-BoldMT"/>
                <a:cs typeface="KWTTRG+Arial-BoldMT"/>
              </a:rPr>
              <a:t>1.</a:t>
            </a:r>
            <a:r>
              <a:rPr dirty="0" sz="2100" spc="515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2100" b="1">
                <a:solidFill>
                  <a:srgbClr val="161249"/>
                </a:solidFill>
                <a:latin typeface="KWTTRG+Arial-BoldMT"/>
                <a:cs typeface="KWTTRG+Arial-BoldMT"/>
              </a:rPr>
              <a:t>Set</a:t>
            </a:r>
            <a:r>
              <a:rPr dirty="0" sz="21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2100" b="1">
                <a:solidFill>
                  <a:srgbClr val="161249"/>
                </a:solidFill>
                <a:latin typeface="KWTTRG+Arial-BoldMT"/>
                <a:cs typeface="KWTTRG+Arial-BoldMT"/>
              </a:rPr>
              <a:t>Campaign</a:t>
            </a:r>
            <a:r>
              <a:rPr dirty="0" sz="21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2100" b="1">
                <a:solidFill>
                  <a:srgbClr val="161249"/>
                </a:solidFill>
                <a:latin typeface="KWTTRG+Arial-BoldMT"/>
                <a:cs typeface="KWTTRG+Arial-BoldMT"/>
              </a:rPr>
              <a:t>Goals:</a:t>
            </a:r>
            <a:r>
              <a:rPr dirty="0" sz="2100" spc="28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Determine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the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objectives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of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your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email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campaign,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such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as</a:t>
            </a:r>
          </a:p>
          <a:p>
            <a:pPr marL="361950" marR="0">
              <a:lnSpc>
                <a:spcPts val="2267"/>
              </a:lnSpc>
              <a:spcBef>
                <a:spcPts val="0"/>
              </a:spcBef>
              <a:spcAft>
                <a:spcPts val="0"/>
              </a:spcAft>
            </a:pP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increasing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sales,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promoting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a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new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product,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or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building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brand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awareness.</a:t>
            </a:r>
          </a:p>
          <a:p>
            <a:pPr marL="0" marR="0">
              <a:lnSpc>
                <a:spcPts val="2267"/>
              </a:lnSpc>
              <a:spcBef>
                <a:spcPts val="0"/>
              </a:spcBef>
              <a:spcAft>
                <a:spcPts val="0"/>
              </a:spcAft>
            </a:pPr>
            <a:r>
              <a:rPr dirty="0" sz="2100" b="1">
                <a:solidFill>
                  <a:srgbClr val="161249"/>
                </a:solidFill>
                <a:latin typeface="KWTTRG+Arial-BoldMT"/>
                <a:cs typeface="KWTTRG+Arial-BoldMT"/>
              </a:rPr>
              <a:t>2.</a:t>
            </a:r>
            <a:r>
              <a:rPr dirty="0" sz="2100" spc="515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2100" b="1">
                <a:solidFill>
                  <a:srgbClr val="161249"/>
                </a:solidFill>
                <a:latin typeface="KWTTRG+Arial-BoldMT"/>
                <a:cs typeface="KWTTRG+Arial-BoldMT"/>
              </a:rPr>
              <a:t>Define</a:t>
            </a:r>
            <a:r>
              <a:rPr dirty="0" sz="21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2100" b="1">
                <a:solidFill>
                  <a:srgbClr val="161249"/>
                </a:solidFill>
                <a:latin typeface="KWTTRG+Arial-BoldMT"/>
                <a:cs typeface="KWTTRG+Arial-BoldMT"/>
              </a:rPr>
              <a:t>Target</a:t>
            </a:r>
            <a:r>
              <a:rPr dirty="0" sz="21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2100" b="1">
                <a:solidFill>
                  <a:srgbClr val="161249"/>
                </a:solidFill>
                <a:latin typeface="KWTTRG+Arial-BoldMT"/>
                <a:cs typeface="KWTTRG+Arial-BoldMT"/>
              </a:rPr>
              <a:t>Audience:</a:t>
            </a:r>
            <a:r>
              <a:rPr dirty="0" sz="2100" spc="-211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Identify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your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target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audience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and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segment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them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based</a:t>
            </a:r>
          </a:p>
          <a:p>
            <a:pPr marL="361950" marR="0">
              <a:lnSpc>
                <a:spcPts val="2268"/>
              </a:lnSpc>
              <a:spcBef>
                <a:spcPts val="0"/>
              </a:spcBef>
              <a:spcAft>
                <a:spcPts val="0"/>
              </a:spcAft>
            </a:pP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on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demographics,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behavior,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or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other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relevant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factors.</a:t>
            </a:r>
          </a:p>
          <a:p>
            <a:pPr marL="0" marR="0">
              <a:lnSpc>
                <a:spcPts val="2267"/>
              </a:lnSpc>
              <a:spcBef>
                <a:spcPts val="0"/>
              </a:spcBef>
              <a:spcAft>
                <a:spcPts val="0"/>
              </a:spcAft>
            </a:pPr>
            <a:r>
              <a:rPr dirty="0" sz="2100" b="1">
                <a:solidFill>
                  <a:srgbClr val="161249"/>
                </a:solidFill>
                <a:latin typeface="KWTTRG+Arial-BoldMT"/>
                <a:cs typeface="KWTTRG+Arial-BoldMT"/>
              </a:rPr>
              <a:t>3.</a:t>
            </a:r>
            <a:r>
              <a:rPr dirty="0" sz="2100" spc="515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2100" b="1">
                <a:solidFill>
                  <a:srgbClr val="161249"/>
                </a:solidFill>
                <a:latin typeface="KWTTRG+Arial-BoldMT"/>
                <a:cs typeface="KWTTRG+Arial-BoldMT"/>
              </a:rPr>
              <a:t>Design</a:t>
            </a:r>
            <a:r>
              <a:rPr dirty="0" sz="21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2100" b="1">
                <a:solidFill>
                  <a:srgbClr val="161249"/>
                </a:solidFill>
                <a:latin typeface="KWTTRG+Arial-BoldMT"/>
                <a:cs typeface="KWTTRG+Arial-BoldMT"/>
              </a:rPr>
              <a:t>the</a:t>
            </a:r>
            <a:r>
              <a:rPr dirty="0" sz="21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2100" b="1">
                <a:solidFill>
                  <a:srgbClr val="161249"/>
                </a:solidFill>
                <a:latin typeface="KWTTRG+Arial-BoldMT"/>
                <a:cs typeface="KWTTRG+Arial-BoldMT"/>
              </a:rPr>
              <a:t>Email</a:t>
            </a:r>
            <a:r>
              <a:rPr dirty="0" sz="21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2100" b="1">
                <a:solidFill>
                  <a:srgbClr val="161249"/>
                </a:solidFill>
                <a:latin typeface="KWTTRG+Arial-BoldMT"/>
                <a:cs typeface="KWTTRG+Arial-BoldMT"/>
              </a:rPr>
              <a:t>Template:</a:t>
            </a:r>
            <a:r>
              <a:rPr dirty="0" sz="2100" spc="-127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Choose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a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pre-designed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template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or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create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a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custom</a:t>
            </a:r>
          </a:p>
          <a:p>
            <a:pPr marL="361950" marR="0">
              <a:lnSpc>
                <a:spcPts val="2267"/>
              </a:lnSpc>
              <a:spcBef>
                <a:spcPts val="0"/>
              </a:spcBef>
              <a:spcAft>
                <a:spcPts val="0"/>
              </a:spcAft>
            </a:pP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template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that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aligns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with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your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brand's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visual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identity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and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messaging.</a:t>
            </a:r>
          </a:p>
          <a:p>
            <a:pPr marL="0" marR="0">
              <a:lnSpc>
                <a:spcPts val="2267"/>
              </a:lnSpc>
              <a:spcBef>
                <a:spcPts val="0"/>
              </a:spcBef>
              <a:spcAft>
                <a:spcPts val="0"/>
              </a:spcAft>
            </a:pPr>
            <a:r>
              <a:rPr dirty="0" sz="2100" b="1">
                <a:solidFill>
                  <a:srgbClr val="161249"/>
                </a:solidFill>
                <a:latin typeface="KWTTRG+Arial-BoldMT"/>
                <a:cs typeface="KWTTRG+Arial-BoldMT"/>
              </a:rPr>
              <a:t>4.</a:t>
            </a:r>
            <a:r>
              <a:rPr dirty="0" sz="2100" spc="515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2100" b="1">
                <a:solidFill>
                  <a:srgbClr val="161249"/>
                </a:solidFill>
                <a:latin typeface="KWTTRG+Arial-BoldMT"/>
                <a:cs typeface="KWTTRG+Arial-BoldMT"/>
              </a:rPr>
              <a:t>Write</a:t>
            </a:r>
            <a:r>
              <a:rPr dirty="0" sz="21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2100" b="1">
                <a:solidFill>
                  <a:srgbClr val="161249"/>
                </a:solidFill>
                <a:latin typeface="KWTTRG+Arial-BoldMT"/>
                <a:cs typeface="KWTTRG+Arial-BoldMT"/>
              </a:rPr>
              <a:t>the</a:t>
            </a:r>
            <a:r>
              <a:rPr dirty="0" sz="21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2100" b="1">
                <a:solidFill>
                  <a:srgbClr val="161249"/>
                </a:solidFill>
                <a:latin typeface="KWTTRG+Arial-BoldMT"/>
                <a:cs typeface="KWTTRG+Arial-BoldMT"/>
              </a:rPr>
              <a:t>Email</a:t>
            </a:r>
            <a:r>
              <a:rPr dirty="0" sz="21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2100" b="1">
                <a:solidFill>
                  <a:srgbClr val="161249"/>
                </a:solidFill>
                <a:latin typeface="KWTTRG+Arial-BoldMT"/>
                <a:cs typeface="KWTTRG+Arial-BoldMT"/>
              </a:rPr>
              <a:t>Copy:</a:t>
            </a:r>
            <a:r>
              <a:rPr dirty="0" sz="21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Craft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compelling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copy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that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resonates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with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your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audience</a:t>
            </a:r>
          </a:p>
          <a:p>
            <a:pPr marL="361950" marR="0">
              <a:lnSpc>
                <a:spcPts val="2267"/>
              </a:lnSpc>
              <a:spcBef>
                <a:spcPts val="0"/>
              </a:spcBef>
              <a:spcAft>
                <a:spcPts val="0"/>
              </a:spcAft>
            </a:pP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and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motivates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them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to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take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action.</a:t>
            </a:r>
          </a:p>
          <a:p>
            <a:pPr marL="0" marR="0">
              <a:lnSpc>
                <a:spcPts val="2267"/>
              </a:lnSpc>
              <a:spcBef>
                <a:spcPts val="0"/>
              </a:spcBef>
              <a:spcAft>
                <a:spcPts val="0"/>
              </a:spcAft>
            </a:pPr>
            <a:r>
              <a:rPr dirty="0" sz="2100" b="1">
                <a:solidFill>
                  <a:srgbClr val="161249"/>
                </a:solidFill>
                <a:latin typeface="KWTTRG+Arial-BoldMT"/>
                <a:cs typeface="KWTTRG+Arial-BoldMT"/>
              </a:rPr>
              <a:t>5.</a:t>
            </a:r>
            <a:r>
              <a:rPr dirty="0" sz="2100" spc="515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2100" b="1">
                <a:solidFill>
                  <a:srgbClr val="161249"/>
                </a:solidFill>
                <a:latin typeface="KWTTRG+Arial-BoldMT"/>
                <a:cs typeface="KWTTRG+Arial-BoldMT"/>
              </a:rPr>
              <a:t>Add</a:t>
            </a:r>
            <a:r>
              <a:rPr dirty="0" sz="21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2100" b="1">
                <a:solidFill>
                  <a:srgbClr val="161249"/>
                </a:solidFill>
                <a:latin typeface="KWTTRG+Arial-BoldMT"/>
                <a:cs typeface="KWTTRG+Arial-BoldMT"/>
              </a:rPr>
              <a:t>Visual</a:t>
            </a:r>
            <a:r>
              <a:rPr dirty="0" sz="21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2100" b="1">
                <a:solidFill>
                  <a:srgbClr val="161249"/>
                </a:solidFill>
                <a:latin typeface="KWTTRG+Arial-BoldMT"/>
                <a:cs typeface="KWTTRG+Arial-BoldMT"/>
              </a:rPr>
              <a:t>Content:</a:t>
            </a:r>
            <a:r>
              <a:rPr dirty="0" sz="2100" spc="1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Include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images,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videos,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and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graphics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that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support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your</a:t>
            </a:r>
          </a:p>
          <a:p>
            <a:pPr marL="361950" marR="0">
              <a:lnSpc>
                <a:spcPts val="2267"/>
              </a:lnSpc>
              <a:spcBef>
                <a:spcPts val="0"/>
              </a:spcBef>
              <a:spcAft>
                <a:spcPts val="0"/>
              </a:spcAft>
            </a:pP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message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and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engage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your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audience.</a:t>
            </a:r>
          </a:p>
          <a:p>
            <a:pPr marL="0" marR="0">
              <a:lnSpc>
                <a:spcPts val="2267"/>
              </a:lnSpc>
              <a:spcBef>
                <a:spcPts val="0"/>
              </a:spcBef>
              <a:spcAft>
                <a:spcPts val="0"/>
              </a:spcAft>
            </a:pPr>
            <a:r>
              <a:rPr dirty="0" sz="2100" b="1">
                <a:solidFill>
                  <a:srgbClr val="161249"/>
                </a:solidFill>
                <a:latin typeface="KWTTRG+Arial-BoldMT"/>
                <a:cs typeface="KWTTRG+Arial-BoldMT"/>
              </a:rPr>
              <a:t>6.</a:t>
            </a:r>
            <a:r>
              <a:rPr dirty="0" sz="2100" spc="515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2100" b="1">
                <a:solidFill>
                  <a:srgbClr val="161249"/>
                </a:solidFill>
                <a:latin typeface="KWTTRG+Arial-BoldMT"/>
                <a:cs typeface="KWTTRG+Arial-BoldMT"/>
              </a:rPr>
              <a:t>Send</a:t>
            </a:r>
            <a:r>
              <a:rPr dirty="0" sz="21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2100" b="1">
                <a:solidFill>
                  <a:srgbClr val="161249"/>
                </a:solidFill>
                <a:latin typeface="KWTTRG+Arial-BoldMT"/>
                <a:cs typeface="KWTTRG+Arial-BoldMT"/>
              </a:rPr>
              <a:t>the</a:t>
            </a:r>
            <a:r>
              <a:rPr dirty="0" sz="21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2100" b="1">
                <a:solidFill>
                  <a:srgbClr val="161249"/>
                </a:solidFill>
                <a:latin typeface="KWTTRG+Arial-BoldMT"/>
                <a:cs typeface="KWTTRG+Arial-BoldMT"/>
              </a:rPr>
              <a:t>Campaign:</a:t>
            </a:r>
            <a:r>
              <a:rPr dirty="0" sz="2100" spc="3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Send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your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email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campaign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to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your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segmented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list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and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track</a:t>
            </a:r>
          </a:p>
          <a:p>
            <a:pPr marL="361950" marR="0">
              <a:lnSpc>
                <a:spcPts val="2267"/>
              </a:lnSpc>
              <a:spcBef>
                <a:spcPts val="0"/>
              </a:spcBef>
              <a:spcAft>
                <a:spcPts val="0"/>
              </a:spcAft>
            </a:pP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the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performance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metrics,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such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as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open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rate,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click-through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rate,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and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conversion</a:t>
            </a:r>
          </a:p>
          <a:p>
            <a:pPr marL="361950" marR="0">
              <a:lnSpc>
                <a:spcPts val="2267"/>
              </a:lnSpc>
              <a:spcBef>
                <a:spcPts val="0"/>
              </a:spcBef>
              <a:spcAft>
                <a:spcPts val="0"/>
              </a:spcAft>
            </a:pP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rate.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1024875" y="5607753"/>
            <a:ext cx="10269335" cy="62408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346"/>
              </a:lnSpc>
              <a:spcBef>
                <a:spcPts val="0"/>
              </a:spcBef>
              <a:spcAft>
                <a:spcPts val="0"/>
              </a:spcAft>
            </a:pPr>
            <a:r>
              <a:rPr dirty="0" sz="2100" b="1">
                <a:solidFill>
                  <a:srgbClr val="161249"/>
                </a:solidFill>
                <a:latin typeface="KWTTRG+Arial-BoldMT"/>
                <a:cs typeface="KWTTRG+Arial-BoldMT"/>
              </a:rPr>
              <a:t>7.</a:t>
            </a:r>
            <a:r>
              <a:rPr dirty="0" sz="2100" spc="515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2100" b="1">
                <a:solidFill>
                  <a:srgbClr val="161249"/>
                </a:solidFill>
                <a:latin typeface="KWTTRG+Arial-BoldMT"/>
                <a:cs typeface="KWTTRG+Arial-BoldMT"/>
              </a:rPr>
              <a:t>Analyze</a:t>
            </a:r>
            <a:r>
              <a:rPr dirty="0" sz="21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2100" b="1">
                <a:solidFill>
                  <a:srgbClr val="161249"/>
                </a:solidFill>
                <a:latin typeface="KWTTRG+Arial-BoldMT"/>
                <a:cs typeface="KWTTRG+Arial-BoldMT"/>
              </a:rPr>
              <a:t>Results</a:t>
            </a:r>
            <a:r>
              <a:rPr dirty="0" sz="21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2100" b="1">
                <a:solidFill>
                  <a:srgbClr val="161249"/>
                </a:solidFill>
                <a:latin typeface="KWTTRG+Arial-BoldMT"/>
                <a:cs typeface="KWTTRG+Arial-BoldMT"/>
              </a:rPr>
              <a:t>and</a:t>
            </a:r>
            <a:r>
              <a:rPr dirty="0" sz="21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2100" b="1">
                <a:solidFill>
                  <a:srgbClr val="161249"/>
                </a:solidFill>
                <a:latin typeface="KWTTRG+Arial-BoldMT"/>
                <a:cs typeface="KWTTRG+Arial-BoldMT"/>
              </a:rPr>
              <a:t>Refine</a:t>
            </a:r>
            <a:r>
              <a:rPr dirty="0" sz="21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2100" b="1">
                <a:solidFill>
                  <a:srgbClr val="161249"/>
                </a:solidFill>
                <a:latin typeface="KWTTRG+Arial-BoldMT"/>
                <a:cs typeface="KWTTRG+Arial-BoldMT"/>
              </a:rPr>
              <a:t>Strategy:</a:t>
            </a:r>
            <a:r>
              <a:rPr dirty="0" sz="2100" spc="11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Review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your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campaign's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performance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and</a:t>
            </a:r>
          </a:p>
          <a:p>
            <a:pPr marL="361950" marR="0">
              <a:lnSpc>
                <a:spcPts val="2267"/>
              </a:lnSpc>
              <a:spcBef>
                <a:spcPts val="0"/>
              </a:spcBef>
              <a:spcAft>
                <a:spcPts val="0"/>
              </a:spcAft>
            </a:pP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refine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your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strategy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for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future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campaigns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based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on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the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data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VUBOLT+ArialMT"/>
                <a:cs typeface="VUBOLT+ArialMT"/>
              </a:rPr>
              <a:t>collected.</a:t>
            </a:r>
          </a:p>
        </p:txBody>
      </p:sp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929625" y="1024782"/>
            <a:ext cx="10139182" cy="66238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Tips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for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designing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an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email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campaign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80425" y="1860607"/>
            <a:ext cx="10357770" cy="120346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128"/>
              </a:lnSpc>
              <a:spcBef>
                <a:spcPts val="0"/>
              </a:spcBef>
              <a:spcAft>
                <a:spcPts val="0"/>
              </a:spcAft>
            </a:pPr>
            <a:r>
              <a:rPr dirty="0" sz="2800">
                <a:solidFill>
                  <a:srgbClr val="d12477"/>
                </a:solidFill>
                <a:latin typeface="VUBOLT+ArialMT"/>
                <a:cs typeface="VUBOLT+ArialMT"/>
              </a:rPr>
              <a:t>●</a:t>
            </a:r>
            <a:r>
              <a:rPr dirty="0" sz="2800" spc="730">
                <a:solidFill>
                  <a:srgbClr val="d12477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Design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your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email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based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on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your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objectives.</a:t>
            </a:r>
          </a:p>
          <a:p>
            <a:pPr marL="0" marR="0">
              <a:lnSpc>
                <a:spcPts val="3024"/>
              </a:lnSpc>
              <a:spcBef>
                <a:spcPts val="50"/>
              </a:spcBef>
              <a:spcAft>
                <a:spcPts val="0"/>
              </a:spcAft>
            </a:pPr>
            <a:r>
              <a:rPr dirty="0" sz="2800">
                <a:solidFill>
                  <a:srgbClr val="d12477"/>
                </a:solidFill>
                <a:latin typeface="VUBOLT+ArialMT"/>
                <a:cs typeface="VUBOLT+ArialMT"/>
              </a:rPr>
              <a:t>●</a:t>
            </a:r>
            <a:r>
              <a:rPr dirty="0" sz="2800" spc="730">
                <a:solidFill>
                  <a:srgbClr val="d12477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Decide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the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content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theme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(educational,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engaging,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promotional</a:t>
            </a:r>
          </a:p>
          <a:p>
            <a:pPr marL="406400" marR="0">
              <a:lnSpc>
                <a:spcPts val="3023"/>
              </a:lnSpc>
              <a:spcBef>
                <a:spcPts val="0"/>
              </a:spcBef>
              <a:spcAft>
                <a:spcPts val="0"/>
              </a:spcAft>
            </a:pP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etc.)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you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are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using.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980425" y="3012751"/>
            <a:ext cx="6760872" cy="43537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128"/>
              </a:lnSpc>
              <a:spcBef>
                <a:spcPts val="0"/>
              </a:spcBef>
              <a:spcAft>
                <a:spcPts val="0"/>
              </a:spcAft>
            </a:pPr>
            <a:r>
              <a:rPr dirty="0" sz="2800">
                <a:solidFill>
                  <a:srgbClr val="d12477"/>
                </a:solidFill>
                <a:latin typeface="VUBOLT+ArialMT"/>
                <a:cs typeface="VUBOLT+ArialMT"/>
              </a:rPr>
              <a:t>●</a:t>
            </a:r>
            <a:r>
              <a:rPr dirty="0" sz="2800" spc="730">
                <a:solidFill>
                  <a:srgbClr val="d12477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What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is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the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segment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you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are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targeting?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980425" y="3396800"/>
            <a:ext cx="10354919" cy="120346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128"/>
              </a:lnSpc>
              <a:spcBef>
                <a:spcPts val="0"/>
              </a:spcBef>
              <a:spcAft>
                <a:spcPts val="0"/>
              </a:spcAft>
            </a:pPr>
            <a:r>
              <a:rPr dirty="0" sz="2800">
                <a:solidFill>
                  <a:srgbClr val="d12477"/>
                </a:solidFill>
                <a:latin typeface="VUBOLT+ArialMT"/>
                <a:cs typeface="VUBOLT+ArialMT"/>
              </a:rPr>
              <a:t>●</a:t>
            </a:r>
            <a:r>
              <a:rPr dirty="0" sz="2800" spc="730">
                <a:solidFill>
                  <a:srgbClr val="d12477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How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can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you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tailor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the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message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to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the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target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audience?</a:t>
            </a:r>
          </a:p>
          <a:p>
            <a:pPr marL="0" marR="0">
              <a:lnSpc>
                <a:spcPts val="3024"/>
              </a:lnSpc>
              <a:spcBef>
                <a:spcPts val="50"/>
              </a:spcBef>
              <a:spcAft>
                <a:spcPts val="0"/>
              </a:spcAft>
            </a:pPr>
            <a:r>
              <a:rPr dirty="0" sz="2800">
                <a:solidFill>
                  <a:srgbClr val="d12477"/>
                </a:solidFill>
                <a:latin typeface="VUBOLT+ArialMT"/>
                <a:cs typeface="VUBOLT+ArialMT"/>
              </a:rPr>
              <a:t>●</a:t>
            </a:r>
            <a:r>
              <a:rPr dirty="0" sz="2800" spc="730">
                <a:solidFill>
                  <a:srgbClr val="d12477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When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will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the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message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be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sent,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and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why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is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this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a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good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time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to</a:t>
            </a:r>
          </a:p>
          <a:p>
            <a:pPr marL="406400" marR="0">
              <a:lnSpc>
                <a:spcPts val="3023"/>
              </a:lnSpc>
              <a:spcBef>
                <a:spcPts val="0"/>
              </a:spcBef>
              <a:spcAft>
                <a:spcPts val="0"/>
              </a:spcAft>
            </a:pP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send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it?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(E.g.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“on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Tuesday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at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1PM”)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980425" y="4548944"/>
            <a:ext cx="9763444" cy="43537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128"/>
              </a:lnSpc>
              <a:spcBef>
                <a:spcPts val="0"/>
              </a:spcBef>
              <a:spcAft>
                <a:spcPts val="0"/>
              </a:spcAft>
            </a:pPr>
            <a:r>
              <a:rPr dirty="0" sz="2800">
                <a:solidFill>
                  <a:srgbClr val="d12477"/>
                </a:solidFill>
                <a:latin typeface="VUBOLT+ArialMT"/>
                <a:cs typeface="VUBOLT+ArialMT"/>
              </a:rPr>
              <a:t>●</a:t>
            </a:r>
            <a:r>
              <a:rPr dirty="0" sz="2800" spc="730">
                <a:solidFill>
                  <a:srgbClr val="d12477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Remember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to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preview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and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test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the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email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before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sending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it.</a:t>
            </a:r>
          </a:p>
        </p:txBody>
      </p:sp>
    </p:spTree>
  </p:cSld>
  <p:clrMapOvr>
    <a:masterClrMapping/>
  </p:clrMapOvr>
</p:sld>
</file>

<file path=ppt/slides/slide17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1120776" y="478009"/>
            <a:ext cx="7238455" cy="49212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575"/>
              </a:lnSpc>
              <a:spcBef>
                <a:spcPts val="0"/>
              </a:spcBef>
              <a:spcAft>
                <a:spcPts val="0"/>
              </a:spcAft>
            </a:pPr>
            <a:r>
              <a:rPr dirty="0" sz="3200" b="1">
                <a:solidFill>
                  <a:srgbClr val="ffffff"/>
                </a:solidFill>
                <a:latin typeface="KWTTRG+Arial-BoldMT"/>
                <a:cs typeface="KWTTRG+Arial-BoldMT"/>
              </a:rPr>
              <a:t>In-class</a:t>
            </a:r>
            <a:r>
              <a:rPr dirty="0" sz="3200" b="1">
                <a:solidFill>
                  <a:srgbClr val="ffffff"/>
                </a:solidFill>
                <a:latin typeface="KWTTRG+Arial-BoldMT"/>
                <a:cs typeface="KWTTRG+Arial-BoldMT"/>
              </a:rPr>
              <a:t> </a:t>
            </a:r>
            <a:r>
              <a:rPr dirty="0" sz="3200" b="1">
                <a:solidFill>
                  <a:srgbClr val="ffffff"/>
                </a:solidFill>
                <a:latin typeface="KWTTRG+Arial-BoldMT"/>
                <a:cs typeface="KWTTRG+Arial-BoldMT"/>
              </a:rPr>
              <a:t>activity:</a:t>
            </a:r>
            <a:r>
              <a:rPr dirty="0" sz="3200" b="1">
                <a:solidFill>
                  <a:srgbClr val="ffffff"/>
                </a:solidFill>
                <a:latin typeface="KWTTRG+Arial-BoldMT"/>
                <a:cs typeface="KWTTRG+Arial-BoldMT"/>
              </a:rPr>
              <a:t> </a:t>
            </a:r>
            <a:r>
              <a:rPr dirty="0" sz="3200" b="1">
                <a:solidFill>
                  <a:srgbClr val="ffffff"/>
                </a:solidFill>
                <a:latin typeface="KWTTRG+Arial-BoldMT"/>
                <a:cs typeface="KWTTRG+Arial-BoldMT"/>
              </a:rPr>
              <a:t>Design</a:t>
            </a:r>
            <a:r>
              <a:rPr dirty="0" sz="3200" b="1">
                <a:solidFill>
                  <a:srgbClr val="ffffff"/>
                </a:solidFill>
                <a:latin typeface="KWTTRG+Arial-BoldMT"/>
                <a:cs typeface="KWTTRG+Arial-BoldMT"/>
              </a:rPr>
              <a:t> </a:t>
            </a:r>
            <a:r>
              <a:rPr dirty="0" sz="3200" b="1">
                <a:solidFill>
                  <a:srgbClr val="ffffff"/>
                </a:solidFill>
                <a:latin typeface="KWTTRG+Arial-BoldMT"/>
                <a:cs typeface="KWTTRG+Arial-BoldMT"/>
              </a:rPr>
              <a:t>a</a:t>
            </a:r>
            <a:r>
              <a:rPr dirty="0" sz="3200" b="1">
                <a:solidFill>
                  <a:srgbClr val="ffffff"/>
                </a:solidFill>
                <a:latin typeface="KWTTRG+Arial-BoldMT"/>
                <a:cs typeface="KWTTRG+Arial-BoldMT"/>
              </a:rPr>
              <a:t> </a:t>
            </a:r>
            <a:r>
              <a:rPr dirty="0" sz="3200" b="1">
                <a:solidFill>
                  <a:srgbClr val="ffffff"/>
                </a:solidFill>
                <a:latin typeface="KWTTRG+Arial-BoldMT"/>
                <a:cs typeface="KWTTRG+Arial-BoldMT"/>
              </a:rPr>
              <a:t>newsletter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120776" y="1537133"/>
            <a:ext cx="5655775" cy="32186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Can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be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done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individually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or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as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a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pair/group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work.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1120776" y="2146734"/>
            <a:ext cx="9097298" cy="93146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Design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a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newsletter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for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an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imaginary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company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or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a</a:t>
            </a:r>
            <a:r>
              <a:rPr dirty="0" sz="2000" spc="551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company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you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select.</a:t>
            </a:r>
          </a:p>
          <a:p>
            <a:pPr marL="0" marR="0">
              <a:lnSpc>
                <a:spcPts val="2234"/>
              </a:lnSpc>
              <a:spcBef>
                <a:spcPts val="165"/>
              </a:spcBef>
              <a:spcAft>
                <a:spcPts val="0"/>
              </a:spcAft>
            </a:pP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Include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a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draft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about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the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layout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(you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can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use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some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suitable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stock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pictures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if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you</a:t>
            </a:r>
          </a:p>
          <a:p>
            <a:pPr marL="0" marR="0">
              <a:lnSpc>
                <a:spcPts val="2234"/>
              </a:lnSpc>
              <a:spcBef>
                <a:spcPts val="165"/>
              </a:spcBef>
              <a:spcAft>
                <a:spcPts val="0"/>
              </a:spcAft>
            </a:pP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wish)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of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the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newsletter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and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the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envelope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and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body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content.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120776" y="3368490"/>
            <a:ext cx="9411138" cy="141599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569"/>
              </a:lnSpc>
              <a:spcBef>
                <a:spcPts val="0"/>
              </a:spcBef>
              <a:spcAft>
                <a:spcPts val="0"/>
              </a:spcAft>
            </a:pP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Design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 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the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 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newsletter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 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to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 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a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 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text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 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document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 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or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 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to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 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some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 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other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 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suitable</a:t>
            </a:r>
          </a:p>
          <a:p>
            <a:pPr marL="0" marR="0">
              <a:lnSpc>
                <a:spcPts val="2569"/>
              </a:lnSpc>
              <a:spcBef>
                <a:spcPts val="140"/>
              </a:spcBef>
              <a:spcAft>
                <a:spcPts val="0"/>
              </a:spcAft>
            </a:pP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template.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 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You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 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can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 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use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 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for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 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example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 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MailChimp’s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 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free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 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version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 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as</a:t>
            </a:r>
          </a:p>
          <a:p>
            <a:pPr marL="0" marR="0">
              <a:lnSpc>
                <a:spcPts val="2569"/>
              </a:lnSpc>
              <a:spcBef>
                <a:spcPts val="190"/>
              </a:spcBef>
              <a:spcAft>
                <a:spcPts val="0"/>
              </a:spcAft>
            </a:pP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well.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 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Send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 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the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 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newsletter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 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to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 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a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 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peer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 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student/peer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 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student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 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group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 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and</a:t>
            </a:r>
          </a:p>
          <a:p>
            <a:pPr marL="0" marR="0">
              <a:lnSpc>
                <a:spcPts val="2569"/>
              </a:lnSpc>
              <a:spcBef>
                <a:spcPts val="140"/>
              </a:spcBef>
              <a:spcAft>
                <a:spcPts val="0"/>
              </a:spcAft>
            </a:pP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discuss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 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about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 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output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 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in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 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pairs/groups.</a:t>
            </a:r>
          </a:p>
        </p:txBody>
      </p:sp>
    </p:spTree>
  </p:cSld>
  <p:clrMapOvr>
    <a:masterClrMapping/>
  </p:clrMapOvr>
</p:sld>
</file>

<file path=ppt/slides/slide18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1120776" y="478009"/>
            <a:ext cx="7576577" cy="49212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575"/>
              </a:lnSpc>
              <a:spcBef>
                <a:spcPts val="0"/>
              </a:spcBef>
              <a:spcAft>
                <a:spcPts val="0"/>
              </a:spcAft>
            </a:pPr>
            <a:r>
              <a:rPr dirty="0" sz="3200" b="1">
                <a:solidFill>
                  <a:srgbClr val="ffffff"/>
                </a:solidFill>
                <a:latin typeface="KWTTRG+Arial-BoldMT"/>
                <a:cs typeface="KWTTRG+Arial-BoldMT"/>
              </a:rPr>
              <a:t>In-class</a:t>
            </a:r>
            <a:r>
              <a:rPr dirty="0" sz="3200" b="1">
                <a:solidFill>
                  <a:srgbClr val="ffffff"/>
                </a:solidFill>
                <a:latin typeface="KWTTRG+Arial-BoldMT"/>
                <a:cs typeface="KWTTRG+Arial-BoldMT"/>
              </a:rPr>
              <a:t> </a:t>
            </a:r>
            <a:r>
              <a:rPr dirty="0" sz="3200" b="1">
                <a:solidFill>
                  <a:srgbClr val="ffffff"/>
                </a:solidFill>
                <a:latin typeface="KWTTRG+Arial-BoldMT"/>
                <a:cs typeface="KWTTRG+Arial-BoldMT"/>
              </a:rPr>
              <a:t>activity:</a:t>
            </a:r>
            <a:r>
              <a:rPr dirty="0" sz="3200" b="1">
                <a:solidFill>
                  <a:srgbClr val="ffffff"/>
                </a:solidFill>
                <a:latin typeface="KWTTRG+Arial-BoldMT"/>
                <a:cs typeface="KWTTRG+Arial-BoldMT"/>
              </a:rPr>
              <a:t> </a:t>
            </a:r>
            <a:r>
              <a:rPr dirty="0" sz="3200" b="1">
                <a:solidFill>
                  <a:srgbClr val="ffffff"/>
                </a:solidFill>
                <a:latin typeface="KWTTRG+Arial-BoldMT"/>
                <a:cs typeface="KWTTRG+Arial-BoldMT"/>
              </a:rPr>
              <a:t>Email</a:t>
            </a:r>
            <a:r>
              <a:rPr dirty="0" sz="3200" b="1">
                <a:solidFill>
                  <a:srgbClr val="ffffff"/>
                </a:solidFill>
                <a:latin typeface="KWTTRG+Arial-BoldMT"/>
                <a:cs typeface="KWTTRG+Arial-BoldMT"/>
              </a:rPr>
              <a:t> </a:t>
            </a:r>
            <a:r>
              <a:rPr dirty="0" sz="3200" b="1">
                <a:solidFill>
                  <a:srgbClr val="ffffff"/>
                </a:solidFill>
                <a:latin typeface="KWTTRG+Arial-BoldMT"/>
                <a:cs typeface="KWTTRG+Arial-BoldMT"/>
              </a:rPr>
              <a:t>marketing</a:t>
            </a:r>
            <a:r>
              <a:rPr dirty="0" sz="3200" b="1">
                <a:solidFill>
                  <a:srgbClr val="ffffff"/>
                </a:solidFill>
                <a:latin typeface="KWTTRG+Arial-BoldMT"/>
                <a:cs typeface="KWTTRG+Arial-BoldMT"/>
              </a:rPr>
              <a:t> </a:t>
            </a:r>
            <a:r>
              <a:rPr dirty="0" sz="3200" b="1">
                <a:solidFill>
                  <a:srgbClr val="ffffff"/>
                </a:solidFill>
                <a:latin typeface="KWTTRG+Arial-BoldMT"/>
                <a:cs typeface="KWTTRG+Arial-BoldMT"/>
              </a:rPr>
              <a:t>KPIs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120776" y="1537133"/>
            <a:ext cx="5655775" cy="32186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Can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be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done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individually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or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as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a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pair/group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work.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1120776" y="2146734"/>
            <a:ext cx="9181039" cy="62666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Key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Performance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Indicators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(KPIs)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are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metrics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that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help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measure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the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success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of</a:t>
            </a:r>
          </a:p>
          <a:p>
            <a:pPr marL="0" marR="0">
              <a:lnSpc>
                <a:spcPts val="2234"/>
              </a:lnSpc>
              <a:spcBef>
                <a:spcPts val="165"/>
              </a:spcBef>
              <a:spcAft>
                <a:spcPts val="0"/>
              </a:spcAft>
            </a:pP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email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marketing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VUBOLT+ArialMT"/>
                <a:cs typeface="VUBOLT+ArialMT"/>
              </a:rPr>
              <a:t>campaigns.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120776" y="3093318"/>
            <a:ext cx="9090164" cy="68552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457"/>
              </a:lnSpc>
              <a:spcBef>
                <a:spcPts val="0"/>
              </a:spcBef>
              <a:spcAft>
                <a:spcPts val="0"/>
              </a:spcAft>
            </a:pPr>
            <a:r>
              <a:rPr dirty="0" sz="2200">
                <a:solidFill>
                  <a:srgbClr val="ffffff"/>
                </a:solidFill>
                <a:latin typeface="VUBOLT+ArialMT"/>
                <a:cs typeface="VUBOLT+ArialMT"/>
              </a:rPr>
              <a:t>Go</a:t>
            </a:r>
            <a:r>
              <a:rPr dirty="0" sz="22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2200">
                <a:solidFill>
                  <a:srgbClr val="ffffff"/>
                </a:solidFill>
                <a:latin typeface="VUBOLT+ArialMT"/>
                <a:cs typeface="VUBOLT+ArialMT"/>
              </a:rPr>
              <a:t>online</a:t>
            </a:r>
            <a:r>
              <a:rPr dirty="0" sz="22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2200">
                <a:solidFill>
                  <a:srgbClr val="ffffff"/>
                </a:solidFill>
                <a:latin typeface="VUBOLT+ArialMT"/>
                <a:cs typeface="VUBOLT+ArialMT"/>
              </a:rPr>
              <a:t>to</a:t>
            </a:r>
            <a:r>
              <a:rPr dirty="0" sz="22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2200">
                <a:solidFill>
                  <a:srgbClr val="ffffff"/>
                </a:solidFill>
                <a:latin typeface="VUBOLT+ArialMT"/>
                <a:cs typeface="VUBOLT+ArialMT"/>
              </a:rPr>
              <a:t>find</a:t>
            </a:r>
            <a:r>
              <a:rPr dirty="0" sz="22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2200">
                <a:solidFill>
                  <a:srgbClr val="ffffff"/>
                </a:solidFill>
                <a:latin typeface="VUBOLT+ArialMT"/>
                <a:cs typeface="VUBOLT+ArialMT"/>
              </a:rPr>
              <a:t>five</a:t>
            </a:r>
            <a:r>
              <a:rPr dirty="0" sz="22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2200">
                <a:solidFill>
                  <a:srgbClr val="ffffff"/>
                </a:solidFill>
                <a:latin typeface="VUBOLT+ArialMT"/>
                <a:cs typeface="VUBOLT+ArialMT"/>
              </a:rPr>
              <a:t>or</a:t>
            </a:r>
            <a:r>
              <a:rPr dirty="0" sz="22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2200">
                <a:solidFill>
                  <a:srgbClr val="ffffff"/>
                </a:solidFill>
                <a:latin typeface="VUBOLT+ArialMT"/>
                <a:cs typeface="VUBOLT+ArialMT"/>
              </a:rPr>
              <a:t>more</a:t>
            </a:r>
            <a:r>
              <a:rPr dirty="0" sz="22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2200">
                <a:solidFill>
                  <a:srgbClr val="ffffff"/>
                </a:solidFill>
                <a:latin typeface="VUBOLT+ArialMT"/>
                <a:cs typeface="VUBOLT+ArialMT"/>
              </a:rPr>
              <a:t>important</a:t>
            </a:r>
            <a:r>
              <a:rPr dirty="0" sz="22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2200">
                <a:solidFill>
                  <a:srgbClr val="ffffff"/>
                </a:solidFill>
                <a:latin typeface="VUBOLT+ArialMT"/>
                <a:cs typeface="VUBOLT+ArialMT"/>
              </a:rPr>
              <a:t>email</a:t>
            </a:r>
            <a:r>
              <a:rPr dirty="0" sz="22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2200">
                <a:solidFill>
                  <a:srgbClr val="ffffff"/>
                </a:solidFill>
                <a:latin typeface="VUBOLT+ArialMT"/>
                <a:cs typeface="VUBOLT+ArialMT"/>
              </a:rPr>
              <a:t>marketing</a:t>
            </a:r>
            <a:r>
              <a:rPr dirty="0" sz="22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2200">
                <a:solidFill>
                  <a:srgbClr val="ffffff"/>
                </a:solidFill>
                <a:latin typeface="VUBOLT+ArialMT"/>
                <a:cs typeface="VUBOLT+ArialMT"/>
              </a:rPr>
              <a:t>KPIs,</a:t>
            </a:r>
            <a:r>
              <a:rPr dirty="0" sz="22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2200">
                <a:solidFill>
                  <a:srgbClr val="ffffff"/>
                </a:solidFill>
                <a:latin typeface="VUBOLT+ArialMT"/>
                <a:cs typeface="VUBOLT+ArialMT"/>
              </a:rPr>
              <a:t>which</a:t>
            </a:r>
            <a:r>
              <a:rPr dirty="0" sz="22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2200">
                <a:solidFill>
                  <a:srgbClr val="ffffff"/>
                </a:solidFill>
                <a:latin typeface="VUBOLT+ArialMT"/>
                <a:cs typeface="VUBOLT+ArialMT"/>
              </a:rPr>
              <a:t>you</a:t>
            </a:r>
          </a:p>
          <a:p>
            <a:pPr marL="0" marR="0">
              <a:lnSpc>
                <a:spcPts val="2457"/>
              </a:lnSpc>
              <a:spcBef>
                <a:spcPts val="132"/>
              </a:spcBef>
              <a:spcAft>
                <a:spcPts val="0"/>
              </a:spcAft>
            </a:pPr>
            <a:r>
              <a:rPr dirty="0" sz="2200">
                <a:solidFill>
                  <a:srgbClr val="ffffff"/>
                </a:solidFill>
                <a:latin typeface="VUBOLT+ArialMT"/>
                <a:cs typeface="VUBOLT+ArialMT"/>
              </a:rPr>
              <a:t>think</a:t>
            </a:r>
            <a:r>
              <a:rPr dirty="0" sz="22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2200">
                <a:solidFill>
                  <a:srgbClr val="ffffff"/>
                </a:solidFill>
                <a:latin typeface="VUBOLT+ArialMT"/>
                <a:cs typeface="VUBOLT+ArialMT"/>
              </a:rPr>
              <a:t>should</a:t>
            </a:r>
            <a:r>
              <a:rPr dirty="0" sz="22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2200">
                <a:solidFill>
                  <a:srgbClr val="ffffff"/>
                </a:solidFill>
                <a:latin typeface="VUBOLT+ArialMT"/>
                <a:cs typeface="VUBOLT+ArialMT"/>
              </a:rPr>
              <a:t>be</a:t>
            </a:r>
            <a:r>
              <a:rPr dirty="0" sz="22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2200">
                <a:solidFill>
                  <a:srgbClr val="ffffff"/>
                </a:solidFill>
                <a:latin typeface="VUBOLT+ArialMT"/>
                <a:cs typeface="VUBOLT+ArialMT"/>
              </a:rPr>
              <a:t>tracked.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120776" y="4100010"/>
            <a:ext cx="9004827" cy="7149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569"/>
              </a:lnSpc>
              <a:spcBef>
                <a:spcPts val="0"/>
              </a:spcBef>
              <a:spcAft>
                <a:spcPts val="0"/>
              </a:spcAft>
            </a:pP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List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 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your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 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findings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 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and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 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explain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 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what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 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they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 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mean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 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and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 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why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 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they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 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are</a:t>
            </a:r>
          </a:p>
          <a:p>
            <a:pPr marL="0" marR="0">
              <a:lnSpc>
                <a:spcPts val="2569"/>
              </a:lnSpc>
              <a:spcBef>
                <a:spcPts val="140"/>
              </a:spcBef>
              <a:spcAft>
                <a:spcPts val="0"/>
              </a:spcAft>
            </a:pP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important.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 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Discuss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 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and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 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compare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 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your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 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findings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 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in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 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small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 </a:t>
            </a:r>
            <a:r>
              <a:rPr dirty="0" sz="2300" b="1">
                <a:solidFill>
                  <a:srgbClr val="11aa81"/>
                </a:solidFill>
                <a:latin typeface="KWTTRG+Arial-BoldMT"/>
                <a:cs typeface="KWTTRG+Arial-BoldMT"/>
              </a:rPr>
              <a:t>groups.</a:t>
            </a:r>
          </a:p>
        </p:txBody>
      </p:sp>
    </p:spTree>
  </p:cSld>
  <p:clrMapOvr>
    <a:masterClrMapping/>
  </p:clrMapOvr>
</p:sld>
</file>

<file path=ppt/slides/slide19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601133" y="354910"/>
            <a:ext cx="9429601" cy="1265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Email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marketing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platform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example:</a:t>
            </a:r>
          </a:p>
          <a:p>
            <a:pPr marL="0" marR="0">
              <a:lnSpc>
                <a:spcPts val="4751"/>
              </a:lnSpc>
              <a:spcBef>
                <a:spcPts val="0"/>
              </a:spcBef>
              <a:spcAft>
                <a:spcPts val="0"/>
              </a:spcAft>
            </a:pPr>
            <a:r>
              <a:rPr dirty="0" sz="4400" b="1">
                <a:solidFill>
                  <a:srgbClr val="d12477"/>
                </a:solidFill>
                <a:latin typeface="KWTTRG+Arial-BoldMT"/>
                <a:cs typeface="KWTTRG+Arial-BoldMT"/>
              </a:rPr>
              <a:t>Mailchimp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86428" y="1333086"/>
            <a:ext cx="5951139" cy="43537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128"/>
              </a:lnSpc>
              <a:spcBef>
                <a:spcPts val="0"/>
              </a:spcBef>
              <a:spcAft>
                <a:spcPts val="0"/>
              </a:spcAft>
            </a:pPr>
            <a:r>
              <a:rPr dirty="0" sz="2800">
                <a:solidFill>
                  <a:srgbClr val="d12477"/>
                </a:solidFill>
                <a:latin typeface="VUBOLT+ArialMT"/>
                <a:cs typeface="VUBOLT+ArialMT"/>
              </a:rPr>
              <a:t>•</a:t>
            </a:r>
            <a:r>
              <a:rPr dirty="0" sz="2800" spc="1607">
                <a:solidFill>
                  <a:srgbClr val="d12477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An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all-in-one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marketing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platform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for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small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businesses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1396013" y="1683606"/>
            <a:ext cx="10040143" cy="682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128"/>
              </a:lnSpc>
              <a:spcBef>
                <a:spcPts val="0"/>
              </a:spcBef>
              <a:spcAft>
                <a:spcPts val="0"/>
              </a:spcAft>
            </a:pPr>
            <a:r>
              <a:rPr dirty="0" sz="2800">
                <a:solidFill>
                  <a:srgbClr val="d12477"/>
                </a:solidFill>
                <a:latin typeface="VUBOLT+ArialMT"/>
                <a:cs typeface="VUBOLT+ArialMT"/>
              </a:rPr>
              <a:t>•</a:t>
            </a:r>
            <a:r>
              <a:rPr dirty="0" sz="2800" spc="2106">
                <a:solidFill>
                  <a:srgbClr val="d12477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Its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heavy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users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are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e-commerce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store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owners,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digital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businesses,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freelancers,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and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marketing</a:t>
            </a:r>
          </a:p>
          <a:p>
            <a:pPr marL="427555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agencies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786428" y="2308446"/>
            <a:ext cx="10650275" cy="130761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128"/>
              </a:lnSpc>
              <a:spcBef>
                <a:spcPts val="0"/>
              </a:spcBef>
              <a:spcAft>
                <a:spcPts val="0"/>
              </a:spcAft>
            </a:pPr>
            <a:r>
              <a:rPr dirty="0" sz="2800">
                <a:solidFill>
                  <a:srgbClr val="d12477"/>
                </a:solidFill>
                <a:latin typeface="VUBOLT+ArialMT"/>
                <a:cs typeface="VUBOLT+ArialMT"/>
              </a:rPr>
              <a:t>•</a:t>
            </a:r>
            <a:r>
              <a:rPr dirty="0" sz="2800" spc="1607">
                <a:solidFill>
                  <a:srgbClr val="d12477"/>
                </a:solidFill>
                <a:latin typeface="VUBOLT+ArialMT"/>
                <a:cs typeface="VUBOLT+ArialMT"/>
              </a:rPr>
              <a:t> </a:t>
            </a:r>
            <a:r>
              <a:rPr dirty="0" sz="1800" u="sng">
                <a:solidFill>
                  <a:srgbClr val="0563c1"/>
                </a:solidFill>
                <a:latin typeface="VUBOLT+ArialMT"/>
                <a:cs typeface="VUBOLT+ArialMT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Mailchimp’s</a:t>
            </a:r>
            <a:r>
              <a:rPr dirty="0" sz="1800" spc="-33">
                <a:solidFill>
                  <a:srgbClr val="0563c1"/>
                </a:solidFill>
                <a:latin typeface="VUBOLT+ArialMT"/>
                <a:cs typeface="VUBOLT+ArialMT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goal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is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to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“help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small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businesses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market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smarter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so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they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can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grow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faster”</a:t>
            </a:r>
          </a:p>
          <a:p>
            <a:pPr marL="0" marR="0">
              <a:lnSpc>
                <a:spcPts val="2760"/>
              </a:lnSpc>
              <a:spcBef>
                <a:spcPts val="0"/>
              </a:spcBef>
              <a:spcAft>
                <a:spcPts val="0"/>
              </a:spcAft>
            </a:pPr>
            <a:r>
              <a:rPr dirty="0" sz="2800">
                <a:solidFill>
                  <a:srgbClr val="d12477"/>
                </a:solidFill>
                <a:latin typeface="VUBOLT+ArialMT"/>
                <a:cs typeface="VUBOLT+ArialMT"/>
              </a:rPr>
              <a:t>•</a:t>
            </a:r>
            <a:r>
              <a:rPr dirty="0" sz="2800" spc="1607">
                <a:solidFill>
                  <a:srgbClr val="d12477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User-friendly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→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designed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to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put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the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audience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at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the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center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so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users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can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send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marketing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emails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and</a:t>
            </a:r>
          </a:p>
          <a:p>
            <a:pPr marL="427555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automated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messages,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create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targeted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ad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campaigns,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build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landing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pages,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facilitate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reporting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and</a:t>
            </a:r>
          </a:p>
          <a:p>
            <a:pPr marL="427555" marR="0">
              <a:lnSpc>
                <a:spcPts val="2010"/>
              </a:lnSpc>
              <a:spcBef>
                <a:spcPts val="199"/>
              </a:spcBef>
              <a:spcAft>
                <a:spcPts val="0"/>
              </a:spcAft>
            </a:pP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analytics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etc.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786428" y="3558126"/>
            <a:ext cx="8967550" cy="43537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128"/>
              </a:lnSpc>
              <a:spcBef>
                <a:spcPts val="0"/>
              </a:spcBef>
              <a:spcAft>
                <a:spcPts val="0"/>
              </a:spcAft>
            </a:pPr>
            <a:r>
              <a:rPr dirty="0" sz="2800">
                <a:solidFill>
                  <a:srgbClr val="d12477"/>
                </a:solidFill>
                <a:latin typeface="VUBOLT+ArialMT"/>
                <a:cs typeface="VUBOLT+ArialMT"/>
              </a:rPr>
              <a:t>•</a:t>
            </a:r>
            <a:r>
              <a:rPr dirty="0" sz="2800" spc="1607">
                <a:solidFill>
                  <a:srgbClr val="d12477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Founded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in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2001,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based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in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Atlanta,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GA,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has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1000+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employees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and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is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privately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held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786428" y="3908645"/>
            <a:ext cx="3436085" cy="43537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128"/>
              </a:lnSpc>
              <a:spcBef>
                <a:spcPts val="0"/>
              </a:spcBef>
              <a:spcAft>
                <a:spcPts val="0"/>
              </a:spcAft>
            </a:pPr>
            <a:r>
              <a:rPr dirty="0" sz="2800">
                <a:solidFill>
                  <a:srgbClr val="d12477"/>
                </a:solidFill>
                <a:latin typeface="VUBOLT+ArialMT"/>
                <a:cs typeface="VUBOLT+ArialMT"/>
              </a:rPr>
              <a:t>•</a:t>
            </a:r>
            <a:r>
              <a:rPr dirty="0" sz="2800" spc="1607">
                <a:solidFill>
                  <a:srgbClr val="d12477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Plans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from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Free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to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Premium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786428" y="4259165"/>
            <a:ext cx="10572936" cy="682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128"/>
              </a:lnSpc>
              <a:spcBef>
                <a:spcPts val="0"/>
              </a:spcBef>
              <a:spcAft>
                <a:spcPts val="0"/>
              </a:spcAft>
            </a:pPr>
            <a:r>
              <a:rPr dirty="0" sz="2800">
                <a:solidFill>
                  <a:srgbClr val="d12477"/>
                </a:solidFill>
                <a:latin typeface="VUBOLT+ArialMT"/>
                <a:cs typeface="VUBOLT+ArialMT"/>
              </a:rPr>
              <a:t>•</a:t>
            </a:r>
            <a:r>
              <a:rPr dirty="0" sz="2800" spc="1607">
                <a:solidFill>
                  <a:srgbClr val="d12477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Features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e.g.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A/B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testing,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pre-built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email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templates,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basic/enhanced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automated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customer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journeys,</a:t>
            </a:r>
          </a:p>
          <a:p>
            <a:pPr marL="427555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landing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pages,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list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management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etc.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(depending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from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the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VUBOLT+ArialMT"/>
                <a:cs typeface="VUBOLT+ArialMT"/>
              </a:rPr>
              <a:t>plan)</a:t>
            </a:r>
          </a:p>
        </p:txBody>
      </p:sp>
    </p:spTree>
  </p:cSld>
  <p:clrMapOvr>
    <a:masterClrMapping/>
  </p:clrMapOvr>
</p:sld>
</file>

<file path=ppt/slides/slide20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838200" y="745952"/>
            <a:ext cx="9531374" cy="66238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How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to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get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started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with</a:t>
            </a:r>
            <a:r>
              <a:rPr dirty="0" sz="4400" spc="62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4400" b="1">
                <a:solidFill>
                  <a:srgbClr val="d12477"/>
                </a:solidFill>
                <a:latin typeface="KWTTRG+Arial-BoldMT"/>
                <a:cs typeface="KWTTRG+Arial-BoldMT"/>
              </a:rPr>
              <a:t>Mailchimp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?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015996" y="1449435"/>
            <a:ext cx="9739431" cy="86209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128"/>
              </a:lnSpc>
              <a:spcBef>
                <a:spcPts val="0"/>
              </a:spcBef>
              <a:spcAft>
                <a:spcPts val="0"/>
              </a:spcAft>
            </a:pPr>
            <a:r>
              <a:rPr dirty="0" sz="2800">
                <a:solidFill>
                  <a:srgbClr val="d12477"/>
                </a:solidFill>
                <a:latin typeface="VUBOLT+ArialMT"/>
                <a:cs typeface="VUBOLT+ArialMT"/>
              </a:rPr>
              <a:t>1.</a:t>
            </a:r>
            <a:r>
              <a:rPr dirty="0" sz="2800" spc="288">
                <a:solidFill>
                  <a:srgbClr val="d12477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Start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by</a:t>
            </a:r>
            <a:r>
              <a:rPr dirty="0" sz="2800" spc="1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 u="sng">
                <a:solidFill>
                  <a:srgbClr val="0563c1"/>
                </a:solidFill>
                <a:latin typeface="VUBOLT+ArialMT"/>
                <a:cs typeface="VUBOLT+ArialMT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creating</a:t>
            </a:r>
            <a:r>
              <a:rPr dirty="0" sz="2800" spc="75" u="sng">
                <a:solidFill>
                  <a:srgbClr val="0563c1"/>
                </a:solidFill>
                <a:latin typeface="VUBOLT+ArialMT"/>
                <a:cs typeface="VUBOLT+ArialMT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dirty="0" sz="2800" u="sng">
                <a:solidFill>
                  <a:srgbClr val="0563c1"/>
                </a:solidFill>
                <a:latin typeface="VUBOLT+ArialMT"/>
                <a:cs typeface="VUBOLT+ArialMT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an</a:t>
            </a:r>
            <a:r>
              <a:rPr dirty="0" sz="2800" spc="75" u="sng">
                <a:solidFill>
                  <a:srgbClr val="0563c1"/>
                </a:solidFill>
                <a:latin typeface="VUBOLT+ArialMT"/>
                <a:cs typeface="VUBOLT+ArialMT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dirty="0" sz="2800" u="sng">
                <a:solidFill>
                  <a:srgbClr val="0563c1"/>
                </a:solidFill>
                <a:latin typeface="VUBOLT+ArialMT"/>
                <a:cs typeface="VUBOLT+ArialMT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account</a:t>
            </a:r>
            <a:r>
              <a:rPr dirty="0" sz="2800" spc="58">
                <a:solidFill>
                  <a:srgbClr val="0563c1"/>
                </a:solidFill>
                <a:latin typeface="VUBOLT+ArialMT"/>
                <a:cs typeface="VUBOLT+ArialMT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and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choose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the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most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suitable</a:t>
            </a:r>
          </a:p>
          <a:p>
            <a:pPr marL="431787" marR="0">
              <a:lnSpc>
                <a:spcPts val="3128"/>
              </a:lnSpc>
              <a:spcBef>
                <a:spcPts val="281"/>
              </a:spcBef>
              <a:spcAft>
                <a:spcPts val="0"/>
              </a:spcAft>
            </a:pP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plan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for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your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business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1015996" y="2379075"/>
            <a:ext cx="8465403" cy="24470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128"/>
              </a:lnSpc>
              <a:spcBef>
                <a:spcPts val="0"/>
              </a:spcBef>
              <a:spcAft>
                <a:spcPts val="0"/>
              </a:spcAft>
            </a:pPr>
            <a:r>
              <a:rPr dirty="0" sz="2800">
                <a:solidFill>
                  <a:srgbClr val="d12477"/>
                </a:solidFill>
                <a:latin typeface="VUBOLT+ArialMT"/>
                <a:cs typeface="VUBOLT+ArialMT"/>
              </a:rPr>
              <a:t>2.</a:t>
            </a:r>
            <a:r>
              <a:rPr dirty="0" sz="2800" spc="288">
                <a:solidFill>
                  <a:srgbClr val="d12477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Add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or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collect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contacts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to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create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an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audience</a:t>
            </a:r>
          </a:p>
          <a:p>
            <a:pPr marL="0" marR="0">
              <a:lnSpc>
                <a:spcPts val="3128"/>
              </a:lnSpc>
              <a:spcBef>
                <a:spcPts val="881"/>
              </a:spcBef>
              <a:spcAft>
                <a:spcPts val="0"/>
              </a:spcAft>
            </a:pPr>
            <a:r>
              <a:rPr dirty="0" sz="2800">
                <a:solidFill>
                  <a:srgbClr val="d12477"/>
                </a:solidFill>
                <a:latin typeface="VUBOLT+ArialMT"/>
                <a:cs typeface="VUBOLT+ArialMT"/>
              </a:rPr>
              <a:t>3.</a:t>
            </a:r>
            <a:r>
              <a:rPr dirty="0" sz="2800" spc="288">
                <a:solidFill>
                  <a:srgbClr val="d12477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Create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a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signup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form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to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your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website/e-commerce</a:t>
            </a:r>
          </a:p>
          <a:p>
            <a:pPr marL="0" marR="0">
              <a:lnSpc>
                <a:spcPts val="3128"/>
              </a:lnSpc>
              <a:spcBef>
                <a:spcPts val="831"/>
              </a:spcBef>
              <a:spcAft>
                <a:spcPts val="0"/>
              </a:spcAft>
            </a:pPr>
            <a:r>
              <a:rPr dirty="0" sz="2800">
                <a:solidFill>
                  <a:srgbClr val="d12477"/>
                </a:solidFill>
                <a:latin typeface="VUBOLT+ArialMT"/>
                <a:cs typeface="VUBOLT+ArialMT"/>
              </a:rPr>
              <a:t>4.</a:t>
            </a:r>
            <a:r>
              <a:rPr dirty="0" sz="2800" spc="288">
                <a:solidFill>
                  <a:srgbClr val="d12477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Determine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your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target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audience</a:t>
            </a:r>
          </a:p>
          <a:p>
            <a:pPr marL="0" marR="0">
              <a:lnSpc>
                <a:spcPts val="3128"/>
              </a:lnSpc>
              <a:spcBef>
                <a:spcPts val="881"/>
              </a:spcBef>
              <a:spcAft>
                <a:spcPts val="0"/>
              </a:spcAft>
            </a:pPr>
            <a:r>
              <a:rPr dirty="0" sz="2800">
                <a:solidFill>
                  <a:srgbClr val="d12477"/>
                </a:solidFill>
                <a:latin typeface="VUBOLT+ArialMT"/>
                <a:cs typeface="VUBOLT+ArialMT"/>
              </a:rPr>
              <a:t>5.</a:t>
            </a:r>
            <a:r>
              <a:rPr dirty="0" sz="2800" spc="288">
                <a:solidFill>
                  <a:srgbClr val="d12477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Write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and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design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your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first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email</a:t>
            </a:r>
          </a:p>
          <a:p>
            <a:pPr marL="0" marR="0">
              <a:lnSpc>
                <a:spcPts val="3128"/>
              </a:lnSpc>
              <a:spcBef>
                <a:spcPts val="881"/>
              </a:spcBef>
              <a:spcAft>
                <a:spcPts val="0"/>
              </a:spcAft>
            </a:pPr>
            <a:r>
              <a:rPr dirty="0" sz="2800">
                <a:solidFill>
                  <a:srgbClr val="d12477"/>
                </a:solidFill>
                <a:latin typeface="VUBOLT+ArialMT"/>
                <a:cs typeface="VUBOLT+ArialMT"/>
              </a:rPr>
              <a:t>6.</a:t>
            </a:r>
            <a:r>
              <a:rPr dirty="0" sz="2800" spc="288">
                <a:solidFill>
                  <a:srgbClr val="d12477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Send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the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campaign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015996" y="4893675"/>
            <a:ext cx="4653727" cy="43537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128"/>
              </a:lnSpc>
              <a:spcBef>
                <a:spcPts val="0"/>
              </a:spcBef>
              <a:spcAft>
                <a:spcPts val="0"/>
              </a:spcAft>
            </a:pPr>
            <a:r>
              <a:rPr dirty="0" sz="2800">
                <a:solidFill>
                  <a:srgbClr val="d12477"/>
                </a:solidFill>
                <a:latin typeface="VUBOLT+ArialMT"/>
                <a:cs typeface="VUBOLT+ArialMT"/>
              </a:rPr>
              <a:t>7.</a:t>
            </a:r>
            <a:r>
              <a:rPr dirty="0" sz="2800" spc="288">
                <a:solidFill>
                  <a:srgbClr val="d12477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Monitor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your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800">
                <a:solidFill>
                  <a:srgbClr val="161249"/>
                </a:solidFill>
                <a:latin typeface="VUBOLT+ArialMT"/>
                <a:cs typeface="VUBOLT+ArialMT"/>
              </a:rPr>
              <a:t>performance</a:t>
            </a:r>
          </a:p>
        </p:txBody>
      </p:sp>
    </p:spTree>
  </p:cSld>
  <p:clrMapOvr>
    <a:masterClrMapping/>
  </p:clrMapOvr>
</p:sld>
</file>

<file path=ppt/slides/slide21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3824287" y="2652059"/>
            <a:ext cx="4458741" cy="80426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6032"/>
              </a:lnSpc>
              <a:spcBef>
                <a:spcPts val="0"/>
              </a:spcBef>
              <a:spcAft>
                <a:spcPts val="0"/>
              </a:spcAft>
            </a:pPr>
            <a:r>
              <a:rPr dirty="0" sz="5400" b="1">
                <a:solidFill>
                  <a:srgbClr val="ffffff"/>
                </a:solidFill>
                <a:latin typeface="KWTTRG+Arial-BoldMT"/>
                <a:cs typeface="KWTTRG+Arial-BoldMT"/>
              </a:rPr>
              <a:t>Assignments</a:t>
            </a:r>
          </a:p>
        </p:txBody>
      </p:sp>
    </p:spTree>
  </p:cSld>
  <p:clrMapOvr>
    <a:masterClrMapping/>
  </p:clrMapOvr>
</p:sld>
</file>

<file path=ppt/slides/slide22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1120776" y="420859"/>
            <a:ext cx="5970832" cy="49212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575"/>
              </a:lnSpc>
              <a:spcBef>
                <a:spcPts val="0"/>
              </a:spcBef>
              <a:spcAft>
                <a:spcPts val="0"/>
              </a:spcAft>
            </a:pPr>
            <a:r>
              <a:rPr dirty="0" sz="3200" b="1">
                <a:solidFill>
                  <a:srgbClr val="ffffff"/>
                </a:solidFill>
                <a:latin typeface="KWTTRG+Arial-BoldMT"/>
                <a:cs typeface="KWTTRG+Arial-BoldMT"/>
              </a:rPr>
              <a:t>Individual</a:t>
            </a:r>
            <a:r>
              <a:rPr dirty="0" sz="3200" b="1">
                <a:solidFill>
                  <a:srgbClr val="ffffff"/>
                </a:solidFill>
                <a:latin typeface="KWTTRG+Arial-BoldMT"/>
                <a:cs typeface="KWTTRG+Arial-BoldMT"/>
              </a:rPr>
              <a:t> </a:t>
            </a:r>
            <a:r>
              <a:rPr dirty="0" sz="3200" b="1">
                <a:solidFill>
                  <a:srgbClr val="ffffff"/>
                </a:solidFill>
                <a:latin typeface="KWTTRG+Arial-BoldMT"/>
                <a:cs typeface="KWTTRG+Arial-BoldMT"/>
              </a:rPr>
              <a:t>/</a:t>
            </a:r>
            <a:r>
              <a:rPr dirty="0" sz="3200" b="1">
                <a:solidFill>
                  <a:srgbClr val="ffffff"/>
                </a:solidFill>
                <a:latin typeface="KWTTRG+Arial-BoldMT"/>
                <a:cs typeface="KWTTRG+Arial-BoldMT"/>
              </a:rPr>
              <a:t> </a:t>
            </a:r>
            <a:r>
              <a:rPr dirty="0" sz="3200" b="1">
                <a:solidFill>
                  <a:srgbClr val="ffffff"/>
                </a:solidFill>
                <a:latin typeface="KWTTRG+Arial-BoldMT"/>
                <a:cs typeface="KWTTRG+Arial-BoldMT"/>
              </a:rPr>
              <a:t>Group</a:t>
            </a:r>
            <a:r>
              <a:rPr dirty="0" sz="3200" b="1">
                <a:solidFill>
                  <a:srgbClr val="ffffff"/>
                </a:solidFill>
                <a:latin typeface="KWTTRG+Arial-BoldMT"/>
                <a:cs typeface="KWTTRG+Arial-BoldMT"/>
              </a:rPr>
              <a:t> </a:t>
            </a:r>
            <a:r>
              <a:rPr dirty="0" sz="3200" b="1">
                <a:solidFill>
                  <a:srgbClr val="ffffff"/>
                </a:solidFill>
                <a:latin typeface="KWTTRG+Arial-BoldMT"/>
                <a:cs typeface="KWTTRG+Arial-BoldMT"/>
              </a:rPr>
              <a:t>assignment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127125" y="1019083"/>
            <a:ext cx="4559330" cy="25287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675"/>
              </a:lnSpc>
              <a:spcBef>
                <a:spcPts val="0"/>
              </a:spcBef>
              <a:spcAft>
                <a:spcPts val="0"/>
              </a:spcAft>
            </a:pPr>
            <a:r>
              <a:rPr dirty="0" sz="1500">
                <a:solidFill>
                  <a:srgbClr val="11aa81"/>
                </a:solidFill>
                <a:latin typeface="BUOJPP+YuMincho-Light"/>
                <a:cs typeface="BUOJPP+YuMincho-Light"/>
              </a:rPr>
              <a:t>ꢀ</a:t>
            </a:r>
            <a:r>
              <a:rPr dirty="0" sz="1500" spc="1325">
                <a:solidFill>
                  <a:srgbClr val="11aa81"/>
                </a:solidFill>
                <a:latin typeface="Times New Roman"/>
                <a:cs typeface="Times New Roman"/>
              </a:rPr>
              <a:t> 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Can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be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done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individually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or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as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a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pair/group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work.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1120775" y="1491523"/>
            <a:ext cx="7428515" cy="25092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675"/>
              </a:lnSpc>
              <a:spcBef>
                <a:spcPts val="0"/>
              </a:spcBef>
              <a:spcAft>
                <a:spcPts val="0"/>
              </a:spcAft>
            </a:pPr>
            <a:r>
              <a:rPr dirty="0" sz="1500" b="1">
                <a:solidFill>
                  <a:srgbClr val="11aa81"/>
                </a:solidFill>
                <a:latin typeface="KWTTRG+Arial-BoldMT"/>
                <a:cs typeface="KWTTRG+Arial-BoldMT"/>
              </a:rPr>
              <a:t>Make</a:t>
            </a:r>
            <a:r>
              <a:rPr dirty="0" sz="1500" b="1">
                <a:solidFill>
                  <a:srgbClr val="11aa81"/>
                </a:solidFill>
                <a:latin typeface="KWTTRG+Arial-BoldMT"/>
                <a:cs typeface="KWTTRG+Arial-BoldMT"/>
              </a:rPr>
              <a:t> </a:t>
            </a:r>
            <a:r>
              <a:rPr dirty="0" sz="1500" b="1">
                <a:solidFill>
                  <a:srgbClr val="11aa81"/>
                </a:solidFill>
                <a:latin typeface="KWTTRG+Arial-BoldMT"/>
                <a:cs typeface="KWTTRG+Arial-BoldMT"/>
              </a:rPr>
              <a:t>a</a:t>
            </a:r>
            <a:r>
              <a:rPr dirty="0" sz="1500" b="1">
                <a:solidFill>
                  <a:srgbClr val="11aa81"/>
                </a:solidFill>
                <a:latin typeface="KWTTRG+Arial-BoldMT"/>
                <a:cs typeface="KWTTRG+Arial-BoldMT"/>
              </a:rPr>
              <a:t> </a:t>
            </a:r>
            <a:r>
              <a:rPr dirty="0" sz="1500" b="1">
                <a:solidFill>
                  <a:srgbClr val="11aa81"/>
                </a:solidFill>
                <a:latin typeface="KWTTRG+Arial-BoldMT"/>
                <a:cs typeface="KWTTRG+Arial-BoldMT"/>
              </a:rPr>
              <a:t>plan</a:t>
            </a:r>
            <a:r>
              <a:rPr dirty="0" sz="1500" b="1">
                <a:solidFill>
                  <a:srgbClr val="11aa81"/>
                </a:solidFill>
                <a:latin typeface="KWTTRG+Arial-BoldMT"/>
                <a:cs typeface="KWTTRG+Arial-BoldMT"/>
              </a:rPr>
              <a:t> </a:t>
            </a:r>
            <a:r>
              <a:rPr dirty="0" sz="1500" b="1">
                <a:solidFill>
                  <a:srgbClr val="11aa81"/>
                </a:solidFill>
                <a:latin typeface="KWTTRG+Arial-BoldMT"/>
                <a:cs typeface="KWTTRG+Arial-BoldMT"/>
              </a:rPr>
              <a:t>for</a:t>
            </a:r>
            <a:r>
              <a:rPr dirty="0" sz="1500" b="1">
                <a:solidFill>
                  <a:srgbClr val="11aa81"/>
                </a:solidFill>
                <a:latin typeface="KWTTRG+Arial-BoldMT"/>
                <a:cs typeface="KWTTRG+Arial-BoldMT"/>
              </a:rPr>
              <a:t> </a:t>
            </a:r>
            <a:r>
              <a:rPr dirty="0" sz="1500" b="1">
                <a:solidFill>
                  <a:srgbClr val="11aa81"/>
                </a:solidFill>
                <a:latin typeface="KWTTRG+Arial-BoldMT"/>
                <a:cs typeface="KWTTRG+Arial-BoldMT"/>
              </a:rPr>
              <a:t>an</a:t>
            </a:r>
            <a:r>
              <a:rPr dirty="0" sz="1500" b="1">
                <a:solidFill>
                  <a:srgbClr val="11aa81"/>
                </a:solidFill>
                <a:latin typeface="KWTTRG+Arial-BoldMT"/>
                <a:cs typeface="KWTTRG+Arial-BoldMT"/>
              </a:rPr>
              <a:t> </a:t>
            </a:r>
            <a:r>
              <a:rPr dirty="0" sz="1500" b="1">
                <a:solidFill>
                  <a:srgbClr val="11aa81"/>
                </a:solidFill>
                <a:latin typeface="KWTTRG+Arial-BoldMT"/>
                <a:cs typeface="KWTTRG+Arial-BoldMT"/>
              </a:rPr>
              <a:t>email</a:t>
            </a:r>
            <a:r>
              <a:rPr dirty="0" sz="1500" b="1">
                <a:solidFill>
                  <a:srgbClr val="11aa81"/>
                </a:solidFill>
                <a:latin typeface="KWTTRG+Arial-BoldMT"/>
                <a:cs typeface="KWTTRG+Arial-BoldMT"/>
              </a:rPr>
              <a:t> </a:t>
            </a:r>
            <a:r>
              <a:rPr dirty="0" sz="1500" b="1">
                <a:solidFill>
                  <a:srgbClr val="11aa81"/>
                </a:solidFill>
                <a:latin typeface="KWTTRG+Arial-BoldMT"/>
                <a:cs typeface="KWTTRG+Arial-BoldMT"/>
              </a:rPr>
              <a:t>marketing</a:t>
            </a:r>
            <a:r>
              <a:rPr dirty="0" sz="1500" b="1">
                <a:solidFill>
                  <a:srgbClr val="11aa81"/>
                </a:solidFill>
                <a:latin typeface="KWTTRG+Arial-BoldMT"/>
                <a:cs typeface="KWTTRG+Arial-BoldMT"/>
              </a:rPr>
              <a:t> </a:t>
            </a:r>
            <a:r>
              <a:rPr dirty="0" sz="1500" b="1">
                <a:solidFill>
                  <a:srgbClr val="11aa81"/>
                </a:solidFill>
                <a:latin typeface="KWTTRG+Arial-BoldMT"/>
                <a:cs typeface="KWTTRG+Arial-BoldMT"/>
              </a:rPr>
              <a:t>campaign</a:t>
            </a:r>
            <a:r>
              <a:rPr dirty="0" sz="1500" b="1">
                <a:solidFill>
                  <a:srgbClr val="11aa81"/>
                </a:solidFill>
                <a:latin typeface="KWTTRG+Arial-BoldMT"/>
                <a:cs typeface="KWTTRG+Arial-BoldMT"/>
              </a:rPr>
              <a:t> </a:t>
            </a:r>
            <a:r>
              <a:rPr dirty="0" sz="1500" b="1">
                <a:solidFill>
                  <a:srgbClr val="11aa81"/>
                </a:solidFill>
                <a:latin typeface="KWTTRG+Arial-BoldMT"/>
                <a:cs typeface="KWTTRG+Arial-BoldMT"/>
              </a:rPr>
              <a:t>for</a:t>
            </a:r>
            <a:r>
              <a:rPr dirty="0" sz="1500" b="1">
                <a:solidFill>
                  <a:srgbClr val="11aa81"/>
                </a:solidFill>
                <a:latin typeface="KWTTRG+Arial-BoldMT"/>
                <a:cs typeface="KWTTRG+Arial-BoldMT"/>
              </a:rPr>
              <a:t> </a:t>
            </a:r>
            <a:r>
              <a:rPr dirty="0" sz="1500" b="1">
                <a:solidFill>
                  <a:srgbClr val="11aa81"/>
                </a:solidFill>
                <a:latin typeface="KWTTRG+Arial-BoldMT"/>
                <a:cs typeface="KWTTRG+Arial-BoldMT"/>
              </a:rPr>
              <a:t>a</a:t>
            </a:r>
            <a:r>
              <a:rPr dirty="0" sz="1500" b="1">
                <a:solidFill>
                  <a:srgbClr val="11aa81"/>
                </a:solidFill>
                <a:latin typeface="KWTTRG+Arial-BoldMT"/>
                <a:cs typeface="KWTTRG+Arial-BoldMT"/>
              </a:rPr>
              <a:t> </a:t>
            </a:r>
            <a:r>
              <a:rPr dirty="0" sz="1500" b="1">
                <a:solidFill>
                  <a:srgbClr val="11aa81"/>
                </a:solidFill>
                <a:latin typeface="KWTTRG+Arial-BoldMT"/>
                <a:cs typeface="KWTTRG+Arial-BoldMT"/>
              </a:rPr>
              <a:t>specific</a:t>
            </a:r>
            <a:r>
              <a:rPr dirty="0" sz="1500" b="1">
                <a:solidFill>
                  <a:srgbClr val="11aa81"/>
                </a:solidFill>
                <a:latin typeface="KWTTRG+Arial-BoldMT"/>
                <a:cs typeface="KWTTRG+Arial-BoldMT"/>
              </a:rPr>
              <a:t> </a:t>
            </a:r>
            <a:r>
              <a:rPr dirty="0" sz="1500" b="1">
                <a:solidFill>
                  <a:srgbClr val="11aa81"/>
                </a:solidFill>
                <a:latin typeface="KWTTRG+Arial-BoldMT"/>
                <a:cs typeface="KWTTRG+Arial-BoldMT"/>
              </a:rPr>
              <a:t>company</a:t>
            </a:r>
            <a:r>
              <a:rPr dirty="0" sz="1500" b="1">
                <a:solidFill>
                  <a:srgbClr val="11aa81"/>
                </a:solidFill>
                <a:latin typeface="KWTTRG+Arial-BoldMT"/>
                <a:cs typeface="KWTTRG+Arial-BoldMT"/>
              </a:rPr>
              <a:t> </a:t>
            </a:r>
            <a:r>
              <a:rPr dirty="0" sz="1500" b="1">
                <a:solidFill>
                  <a:srgbClr val="11aa81"/>
                </a:solidFill>
                <a:latin typeface="KWTTRG+Arial-BoldMT"/>
                <a:cs typeface="KWTTRG+Arial-BoldMT"/>
              </a:rPr>
              <a:t>or</a:t>
            </a:r>
            <a:r>
              <a:rPr dirty="0" sz="1500" b="1">
                <a:solidFill>
                  <a:srgbClr val="11aa81"/>
                </a:solidFill>
                <a:latin typeface="KWTTRG+Arial-BoldMT"/>
                <a:cs typeface="KWTTRG+Arial-BoldMT"/>
              </a:rPr>
              <a:t> </a:t>
            </a:r>
            <a:r>
              <a:rPr dirty="0" sz="1500" b="1">
                <a:solidFill>
                  <a:srgbClr val="11aa81"/>
                </a:solidFill>
                <a:latin typeface="KWTTRG+Arial-BoldMT"/>
                <a:cs typeface="KWTTRG+Arial-BoldMT"/>
              </a:rPr>
              <a:t>product.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120775" y="1963963"/>
            <a:ext cx="5527956" cy="47952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675"/>
              </a:lnSpc>
              <a:spcBef>
                <a:spcPts val="0"/>
              </a:spcBef>
              <a:spcAft>
                <a:spcPts val="0"/>
              </a:spcAft>
            </a:pPr>
            <a:r>
              <a:rPr dirty="0" sz="1500" b="1">
                <a:solidFill>
                  <a:srgbClr val="ffffff"/>
                </a:solidFill>
                <a:latin typeface="KWTTRG+Arial-BoldMT"/>
                <a:cs typeface="KWTTRG+Arial-BoldMT"/>
              </a:rPr>
              <a:t>The</a:t>
            </a:r>
            <a:r>
              <a:rPr dirty="0" sz="1500" b="1">
                <a:solidFill>
                  <a:srgbClr val="ffffff"/>
                </a:solidFill>
                <a:latin typeface="KWTTRG+Arial-BoldMT"/>
                <a:cs typeface="KWTTRG+Arial-BoldMT"/>
              </a:rPr>
              <a:t> </a:t>
            </a:r>
            <a:r>
              <a:rPr dirty="0" sz="1500" b="1">
                <a:solidFill>
                  <a:srgbClr val="ffffff"/>
                </a:solidFill>
                <a:latin typeface="KWTTRG+Arial-BoldMT"/>
                <a:cs typeface="KWTTRG+Arial-BoldMT"/>
              </a:rPr>
              <a:t>plan</a:t>
            </a:r>
            <a:r>
              <a:rPr dirty="0" sz="1500" b="1">
                <a:solidFill>
                  <a:srgbClr val="ffffff"/>
                </a:solidFill>
                <a:latin typeface="KWTTRG+Arial-BoldMT"/>
                <a:cs typeface="KWTTRG+Arial-BoldMT"/>
              </a:rPr>
              <a:t> </a:t>
            </a:r>
            <a:r>
              <a:rPr dirty="0" sz="1500" b="1">
                <a:solidFill>
                  <a:srgbClr val="ffffff"/>
                </a:solidFill>
                <a:latin typeface="KWTTRG+Arial-BoldMT"/>
                <a:cs typeface="KWTTRG+Arial-BoldMT"/>
              </a:rPr>
              <a:t>should</a:t>
            </a:r>
            <a:r>
              <a:rPr dirty="0" sz="1500" b="1">
                <a:solidFill>
                  <a:srgbClr val="ffffff"/>
                </a:solidFill>
                <a:latin typeface="KWTTRG+Arial-BoldMT"/>
                <a:cs typeface="KWTTRG+Arial-BoldMT"/>
              </a:rPr>
              <a:t> </a:t>
            </a:r>
            <a:r>
              <a:rPr dirty="0" sz="1500" b="1">
                <a:solidFill>
                  <a:srgbClr val="ffffff"/>
                </a:solidFill>
                <a:latin typeface="KWTTRG+Arial-BoldMT"/>
                <a:cs typeface="KWTTRG+Arial-BoldMT"/>
              </a:rPr>
              <a:t>include</a:t>
            </a:r>
            <a:r>
              <a:rPr dirty="0" sz="1500" b="1">
                <a:solidFill>
                  <a:srgbClr val="ffffff"/>
                </a:solidFill>
                <a:latin typeface="KWTTRG+Arial-BoldMT"/>
                <a:cs typeface="KWTTRG+Arial-BoldMT"/>
              </a:rPr>
              <a:t> </a:t>
            </a:r>
            <a:r>
              <a:rPr dirty="0" sz="1500" b="1">
                <a:solidFill>
                  <a:srgbClr val="ffffff"/>
                </a:solidFill>
                <a:latin typeface="KWTTRG+Arial-BoldMT"/>
                <a:cs typeface="KWTTRG+Arial-BoldMT"/>
              </a:rPr>
              <a:t>at</a:t>
            </a:r>
            <a:r>
              <a:rPr dirty="0" sz="1500" b="1">
                <a:solidFill>
                  <a:srgbClr val="ffffff"/>
                </a:solidFill>
                <a:latin typeface="KWTTRG+Arial-BoldMT"/>
                <a:cs typeface="KWTTRG+Arial-BoldMT"/>
              </a:rPr>
              <a:t> </a:t>
            </a:r>
            <a:r>
              <a:rPr dirty="0" sz="1500" b="1">
                <a:solidFill>
                  <a:srgbClr val="ffffff"/>
                </a:solidFill>
                <a:latin typeface="KWTTRG+Arial-BoldMT"/>
                <a:cs typeface="KWTTRG+Arial-BoldMT"/>
              </a:rPr>
              <a:t>least</a:t>
            </a:r>
            <a:r>
              <a:rPr dirty="0" sz="1500" b="1">
                <a:solidFill>
                  <a:srgbClr val="ffffff"/>
                </a:solidFill>
                <a:latin typeface="KWTTRG+Arial-BoldMT"/>
                <a:cs typeface="KWTTRG+Arial-BoldMT"/>
              </a:rPr>
              <a:t> </a:t>
            </a:r>
            <a:r>
              <a:rPr dirty="0" sz="1500" b="1">
                <a:solidFill>
                  <a:srgbClr val="ffffff"/>
                </a:solidFill>
                <a:latin typeface="KWTTRG+Arial-BoldMT"/>
                <a:cs typeface="KWTTRG+Arial-BoldMT"/>
              </a:rPr>
              <a:t>the</a:t>
            </a:r>
            <a:r>
              <a:rPr dirty="0" sz="1500" b="1">
                <a:solidFill>
                  <a:srgbClr val="ffffff"/>
                </a:solidFill>
                <a:latin typeface="KWTTRG+Arial-BoldMT"/>
                <a:cs typeface="KWTTRG+Arial-BoldMT"/>
              </a:rPr>
              <a:t> </a:t>
            </a:r>
            <a:r>
              <a:rPr dirty="0" sz="1500" b="1">
                <a:solidFill>
                  <a:srgbClr val="ffffff"/>
                </a:solidFill>
                <a:latin typeface="KWTTRG+Arial-BoldMT"/>
                <a:cs typeface="KWTTRG+Arial-BoldMT"/>
              </a:rPr>
              <a:t>following</a:t>
            </a:r>
            <a:r>
              <a:rPr dirty="0" sz="1500" b="1">
                <a:solidFill>
                  <a:srgbClr val="ffffff"/>
                </a:solidFill>
                <a:latin typeface="KWTTRG+Arial-BoldMT"/>
                <a:cs typeface="KWTTRG+Arial-BoldMT"/>
              </a:rPr>
              <a:t> </a:t>
            </a:r>
            <a:r>
              <a:rPr dirty="0" sz="1500" b="1">
                <a:solidFill>
                  <a:srgbClr val="ffffff"/>
                </a:solidFill>
                <a:latin typeface="KWTTRG+Arial-BoldMT"/>
                <a:cs typeface="KWTTRG+Arial-BoldMT"/>
              </a:rPr>
              <a:t>points:</a:t>
            </a:r>
          </a:p>
          <a:p>
            <a:pPr marL="6350" marR="0">
              <a:lnSpc>
                <a:spcPts val="1675"/>
              </a:lnSpc>
              <a:spcBef>
                <a:spcPts val="124"/>
              </a:spcBef>
              <a:spcAft>
                <a:spcPts val="0"/>
              </a:spcAft>
            </a:pP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•</a:t>
            </a:r>
            <a:r>
              <a:rPr dirty="0" sz="1500" spc="1257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Objectives: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what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do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you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want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to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achieve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with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the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campaign?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127125" y="2421163"/>
            <a:ext cx="10337806" cy="116532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675"/>
              </a:lnSpc>
              <a:spcBef>
                <a:spcPts val="0"/>
              </a:spcBef>
              <a:spcAft>
                <a:spcPts val="0"/>
              </a:spcAft>
            </a:pP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•</a:t>
            </a:r>
            <a:r>
              <a:rPr dirty="0" sz="1500" spc="1257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Target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group: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who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is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the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target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group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for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the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campaign,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and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what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are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their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characteristics?</a:t>
            </a:r>
          </a:p>
          <a:p>
            <a:pPr marL="0" marR="0">
              <a:lnSpc>
                <a:spcPts val="1675"/>
              </a:lnSpc>
              <a:spcBef>
                <a:spcPts val="124"/>
              </a:spcBef>
              <a:spcAft>
                <a:spcPts val="0"/>
              </a:spcAft>
            </a:pP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•</a:t>
            </a:r>
            <a:r>
              <a:rPr dirty="0" sz="1500" spc="1257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Plan: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how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often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will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emails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be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sent?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What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content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will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they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contain?</a:t>
            </a:r>
          </a:p>
          <a:p>
            <a:pPr marL="0" marR="0">
              <a:lnSpc>
                <a:spcPts val="1675"/>
              </a:lnSpc>
              <a:spcBef>
                <a:spcPts val="124"/>
              </a:spcBef>
              <a:spcAft>
                <a:spcPts val="0"/>
              </a:spcAft>
            </a:pP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•</a:t>
            </a:r>
            <a:r>
              <a:rPr dirty="0" sz="1500" spc="1257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Metrics: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how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will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the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success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of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the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campaign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be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measured?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What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KPIs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are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used?</a:t>
            </a:r>
          </a:p>
          <a:p>
            <a:pPr marL="0" marR="0">
              <a:lnSpc>
                <a:spcPts val="1675"/>
              </a:lnSpc>
              <a:spcBef>
                <a:spcPts val="124"/>
              </a:spcBef>
              <a:spcAft>
                <a:spcPts val="0"/>
              </a:spcAft>
            </a:pP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•</a:t>
            </a:r>
            <a:r>
              <a:rPr dirty="0" sz="1500" spc="1257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Message: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what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kind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of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message/messages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are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you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sending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to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the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target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audience?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How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can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the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message/messages</a:t>
            </a:r>
          </a:p>
          <a:p>
            <a:pPr marL="279400" marR="0">
              <a:lnSpc>
                <a:spcPts val="1675"/>
              </a:lnSpc>
              <a:spcBef>
                <a:spcPts val="124"/>
              </a:spcBef>
              <a:spcAft>
                <a:spcPts val="0"/>
              </a:spcAft>
            </a:pP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be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tailored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to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VUBOLT+ArialMT"/>
                <a:cs typeface="VUBOLT+ArialMT"/>
              </a:rPr>
              <a:t>them?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120775" y="3762283"/>
            <a:ext cx="10525864" cy="25092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675"/>
              </a:lnSpc>
              <a:spcBef>
                <a:spcPts val="0"/>
              </a:spcBef>
              <a:spcAft>
                <a:spcPts val="0"/>
              </a:spcAft>
            </a:pPr>
            <a:r>
              <a:rPr dirty="0" sz="1500" b="1">
                <a:solidFill>
                  <a:srgbClr val="11aa81"/>
                </a:solidFill>
                <a:latin typeface="KWTTRG+Arial-BoldMT"/>
                <a:cs typeface="KWTTRG+Arial-BoldMT"/>
              </a:rPr>
              <a:t>Provide</a:t>
            </a:r>
            <a:r>
              <a:rPr dirty="0" sz="1500" b="1">
                <a:solidFill>
                  <a:srgbClr val="11aa81"/>
                </a:solidFill>
                <a:latin typeface="KWTTRG+Arial-BoldMT"/>
                <a:cs typeface="KWTTRG+Arial-BoldMT"/>
              </a:rPr>
              <a:t> </a:t>
            </a:r>
            <a:r>
              <a:rPr dirty="0" sz="1500" b="1">
                <a:solidFill>
                  <a:srgbClr val="11aa81"/>
                </a:solidFill>
                <a:latin typeface="KWTTRG+Arial-BoldMT"/>
                <a:cs typeface="KWTTRG+Arial-BoldMT"/>
              </a:rPr>
              <a:t>a</a:t>
            </a:r>
            <a:r>
              <a:rPr dirty="0" sz="1500" b="1">
                <a:solidFill>
                  <a:srgbClr val="11aa81"/>
                </a:solidFill>
                <a:latin typeface="KWTTRG+Arial-BoldMT"/>
                <a:cs typeface="KWTTRG+Arial-BoldMT"/>
              </a:rPr>
              <a:t> </a:t>
            </a:r>
            <a:r>
              <a:rPr dirty="0" sz="1500" b="1">
                <a:solidFill>
                  <a:srgbClr val="11aa81"/>
                </a:solidFill>
                <a:latin typeface="KWTTRG+Arial-BoldMT"/>
                <a:cs typeface="KWTTRG+Arial-BoldMT"/>
              </a:rPr>
              <a:t>.ppt</a:t>
            </a:r>
            <a:r>
              <a:rPr dirty="0" sz="1500" b="1">
                <a:solidFill>
                  <a:srgbClr val="11aa81"/>
                </a:solidFill>
                <a:latin typeface="KWTTRG+Arial-BoldMT"/>
                <a:cs typeface="KWTTRG+Arial-BoldMT"/>
              </a:rPr>
              <a:t> </a:t>
            </a:r>
            <a:r>
              <a:rPr dirty="0" sz="1500" b="1">
                <a:solidFill>
                  <a:srgbClr val="11aa81"/>
                </a:solidFill>
                <a:latin typeface="KWTTRG+Arial-BoldMT"/>
                <a:cs typeface="KWTTRG+Arial-BoldMT"/>
              </a:rPr>
              <a:t>presentation</a:t>
            </a:r>
            <a:r>
              <a:rPr dirty="0" sz="1500" b="1">
                <a:solidFill>
                  <a:srgbClr val="11aa81"/>
                </a:solidFill>
                <a:latin typeface="KWTTRG+Arial-BoldMT"/>
                <a:cs typeface="KWTTRG+Arial-BoldMT"/>
              </a:rPr>
              <a:t> </a:t>
            </a:r>
            <a:r>
              <a:rPr dirty="0" sz="1500" b="1">
                <a:solidFill>
                  <a:srgbClr val="11aa81"/>
                </a:solidFill>
                <a:latin typeface="KWTTRG+Arial-BoldMT"/>
                <a:cs typeface="KWTTRG+Arial-BoldMT"/>
              </a:rPr>
              <a:t>about</a:t>
            </a:r>
            <a:r>
              <a:rPr dirty="0" sz="1500" b="1">
                <a:solidFill>
                  <a:srgbClr val="11aa81"/>
                </a:solidFill>
                <a:latin typeface="KWTTRG+Arial-BoldMT"/>
                <a:cs typeface="KWTTRG+Arial-BoldMT"/>
              </a:rPr>
              <a:t> </a:t>
            </a:r>
            <a:r>
              <a:rPr dirty="0" sz="1500" b="1">
                <a:solidFill>
                  <a:srgbClr val="11aa81"/>
                </a:solidFill>
                <a:latin typeface="KWTTRG+Arial-BoldMT"/>
                <a:cs typeface="KWTTRG+Arial-BoldMT"/>
              </a:rPr>
              <a:t>your</a:t>
            </a:r>
            <a:r>
              <a:rPr dirty="0" sz="1500" b="1">
                <a:solidFill>
                  <a:srgbClr val="11aa81"/>
                </a:solidFill>
                <a:latin typeface="KWTTRG+Arial-BoldMT"/>
                <a:cs typeface="KWTTRG+Arial-BoldMT"/>
              </a:rPr>
              <a:t> </a:t>
            </a:r>
            <a:r>
              <a:rPr dirty="0" sz="1500" b="1">
                <a:solidFill>
                  <a:srgbClr val="11aa81"/>
                </a:solidFill>
                <a:latin typeface="KWTTRG+Arial-BoldMT"/>
                <a:cs typeface="KWTTRG+Arial-BoldMT"/>
              </a:rPr>
              <a:t>insights.</a:t>
            </a:r>
            <a:r>
              <a:rPr dirty="0" sz="1500" b="1">
                <a:solidFill>
                  <a:srgbClr val="11aa81"/>
                </a:solidFill>
                <a:latin typeface="KWTTRG+Arial-BoldMT"/>
                <a:cs typeface="KWTTRG+Arial-BoldMT"/>
              </a:rPr>
              <a:t> </a:t>
            </a:r>
            <a:r>
              <a:rPr dirty="0" sz="1500" b="1">
                <a:solidFill>
                  <a:srgbClr val="11aa81"/>
                </a:solidFill>
                <a:latin typeface="KWTTRG+Arial-BoldMT"/>
                <a:cs typeface="KWTTRG+Arial-BoldMT"/>
              </a:rPr>
              <a:t>Remember</a:t>
            </a:r>
            <a:r>
              <a:rPr dirty="0" sz="1500" b="1">
                <a:solidFill>
                  <a:srgbClr val="11aa81"/>
                </a:solidFill>
                <a:latin typeface="KWTTRG+Arial-BoldMT"/>
                <a:cs typeface="KWTTRG+Arial-BoldMT"/>
              </a:rPr>
              <a:t> </a:t>
            </a:r>
            <a:r>
              <a:rPr dirty="0" sz="1500" b="1">
                <a:solidFill>
                  <a:srgbClr val="11aa81"/>
                </a:solidFill>
                <a:latin typeface="KWTTRG+Arial-BoldMT"/>
                <a:cs typeface="KWTTRG+Arial-BoldMT"/>
              </a:rPr>
              <a:t>to</a:t>
            </a:r>
            <a:r>
              <a:rPr dirty="0" sz="1500" b="1">
                <a:solidFill>
                  <a:srgbClr val="11aa81"/>
                </a:solidFill>
                <a:latin typeface="KWTTRG+Arial-BoldMT"/>
                <a:cs typeface="KWTTRG+Arial-BoldMT"/>
              </a:rPr>
              <a:t> </a:t>
            </a:r>
            <a:r>
              <a:rPr dirty="0" sz="1500" b="1">
                <a:solidFill>
                  <a:srgbClr val="11aa81"/>
                </a:solidFill>
                <a:latin typeface="KWTTRG+Arial-BoldMT"/>
                <a:cs typeface="KWTTRG+Arial-BoldMT"/>
              </a:rPr>
              <a:t>mention</a:t>
            </a:r>
            <a:r>
              <a:rPr dirty="0" sz="1500" b="1">
                <a:solidFill>
                  <a:srgbClr val="11aa81"/>
                </a:solidFill>
                <a:latin typeface="KWTTRG+Arial-BoldMT"/>
                <a:cs typeface="KWTTRG+Arial-BoldMT"/>
              </a:rPr>
              <a:t> </a:t>
            </a:r>
            <a:r>
              <a:rPr dirty="0" sz="1500" b="1">
                <a:solidFill>
                  <a:srgbClr val="11aa81"/>
                </a:solidFill>
                <a:latin typeface="KWTTRG+Arial-BoldMT"/>
                <a:cs typeface="KWTTRG+Arial-BoldMT"/>
              </a:rPr>
              <a:t>your</a:t>
            </a:r>
            <a:r>
              <a:rPr dirty="0" sz="1500" b="1">
                <a:solidFill>
                  <a:srgbClr val="11aa81"/>
                </a:solidFill>
                <a:latin typeface="KWTTRG+Arial-BoldMT"/>
                <a:cs typeface="KWTTRG+Arial-BoldMT"/>
              </a:rPr>
              <a:t> </a:t>
            </a:r>
            <a:r>
              <a:rPr dirty="0" sz="1500" b="1">
                <a:solidFill>
                  <a:srgbClr val="11aa81"/>
                </a:solidFill>
                <a:latin typeface="KWTTRG+Arial-BoldMT"/>
                <a:cs typeface="KWTTRG+Arial-BoldMT"/>
              </a:rPr>
              <a:t>sources.</a:t>
            </a:r>
            <a:r>
              <a:rPr dirty="0" sz="1500" b="1">
                <a:solidFill>
                  <a:srgbClr val="11aa81"/>
                </a:solidFill>
                <a:latin typeface="KWTTRG+Arial-BoldMT"/>
                <a:cs typeface="KWTTRG+Arial-BoldMT"/>
              </a:rPr>
              <a:t> </a:t>
            </a:r>
            <a:r>
              <a:rPr dirty="0" sz="1500" b="1">
                <a:solidFill>
                  <a:srgbClr val="11aa81"/>
                </a:solidFill>
                <a:latin typeface="KWTTRG+Arial-BoldMT"/>
                <a:cs typeface="KWTTRG+Arial-BoldMT"/>
              </a:rPr>
              <a:t>Present</a:t>
            </a:r>
            <a:r>
              <a:rPr dirty="0" sz="1500" b="1">
                <a:solidFill>
                  <a:srgbClr val="11aa81"/>
                </a:solidFill>
                <a:latin typeface="KWTTRG+Arial-BoldMT"/>
                <a:cs typeface="KWTTRG+Arial-BoldMT"/>
              </a:rPr>
              <a:t> </a:t>
            </a:r>
            <a:r>
              <a:rPr dirty="0" sz="1500" b="1">
                <a:solidFill>
                  <a:srgbClr val="11aa81"/>
                </a:solidFill>
                <a:latin typeface="KWTTRG+Arial-BoldMT"/>
                <a:cs typeface="KWTTRG+Arial-BoldMT"/>
              </a:rPr>
              <a:t>the</a:t>
            </a:r>
            <a:r>
              <a:rPr dirty="0" sz="1500" b="1">
                <a:solidFill>
                  <a:srgbClr val="11aa81"/>
                </a:solidFill>
                <a:latin typeface="KWTTRG+Arial-BoldMT"/>
                <a:cs typeface="KWTTRG+Arial-BoldMT"/>
              </a:rPr>
              <a:t> </a:t>
            </a:r>
            <a:r>
              <a:rPr dirty="0" sz="1500" b="1">
                <a:solidFill>
                  <a:srgbClr val="11aa81"/>
                </a:solidFill>
                <a:latin typeface="KWTTRG+Arial-BoldMT"/>
                <a:cs typeface="KWTTRG+Arial-BoldMT"/>
              </a:rPr>
              <a:t>plan</a:t>
            </a:r>
            <a:r>
              <a:rPr dirty="0" sz="1500" b="1">
                <a:solidFill>
                  <a:srgbClr val="11aa81"/>
                </a:solidFill>
                <a:latin typeface="KWTTRG+Arial-BoldMT"/>
                <a:cs typeface="KWTTRG+Arial-BoldMT"/>
              </a:rPr>
              <a:t> </a:t>
            </a:r>
            <a:r>
              <a:rPr dirty="0" sz="1500" b="1">
                <a:solidFill>
                  <a:srgbClr val="11aa81"/>
                </a:solidFill>
                <a:latin typeface="KWTTRG+Arial-BoldMT"/>
                <a:cs typeface="KWTTRG+Arial-BoldMT"/>
              </a:rPr>
              <a:t>to</a:t>
            </a:r>
            <a:r>
              <a:rPr dirty="0" sz="1500" b="1">
                <a:solidFill>
                  <a:srgbClr val="11aa81"/>
                </a:solidFill>
                <a:latin typeface="KWTTRG+Arial-BoldMT"/>
                <a:cs typeface="KWTTRG+Arial-BoldMT"/>
              </a:rPr>
              <a:t> </a:t>
            </a:r>
            <a:r>
              <a:rPr dirty="0" sz="1500" b="1">
                <a:solidFill>
                  <a:srgbClr val="11aa81"/>
                </a:solidFill>
                <a:latin typeface="KWTTRG+Arial-BoldMT"/>
                <a:cs typeface="KWTTRG+Arial-BoldMT"/>
              </a:rPr>
              <a:t>the</a:t>
            </a:r>
            <a:r>
              <a:rPr dirty="0" sz="1500" b="1">
                <a:solidFill>
                  <a:srgbClr val="11aa81"/>
                </a:solidFill>
                <a:latin typeface="KWTTRG+Arial-BoldMT"/>
                <a:cs typeface="KWTTRG+Arial-BoldMT"/>
              </a:rPr>
              <a:t> </a:t>
            </a:r>
            <a:r>
              <a:rPr dirty="0" sz="1500" b="1">
                <a:solidFill>
                  <a:srgbClr val="11aa81"/>
                </a:solidFill>
                <a:latin typeface="KWTTRG+Arial-BoldMT"/>
                <a:cs typeface="KWTTRG+Arial-BoldMT"/>
              </a:rPr>
              <a:t>class.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120775" y="4203391"/>
            <a:ext cx="1259222" cy="42001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564"/>
              </a:lnSpc>
              <a:spcBef>
                <a:spcPts val="0"/>
              </a:spcBef>
              <a:spcAft>
                <a:spcPts val="0"/>
              </a:spcAft>
            </a:pPr>
            <a:r>
              <a:rPr dirty="0" sz="1400" b="1">
                <a:solidFill>
                  <a:srgbClr val="11aa81"/>
                </a:solidFill>
                <a:latin typeface="KWTTRG+Arial-BoldMT"/>
                <a:cs typeface="KWTTRG+Arial-BoldMT"/>
              </a:rPr>
              <a:t>Assessment:</a:t>
            </a:r>
          </a:p>
          <a:p>
            <a:pPr marL="0" marR="0">
              <a:lnSpc>
                <a:spcPts val="1340"/>
              </a:lnSpc>
              <a:spcBef>
                <a:spcPts val="102"/>
              </a:spcBef>
              <a:spcAft>
                <a:spcPts val="0"/>
              </a:spcAft>
            </a:pPr>
            <a:r>
              <a:rPr dirty="0" sz="1200" b="1">
                <a:solidFill>
                  <a:srgbClr val="11aa81"/>
                </a:solidFill>
                <a:latin typeface="KWTTRG+Arial-BoldMT"/>
                <a:cs typeface="KWTTRG+Arial-BoldMT"/>
              </a:rPr>
              <a:t>Fail</a:t>
            </a:r>
            <a:r>
              <a:rPr dirty="0" sz="1200">
                <a:solidFill>
                  <a:srgbClr val="11aa81"/>
                </a:solidFill>
                <a:latin typeface="VUBOLT+ArialMT"/>
                <a:cs typeface="VUBOLT+ArialMT"/>
              </a:rPr>
              <a:t>: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120775" y="4597926"/>
            <a:ext cx="10338396" cy="75699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340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The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work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is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missing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most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of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the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required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elements.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The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use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of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sources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is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limited.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The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work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does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not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show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understanding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of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the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use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of</a:t>
            </a:r>
            <a:r>
              <a:rPr dirty="0" sz="1200" spc="-87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email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marketing.</a:t>
            </a:r>
          </a:p>
          <a:p>
            <a:pPr marL="0" marR="0">
              <a:lnSpc>
                <a:spcPts val="1340"/>
              </a:lnSpc>
              <a:spcBef>
                <a:spcPts val="149"/>
              </a:spcBef>
              <a:spcAft>
                <a:spcPts val="0"/>
              </a:spcAft>
            </a:pPr>
            <a:r>
              <a:rPr dirty="0" sz="1200" b="1">
                <a:solidFill>
                  <a:srgbClr val="11aa81"/>
                </a:solidFill>
                <a:latin typeface="KWTTRG+Arial-BoldMT"/>
                <a:cs typeface="KWTTRG+Arial-BoldMT"/>
              </a:rPr>
              <a:t>Pass</a:t>
            </a:r>
            <a:r>
              <a:rPr dirty="0" sz="1200">
                <a:solidFill>
                  <a:srgbClr val="11aa81"/>
                </a:solidFill>
                <a:latin typeface="VUBOLT+ArialMT"/>
                <a:cs typeface="VUBOLT+ArialMT"/>
              </a:rPr>
              <a:t>:</a:t>
            </a:r>
          </a:p>
          <a:p>
            <a:pPr marL="0" marR="0">
              <a:lnSpc>
                <a:spcPts val="1340"/>
              </a:lnSpc>
              <a:spcBef>
                <a:spcPts val="99"/>
              </a:spcBef>
              <a:spcAft>
                <a:spcPts val="0"/>
              </a:spcAft>
            </a:pP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The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group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has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studied</a:t>
            </a:r>
            <a:r>
              <a:rPr dirty="0" sz="1200" spc="-3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email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marketing</a:t>
            </a:r>
            <a:r>
              <a:rPr dirty="0" sz="1200" spc="-23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but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only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superficially,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and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the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use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of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sources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is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limited.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They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have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some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understanding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about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the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possibilities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of</a:t>
            </a:r>
          </a:p>
          <a:p>
            <a:pPr marL="0" marR="0">
              <a:lnSpc>
                <a:spcPts val="1340"/>
              </a:lnSpc>
              <a:spcBef>
                <a:spcPts val="149"/>
              </a:spcBef>
              <a:spcAft>
                <a:spcPts val="0"/>
              </a:spcAft>
            </a:pP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using</a:t>
            </a:r>
            <a:r>
              <a:rPr dirty="0" sz="1200" spc="-14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email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marketing</a:t>
            </a:r>
            <a:r>
              <a:rPr dirty="0" sz="1200" spc="307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in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marketing.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120775" y="5329446"/>
            <a:ext cx="1094854" cy="20835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340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b="1">
                <a:solidFill>
                  <a:srgbClr val="11aa81"/>
                </a:solidFill>
                <a:latin typeface="KWTTRG+Arial-BoldMT"/>
                <a:cs typeface="KWTTRG+Arial-BoldMT"/>
              </a:rPr>
              <a:t>Outstanding</a:t>
            </a:r>
            <a:r>
              <a:rPr dirty="0" sz="1200">
                <a:solidFill>
                  <a:srgbClr val="11aa81"/>
                </a:solidFill>
                <a:latin typeface="VUBOLT+ArialMT"/>
                <a:cs typeface="VUBOLT+ArialMT"/>
              </a:rPr>
              <a:t>: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120775" y="5512326"/>
            <a:ext cx="10245328" cy="39123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340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The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group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has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studied</a:t>
            </a:r>
            <a:r>
              <a:rPr dirty="0" sz="1200" spc="-3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email</a:t>
            </a:r>
            <a:r>
              <a:rPr dirty="0" sz="1200" spc="-12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marketing</a:t>
            </a:r>
            <a:r>
              <a:rPr dirty="0" sz="1200" spc="319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thoroughly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from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different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angles.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Their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work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demonstrated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profound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understanding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of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the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possibilities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of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using</a:t>
            </a:r>
          </a:p>
          <a:p>
            <a:pPr marL="0" marR="0">
              <a:lnSpc>
                <a:spcPts val="1340"/>
              </a:lnSpc>
              <a:spcBef>
                <a:spcPts val="149"/>
              </a:spcBef>
              <a:spcAft>
                <a:spcPts val="0"/>
              </a:spcAft>
            </a:pP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email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 </a:t>
            </a:r>
            <a:r>
              <a:rPr dirty="0" sz="1200">
                <a:solidFill>
                  <a:srgbClr val="ffffff"/>
                </a:solidFill>
                <a:latin typeface="VUBOLT+ArialMT"/>
                <a:cs typeface="VUBOLT+ArialMT"/>
              </a:rPr>
              <a:t>marketing.</a:t>
            </a:r>
          </a:p>
        </p:txBody>
      </p:sp>
    </p:spTree>
  </p:cSld>
  <p:clrMapOvr>
    <a:masterClrMapping/>
  </p:clrMapOvr>
</p:sld>
</file>

<file path=ppt/slides/slide23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929625" y="1024782"/>
            <a:ext cx="4588239" cy="66238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Important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KWTTRG+Arial-BoldMT"/>
                <a:cs typeface="KWTTRG+Arial-BoldMT"/>
              </a:rPr>
              <a:t>Notice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29625" y="1862553"/>
            <a:ext cx="10435479" cy="130640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560"/>
              </a:lnSpc>
              <a:spcBef>
                <a:spcPts val="0"/>
              </a:spcBef>
              <a:spcAft>
                <a:spcPts val="0"/>
              </a:spcAft>
            </a:pP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The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DEMS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material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aims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to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enhance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digital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marketing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skills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in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higher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education,</a:t>
            </a:r>
          </a:p>
          <a:p>
            <a:pPr marL="0" marR="0">
              <a:lnSpc>
                <a:spcPts val="2475"/>
              </a:lnSpc>
              <a:spcBef>
                <a:spcPts val="0"/>
              </a:spcBef>
              <a:spcAft>
                <a:spcPts val="0"/>
              </a:spcAft>
            </a:pP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comprehending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the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essential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needs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in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organizations.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You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have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access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to</a:t>
            </a:r>
          </a:p>
          <a:p>
            <a:pPr marL="0" marR="0">
              <a:lnSpc>
                <a:spcPts val="2475"/>
              </a:lnSpc>
              <a:spcBef>
                <a:spcPts val="0"/>
              </a:spcBef>
              <a:spcAft>
                <a:spcPts val="0"/>
              </a:spcAft>
            </a:pP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extensive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slide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sets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with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in-class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activities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and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assignments,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as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well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as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detailed</a:t>
            </a:r>
          </a:p>
          <a:p>
            <a:pPr marL="0" marR="0">
              <a:lnSpc>
                <a:spcPts val="2475"/>
              </a:lnSpc>
              <a:spcBef>
                <a:spcPts val="0"/>
              </a:spcBef>
              <a:spcAft>
                <a:spcPts val="0"/>
              </a:spcAft>
            </a:pP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user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instructions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for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teacher.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929625" y="3247036"/>
            <a:ext cx="10418644" cy="16207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560"/>
              </a:lnSpc>
              <a:spcBef>
                <a:spcPts val="0"/>
              </a:spcBef>
              <a:spcAft>
                <a:spcPts val="0"/>
              </a:spcAft>
            </a:pP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Note: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The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material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includes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contents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and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figures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retrieved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from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the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internet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and</a:t>
            </a:r>
          </a:p>
          <a:p>
            <a:pPr marL="0" marR="0">
              <a:lnSpc>
                <a:spcPts val="2475"/>
              </a:lnSpc>
              <a:spcBef>
                <a:spcPts val="0"/>
              </a:spcBef>
              <a:spcAft>
                <a:spcPts val="0"/>
              </a:spcAft>
            </a:pP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is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thus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subject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to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changes.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The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sources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have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been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announced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according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to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the</a:t>
            </a:r>
          </a:p>
          <a:p>
            <a:pPr marL="0" marR="0">
              <a:lnSpc>
                <a:spcPts val="2475"/>
              </a:lnSpc>
              <a:spcBef>
                <a:spcPts val="0"/>
              </a:spcBef>
              <a:spcAft>
                <a:spcPts val="0"/>
              </a:spcAft>
            </a:pP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rules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of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fair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use.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The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publisher´s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responsibility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is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restricted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to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the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original</a:t>
            </a:r>
          </a:p>
          <a:p>
            <a:pPr marL="0" marR="0">
              <a:lnSpc>
                <a:spcPts val="2475"/>
              </a:lnSpc>
              <a:spcBef>
                <a:spcPts val="0"/>
              </a:spcBef>
              <a:spcAft>
                <a:spcPts val="0"/>
              </a:spcAft>
            </a:pP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material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stored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at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www.dems.pro.</a:t>
            </a:r>
            <a:r>
              <a:rPr dirty="0" sz="2300" spc="632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All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material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is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produced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for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open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use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and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co-</a:t>
            </a:r>
          </a:p>
          <a:p>
            <a:pPr marL="0" marR="0">
              <a:lnSpc>
                <a:spcPts val="2475"/>
              </a:lnSpc>
              <a:spcBef>
                <a:spcPts val="0"/>
              </a:spcBef>
              <a:spcAft>
                <a:spcPts val="0"/>
              </a:spcAft>
            </a:pP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funded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by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Erasmus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 </a:t>
            </a:r>
            <a:r>
              <a:rPr dirty="0" sz="2300">
                <a:solidFill>
                  <a:srgbClr val="161249"/>
                </a:solidFill>
                <a:latin typeface="VUBOLT+ArialMT"/>
                <a:cs typeface="VUBOLT+ArialMT"/>
              </a:rPr>
              <a:t>+.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eme Office">
  <a:themeElements>
    <a:clrScheme name="Standard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PresentationFormat>On-screen Show (4:3)</PresentationFormat>
  <ScaleCrop>false</ScaleCrop>
  <LinksUpToDate>false</LinksUpToDate>
  <SharedDoc>false</SharedDoc>
  <HyperlinksChanged>false</HyperlinksChanged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PowerPoint</dc:title>
  <cp:revision>1</cp:revision>
  <dcterms:modified xsi:type="dcterms:W3CDTF">2023-09-26T03:20:14-05:00</dcterms:modified>
</cp:coreProperties>
</file>