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 /><Relationship Id="rId2" Type="http://schemas.openxmlformats.org/officeDocument/2006/relationships/extended-properties" Target="docProps/app.xml" /><Relationship Id="rId3" Type="http://schemas.openxmlformats.org/officeDocument/2006/relationships/officeDocument" Target="ppt/presentation.xml" /></Relationships>
</file>

<file path=ppt/presentation.xml><?xml version="1.0" encoding="utf-8"?>
<p:presentation xmlns:p="http://schemas.openxmlformats.org/presentationml/2006/main" xmlns:a="http://schemas.openxmlformats.org/drawingml/2006/main" xmlns:r="http://schemas.openxmlformats.org/officeDocument/2006/relationships" embedTrueTypeFonts="1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</p:sldIdLst>
  <p:sldSz cx="12192000" cy="6858000"/>
  <p:notesSz cx="12192000" cy="6858000"/>
  <p:embeddedFontLst>
    <p:embeddedFont>
      <p:font typeface="RAKUHV+Arial-BoldMT"/>
      <p:regular r:id="rId57"/>
    </p:embeddedFont>
    <p:embeddedFont>
      <p:font typeface="JIKDKG+ArialMT"/>
      <p:regular r:id="rId58"/>
    </p:embeddedFont>
    <p:embeddedFont>
      <p:font typeface="RETDIV+Arial-ItalicMT"/>
      <p:regular r:id="rId59"/>
    </p:embeddedFont>
    <p:embeddedFont>
      <p:font typeface="GPAOKC+Arial-BoldItalicMT"/>
      <p:regular r:id="rId60"/>
    </p:embeddedFont>
  </p:embeddedFon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2482" y="-91"/>
      </p:cViewPr>
      <p:guideLst>
        <p:guide orient="horz" pos="3168"/>
        <p:guide pos="244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presProps" Target="presProps.xml" /><Relationship Id="rId10" Type="http://schemas.openxmlformats.org/officeDocument/2006/relationships/slide" Target="slides/slide5.xml" /><Relationship Id="rId11" Type="http://schemas.openxmlformats.org/officeDocument/2006/relationships/slide" Target="slides/slide6.xml" /><Relationship Id="rId12" Type="http://schemas.openxmlformats.org/officeDocument/2006/relationships/slide" Target="slides/slide7.xml" /><Relationship Id="rId13" Type="http://schemas.openxmlformats.org/officeDocument/2006/relationships/slide" Target="slides/slide8.xml" /><Relationship Id="rId14" Type="http://schemas.openxmlformats.org/officeDocument/2006/relationships/slide" Target="slides/slide9.xml" /><Relationship Id="rId15" Type="http://schemas.openxmlformats.org/officeDocument/2006/relationships/slide" Target="slides/slide10.xml" /><Relationship Id="rId16" Type="http://schemas.openxmlformats.org/officeDocument/2006/relationships/slide" Target="slides/slide11.xml" /><Relationship Id="rId17" Type="http://schemas.openxmlformats.org/officeDocument/2006/relationships/slide" Target="slides/slide12.xml" /><Relationship Id="rId18" Type="http://schemas.openxmlformats.org/officeDocument/2006/relationships/slide" Target="slides/slide13.xml" /><Relationship Id="rId19" Type="http://schemas.openxmlformats.org/officeDocument/2006/relationships/slide" Target="slides/slide14.xml" /><Relationship Id="rId2" Type="http://schemas.openxmlformats.org/officeDocument/2006/relationships/tableStyles" Target="tableStyles.xml" /><Relationship Id="rId20" Type="http://schemas.openxmlformats.org/officeDocument/2006/relationships/slide" Target="slides/slide15.xml" /><Relationship Id="rId21" Type="http://schemas.openxmlformats.org/officeDocument/2006/relationships/slide" Target="slides/slide16.xml" /><Relationship Id="rId22" Type="http://schemas.openxmlformats.org/officeDocument/2006/relationships/slide" Target="slides/slide17.xml" /><Relationship Id="rId23" Type="http://schemas.openxmlformats.org/officeDocument/2006/relationships/slide" Target="slides/slide18.xml" /><Relationship Id="rId24" Type="http://schemas.openxmlformats.org/officeDocument/2006/relationships/slide" Target="slides/slide19.xml" /><Relationship Id="rId25" Type="http://schemas.openxmlformats.org/officeDocument/2006/relationships/slide" Target="slides/slide20.xml" /><Relationship Id="rId26" Type="http://schemas.openxmlformats.org/officeDocument/2006/relationships/slide" Target="slides/slide21.xml" /><Relationship Id="rId27" Type="http://schemas.openxmlformats.org/officeDocument/2006/relationships/slide" Target="slides/slide22.xml" /><Relationship Id="rId28" Type="http://schemas.openxmlformats.org/officeDocument/2006/relationships/slide" Target="slides/slide23.xml" /><Relationship Id="rId29" Type="http://schemas.openxmlformats.org/officeDocument/2006/relationships/slide" Target="slides/slide24.xml" /><Relationship Id="rId3" Type="http://schemas.openxmlformats.org/officeDocument/2006/relationships/viewProps" Target="viewProps.xml" /><Relationship Id="rId30" Type="http://schemas.openxmlformats.org/officeDocument/2006/relationships/slide" Target="slides/slide25.xml" /><Relationship Id="rId31" Type="http://schemas.openxmlformats.org/officeDocument/2006/relationships/slide" Target="slides/slide26.xml" /><Relationship Id="rId32" Type="http://schemas.openxmlformats.org/officeDocument/2006/relationships/slide" Target="slides/slide27.xml" /><Relationship Id="rId33" Type="http://schemas.openxmlformats.org/officeDocument/2006/relationships/slide" Target="slides/slide28.xml" /><Relationship Id="rId34" Type="http://schemas.openxmlformats.org/officeDocument/2006/relationships/slide" Target="slides/slide29.xml" /><Relationship Id="rId35" Type="http://schemas.openxmlformats.org/officeDocument/2006/relationships/slide" Target="slides/slide30.xml" /><Relationship Id="rId36" Type="http://schemas.openxmlformats.org/officeDocument/2006/relationships/slide" Target="slides/slide31.xml" /><Relationship Id="rId37" Type="http://schemas.openxmlformats.org/officeDocument/2006/relationships/slide" Target="slides/slide32.xml" /><Relationship Id="rId38" Type="http://schemas.openxmlformats.org/officeDocument/2006/relationships/slide" Target="slides/slide33.xml" /><Relationship Id="rId39" Type="http://schemas.openxmlformats.org/officeDocument/2006/relationships/slide" Target="slides/slide34.xml" /><Relationship Id="rId4" Type="http://schemas.openxmlformats.org/officeDocument/2006/relationships/theme" Target="theme/theme1.xml" /><Relationship Id="rId40" Type="http://schemas.openxmlformats.org/officeDocument/2006/relationships/slide" Target="slides/slide35.xml" /><Relationship Id="rId41" Type="http://schemas.openxmlformats.org/officeDocument/2006/relationships/slide" Target="slides/slide36.xml" /><Relationship Id="rId42" Type="http://schemas.openxmlformats.org/officeDocument/2006/relationships/slide" Target="slides/slide37.xml" /><Relationship Id="rId43" Type="http://schemas.openxmlformats.org/officeDocument/2006/relationships/slide" Target="slides/slide38.xml" /><Relationship Id="rId44" Type="http://schemas.openxmlformats.org/officeDocument/2006/relationships/slide" Target="slides/slide39.xml" /><Relationship Id="rId45" Type="http://schemas.openxmlformats.org/officeDocument/2006/relationships/slide" Target="slides/slide40.xml" /><Relationship Id="rId46" Type="http://schemas.openxmlformats.org/officeDocument/2006/relationships/slide" Target="slides/slide41.xml" /><Relationship Id="rId47" Type="http://schemas.openxmlformats.org/officeDocument/2006/relationships/slide" Target="slides/slide42.xml" /><Relationship Id="rId48" Type="http://schemas.openxmlformats.org/officeDocument/2006/relationships/slide" Target="slides/slide43.xml" /><Relationship Id="rId49" Type="http://schemas.openxmlformats.org/officeDocument/2006/relationships/slide" Target="slides/slide44.xml" /><Relationship Id="rId5" Type="http://schemas.openxmlformats.org/officeDocument/2006/relationships/slideMaster" Target="slideMasters/slideMaster1.xml" /><Relationship Id="rId50" Type="http://schemas.openxmlformats.org/officeDocument/2006/relationships/slide" Target="slides/slide45.xml" /><Relationship Id="rId51" Type="http://schemas.openxmlformats.org/officeDocument/2006/relationships/slide" Target="slides/slide46.xml" /><Relationship Id="rId52" Type="http://schemas.openxmlformats.org/officeDocument/2006/relationships/slide" Target="slides/slide47.xml" /><Relationship Id="rId53" Type="http://schemas.openxmlformats.org/officeDocument/2006/relationships/slide" Target="slides/slide48.xml" /><Relationship Id="rId54" Type="http://schemas.openxmlformats.org/officeDocument/2006/relationships/slide" Target="slides/slide49.xml" /><Relationship Id="rId55" Type="http://schemas.openxmlformats.org/officeDocument/2006/relationships/slide" Target="slides/slide50.xml" /><Relationship Id="rId56" Type="http://schemas.openxmlformats.org/officeDocument/2006/relationships/slide" Target="slides/slide51.xml" /><Relationship Id="rId57" Type="http://schemas.openxmlformats.org/officeDocument/2006/relationships/font" Target="fonts/font1.fntdata" /><Relationship Id="rId58" Type="http://schemas.openxmlformats.org/officeDocument/2006/relationships/font" Target="fonts/font2.fntdata" /><Relationship Id="rId59" Type="http://schemas.openxmlformats.org/officeDocument/2006/relationships/font" Target="fonts/font3.fntdata" /><Relationship Id="rId6" Type="http://schemas.openxmlformats.org/officeDocument/2006/relationships/slide" Target="slides/slide1.xml" /><Relationship Id="rId60" Type="http://schemas.openxmlformats.org/officeDocument/2006/relationships/font" Target="fonts/font4.fntdata" /><Relationship Id="rId7" Type="http://schemas.openxmlformats.org/officeDocument/2006/relationships/slide" Target="slides/slide2.xml" /><Relationship Id="rId8" Type="http://schemas.openxmlformats.org/officeDocument/2006/relationships/slide" Target="slides/slide3.xml" /><Relationship Id="rId9" Type="http://schemas.openxmlformats.org/officeDocument/2006/relationships/slide" Target="slides/slide4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Title</a:t>
            </a:r>
            <a:endParaRPr lang="en-US"/>
          </a:p>
        </p:txBody>
      </p:sp>
      <p:sp>
        <p:nvSpPr>
          <p:cNvPr id="3" name="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6525B2-4347-4F72-BAF7-76B19438D329}" type="datetimeFigureOut">
              <a:rPr lang="en-US" smtClean="0"/>
              <a:t>27.02.2014</a:t>
            </a:fld>
            <a:endParaRPr lang="en-US"/>
          </a:p>
        </p:txBody>
      </p:sp>
      <p:sp>
        <p:nvSpPr>
          <p:cNvPr id="5" name="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F073CC-40D5-4B23-8DF0-9BD0A0C12F2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theme" Target="../theme/theme1.xml" /></Relationships>
</file>

<file path=ppt/slideMasters/slideMaster1.xml><?xml version="1.0" encoding="utf-8"?>
<p:sldMaster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666" y="427735"/>
            <a:ext cx="6797992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666" y="2459482"/>
            <a:ext cx="6797992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68130" y="9944862"/>
            <a:ext cx="2417063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666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38394" y="9944862"/>
            <a:ext cx="173726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В‹#В›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49" r:id="rId1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Relationship Id="rId3" Type="http://schemas.openxmlformats.org/officeDocument/2006/relationships/hyperlink" Target="https://contentmarketinginstitute.com/what-is-content-marketing/" TargetMode="Externa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hyperlink" Target="https://blog.hubspot.com/blog/tabid/6307/bid/2989/inbound-marketing-vs-outbound-marketing.aspx" TargetMode="External" /><Relationship Id="rId3" Type="http://schemas.openxmlformats.org/officeDocument/2006/relationships/image" Target="../media/image6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9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0.png" /><Relationship Id="rId3" Type="http://schemas.openxmlformats.org/officeDocument/2006/relationships/hyperlink" Target="https://thepointsguy.com/news/i-spent-24-hours-in-times-square-and-i-had-an-awesome-time/" TargetMode="Externa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Relationship Id="rId3" Type="http://schemas.openxmlformats.org/officeDocument/2006/relationships/hyperlink" Target="https://www.demandmetric.com/content/content-marketing-infographic" TargetMode="External" /><Relationship Id="rId4" Type="http://schemas.openxmlformats.org/officeDocument/2006/relationships/hyperlink" Target="https://www.thehoth.com/blog/boring-niche-content/" TargetMode="Externa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8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hyperlink" Target="https://www.mindtools.com/pages/article/smart-goals.htm" TargetMode="External" /><Relationship Id="rId3" Type="http://schemas.openxmlformats.org/officeDocument/2006/relationships/image" Target="../media/image25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6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pn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8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0.png" /><Relationship Id="rId3" Type="http://schemas.openxmlformats.org/officeDocument/2006/relationships/hyperlink" Target="https://docs.google.com/document/d/1LjXUD2T80m9abqmqQRgJva5Xds3OxLqtmEOXkTX_wpI/edit" TargetMode="External" /><Relationship Id="rId4" Type="http://schemas.openxmlformats.org/officeDocument/2006/relationships/hyperlink" Target="https://www.impactplus.com/blog/great-buyer-persona-examples-free-template" TargetMode="External" /><Relationship Id="rId5" Type="http://schemas.openxmlformats.org/officeDocument/2006/relationships/hyperlink" Target="https://blog.hootsuite.com/buyer-persona/" TargetMode="Externa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hyperlink" Target="https://blog.hubspot.com/marketing/buyer-persona-research" TargetMode="External" /><Relationship Id="rId3" Type="http://schemas.openxmlformats.org/officeDocument/2006/relationships/image" Target="../media/image31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3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4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5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hyperlink" Target="https://www.ijlan.nl/wp-content/uploads/2012/04/empathy-map-poster.pdf" TargetMode="External" /><Relationship Id="rId3" Type="http://schemas.openxmlformats.org/officeDocument/2006/relationships/image" Target="../media/image36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7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8.png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9.png" /><Relationship Id="rId3" Type="http://schemas.openxmlformats.org/officeDocument/2006/relationships/hyperlink" Target="https://insights.newscred.com/" TargetMode="External" /><Relationship Id="rId4" Type="http://schemas.openxmlformats.org/officeDocument/2006/relationships/hyperlink" Target="https://www.crazyegg.com/blog/guides/buyers-journey/" TargetMode="Externa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0.pn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1.png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2.pn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3.png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4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5.png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6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7.png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8.png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49.png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0.png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1.png" 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91525" y="2054795"/>
            <a:ext cx="9064587" cy="11731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8937"/>
              </a:lnSpc>
              <a:spcBef>
                <a:spcPts val="0"/>
              </a:spcBef>
              <a:spcAft>
                <a:spcPts val="0"/>
              </a:spcAft>
            </a:pPr>
            <a:r>
              <a:rPr dirty="0" sz="8000" b="1">
                <a:solidFill>
                  <a:srgbClr val="ffffff"/>
                </a:solidFill>
                <a:latin typeface="RAKUHV+Arial-BoldMT"/>
                <a:cs typeface="RAKUHV+Arial-BoldMT"/>
              </a:rPr>
              <a:t>Content</a:t>
            </a:r>
            <a:r>
              <a:rPr dirty="0" sz="80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8000" b="1">
                <a:solidFill>
                  <a:srgbClr val="ffffff"/>
                </a:solidFill>
                <a:latin typeface="RAKUHV+Arial-BoldMT"/>
                <a:cs typeface="RAKUHV+Arial-BoldMT"/>
              </a:rPr>
              <a:t>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61469" y="3242463"/>
            <a:ext cx="5547950" cy="64819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4300" b="1">
                <a:solidFill>
                  <a:srgbClr val="ffffff"/>
                </a:solidFill>
                <a:latin typeface="RAKUHV+Arial-BoldMT"/>
                <a:cs typeface="RAKUHV+Arial-BoldMT"/>
              </a:rPr>
              <a:t>Definition</a:t>
            </a:r>
            <a:r>
              <a:rPr dirty="0" sz="43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4300" b="1">
                <a:solidFill>
                  <a:srgbClr val="ffffff"/>
                </a:solidFill>
                <a:latin typeface="RAKUHV+Arial-BoldMT"/>
                <a:cs typeface="RAKUHV+Arial-BoldMT"/>
              </a:rPr>
              <a:t>&amp;</a:t>
            </a:r>
            <a:r>
              <a:rPr dirty="0" sz="43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4300" b="1">
                <a:solidFill>
                  <a:srgbClr val="ffffff"/>
                </a:solidFill>
                <a:latin typeface="RAKUHV+Arial-BoldMT"/>
                <a:cs typeface="RAKUHV+Arial-BoldMT"/>
              </a:rPr>
              <a:t>Strategy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421141"/>
            <a:ext cx="5395145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Learning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objectives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60099" y="1270762"/>
            <a:ext cx="1027628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Pre-requisite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student: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Introduction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Digital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recommended.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60099" y="1972644"/>
            <a:ext cx="4994452" cy="106928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student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able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/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understands</a:t>
            </a:r>
          </a:p>
          <a:p>
            <a:pPr marL="101596" marR="0">
              <a:lnSpc>
                <a:spcPts val="4021"/>
              </a:lnSpc>
              <a:spcBef>
                <a:spcPts val="1416"/>
              </a:spcBef>
              <a:spcAft>
                <a:spcPts val="0"/>
              </a:spcAft>
            </a:pPr>
            <a:r>
              <a:rPr dirty="0" sz="36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600" spc="1839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61696" y="2822232"/>
            <a:ext cx="4942775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600" spc="1839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‘WHY’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marketing.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61696" y="3151416"/>
            <a:ext cx="5079118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600" spc="1839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benefits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61696" y="3480600"/>
            <a:ext cx="9820540" cy="8457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600" spc="1839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connection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strategy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company’s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business</a:t>
            </a:r>
          </a:p>
          <a:p>
            <a:pPr marL="507987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strategy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061696" y="4138968"/>
            <a:ext cx="7753692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600" spc="1839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essentials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effective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strategy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061696" y="4468152"/>
            <a:ext cx="6805764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600" spc="1839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set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up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effective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strategy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5541707" y="1283439"/>
            <a:ext cx="5509106" cy="21170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1.</a:t>
            </a:r>
            <a:r>
              <a:rPr dirty="0" sz="2300" spc="45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300" spc="6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Definition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2.</a:t>
            </a:r>
            <a:r>
              <a:rPr dirty="0" sz="2300" spc="45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300" spc="6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types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channels</a:t>
            </a:r>
          </a:p>
          <a:p>
            <a:pPr marL="0" marR="0">
              <a:lnSpc>
                <a:spcPts val="2569"/>
              </a:lnSpc>
              <a:spcBef>
                <a:spcPts val="19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3.</a:t>
            </a:r>
            <a:r>
              <a:rPr dirty="0" sz="2300" spc="45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Benefits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2300" spc="6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300" spc="6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4.</a:t>
            </a:r>
            <a:r>
              <a:rPr dirty="0" sz="2300" spc="45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300" spc="6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Strategy</a:t>
            </a:r>
          </a:p>
          <a:p>
            <a:pPr marL="457200" marR="0">
              <a:lnSpc>
                <a:spcPts val="2569"/>
              </a:lnSpc>
              <a:spcBef>
                <a:spcPts val="19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Calibri"/>
                <a:cs typeface="Calibri"/>
              </a:rPr>
              <a:t>○</a:t>
            </a:r>
            <a:r>
              <a:rPr dirty="0" sz="2300" spc="1164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relation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2300" spc="6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Business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</a:p>
          <a:p>
            <a:pPr marL="831850" marR="0">
              <a:lnSpc>
                <a:spcPts val="2569"/>
              </a:lnSpc>
              <a:spcBef>
                <a:spcPts val="19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Strategy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31183" y="2067803"/>
            <a:ext cx="2573684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ffffff"/>
                </a:solidFill>
                <a:latin typeface="RAKUHV+Arial-BoldMT"/>
                <a:cs typeface="RAKUHV+Arial-BoldMT"/>
              </a:rPr>
              <a:t>Contents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998907" y="3386559"/>
            <a:ext cx="4729200" cy="106547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Calibri"/>
                <a:cs typeface="Calibri"/>
              </a:rPr>
              <a:t>○</a:t>
            </a:r>
            <a:r>
              <a:rPr dirty="0" sz="2300" spc="1164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objectives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metrics</a:t>
            </a:r>
          </a:p>
          <a:p>
            <a:pPr marL="0" marR="0">
              <a:lnSpc>
                <a:spcPts val="2569"/>
              </a:lnSpc>
              <a:spcBef>
                <a:spcPts val="14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Calibri"/>
                <a:cs typeface="Calibri"/>
              </a:rPr>
              <a:t>○</a:t>
            </a:r>
            <a:r>
              <a:rPr dirty="0" sz="2300" spc="1164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target</a:t>
            </a:r>
            <a:r>
              <a:rPr dirty="0" sz="2300" spc="6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group,</a:t>
            </a:r>
            <a:r>
              <a:rPr dirty="0" sz="2300" spc="6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ie.</a:t>
            </a:r>
            <a:r>
              <a:rPr dirty="0" sz="2300" spc="6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Buyer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Personas</a:t>
            </a:r>
          </a:p>
          <a:p>
            <a:pPr marL="0" marR="0">
              <a:lnSpc>
                <a:spcPts val="2569"/>
              </a:lnSpc>
              <a:spcBef>
                <a:spcPts val="19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Calibri"/>
                <a:cs typeface="Calibri"/>
              </a:rPr>
              <a:t>○</a:t>
            </a:r>
            <a:r>
              <a:rPr dirty="0" sz="2300" spc="1164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Customer</a:t>
            </a:r>
            <a:r>
              <a:rPr dirty="0" sz="23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Journey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541707" y="4438119"/>
            <a:ext cx="2198446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5.</a:t>
            </a:r>
            <a:r>
              <a:rPr dirty="0" sz="2300" spc="45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ffffff"/>
                </a:solidFill>
                <a:latin typeface="JIKDKG+ArialMT"/>
                <a:cs typeface="JIKDKG+ArialMT"/>
              </a:rPr>
              <a:t>Assignments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0776" y="459771"/>
            <a:ext cx="8319757" cy="93103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In-Class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Activity: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recap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and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discussion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on</a:t>
            </a:r>
          </a:p>
          <a:p>
            <a:pPr marL="0" marR="0">
              <a:lnSpc>
                <a:spcPts val="345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pre-course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assignment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20776" y="1597135"/>
            <a:ext cx="8727994" cy="16900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spc="54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What</a:t>
            </a:r>
            <a:r>
              <a:rPr dirty="0" sz="2400" spc="6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is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marketing?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Rely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sources.</a:t>
            </a:r>
          </a:p>
          <a:p>
            <a:pPr marL="0" marR="0">
              <a:lnSpc>
                <a:spcPts val="3479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spc="54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Students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need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think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example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their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own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prior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</a:p>
          <a:p>
            <a:pPr marL="22860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course;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come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up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with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example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for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which</a:t>
            </a:r>
          </a:p>
          <a:p>
            <a:pPr marL="22860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found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interesting/successful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argue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for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choice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577976" y="3640099"/>
            <a:ext cx="7291778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Discussion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in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pairs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/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groups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of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3-4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for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10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1aa81"/>
                </a:solidFill>
                <a:latin typeface="RAKUHV+Arial-BoldMT"/>
                <a:cs typeface="RAKUHV+Arial-BoldMT"/>
              </a:rPr>
              <a:t>minutes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35076" y="4082059"/>
            <a:ext cx="8385356" cy="14758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1.</a:t>
            </a:r>
            <a:r>
              <a:rPr dirty="0" sz="2400" spc="99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Is</a:t>
            </a:r>
            <a:r>
              <a:rPr dirty="0" sz="2400" spc="6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inbound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outbound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</a:p>
          <a:p>
            <a:pPr marL="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2.</a:t>
            </a:r>
            <a:r>
              <a:rPr dirty="0" sz="2400" spc="99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which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channels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can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one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do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</a:p>
          <a:p>
            <a:pPr marL="0" marR="0">
              <a:lnSpc>
                <a:spcPts val="2681"/>
              </a:lnSpc>
              <a:spcBef>
                <a:spcPts val="148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3.</a:t>
            </a:r>
            <a:r>
              <a:rPr dirty="0" sz="2400" spc="99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Share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findings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about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brands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/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companies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(re: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pre-</a:t>
            </a:r>
          </a:p>
          <a:p>
            <a:pPr marL="34290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course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assignment)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061899" y="447657"/>
            <a:ext cx="8985369" cy="7191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1.Content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Definition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890582" y="1430738"/>
            <a:ext cx="4577122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 b="1">
                <a:solidFill>
                  <a:srgbClr val="161249"/>
                </a:solidFill>
                <a:latin typeface="RAKUHV+Arial-BoldMT"/>
                <a:cs typeface="RAKUHV+Arial-BoldMT"/>
              </a:rPr>
              <a:t>What</a:t>
            </a:r>
            <a:r>
              <a:rPr dirty="0" sz="23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300" b="1">
                <a:solidFill>
                  <a:srgbClr val="161249"/>
                </a:solidFill>
                <a:latin typeface="RAKUHV+Arial-BoldMT"/>
                <a:cs typeface="RAKUHV+Arial-BoldMT"/>
              </a:rPr>
              <a:t>Is</a:t>
            </a:r>
            <a:r>
              <a:rPr dirty="0" sz="23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300" b="1" u="sng">
                <a:solidFill>
                  <a:srgbClr val="161249"/>
                </a:solidFill>
                <a:latin typeface="RAKUHV+Arial-BoldMT"/>
                <a:cs typeface="RAKUHV+Arial-BoldMT"/>
              </a:rPr>
              <a:t>Not</a:t>
            </a:r>
            <a:r>
              <a:rPr dirty="0" sz="23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3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23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3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65603" y="1452400"/>
            <a:ext cx="4179064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What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Is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71308" y="2104047"/>
            <a:ext cx="3440810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“Content</a:t>
            </a:r>
            <a:r>
              <a:rPr dirty="0" sz="1800" spc="4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800" spc="4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strategic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974323" y="2242340"/>
            <a:ext cx="1876696" cy="3502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2200" spc="138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Advertising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71308" y="2378368"/>
            <a:ext cx="4508333" cy="18182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approach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focused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on</a:t>
            </a:r>
            <a:r>
              <a:rPr dirty="0" sz="18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161249"/>
                </a:solidFill>
                <a:latin typeface="RAKUHV+Arial-BoldMT"/>
                <a:cs typeface="RAKUHV+Arial-BoldMT"/>
              </a:rPr>
              <a:t>creating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 b="1">
                <a:solidFill>
                  <a:srgbClr val="161249"/>
                </a:solidFill>
                <a:latin typeface="RAKUHV+Arial-BoldMT"/>
                <a:cs typeface="RAKUHV+Arial-BoldMT"/>
              </a:rPr>
              <a:t>and</a:t>
            </a:r>
            <a:r>
              <a:rPr dirty="0" sz="1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61249"/>
                </a:solidFill>
                <a:latin typeface="RAKUHV+Arial-BoldMT"/>
                <a:cs typeface="RAKUHV+Arial-BoldMT"/>
              </a:rPr>
              <a:t>distributing</a:t>
            </a:r>
            <a:r>
              <a:rPr dirty="0" sz="1800" spc="18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valuable,</a:t>
            </a:r>
            <a:r>
              <a:rPr dirty="0" sz="18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relevant,</a:t>
            </a:r>
            <a:r>
              <a:rPr dirty="0" sz="18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</a:p>
          <a:p>
            <a:pPr marL="0" marR="0">
              <a:lnSpc>
                <a:spcPts val="201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consistent</a:t>
            </a:r>
            <a:r>
              <a:rPr dirty="0" sz="18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1800" spc="4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8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attract</a:t>
            </a:r>
            <a:r>
              <a:rPr dirty="0" sz="1800" spc="4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retain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clearly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defined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audience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—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and,</a:t>
            </a:r>
            <a:r>
              <a:rPr dirty="0" sz="18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ultimately,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8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drive</a:t>
            </a:r>
            <a:r>
              <a:rPr dirty="0" sz="1800" spc="4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profitable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action.”</a:t>
            </a:r>
          </a:p>
          <a:p>
            <a:pPr marL="0" marR="0">
              <a:lnSpc>
                <a:spcPts val="1564"/>
              </a:lnSpc>
              <a:spcBef>
                <a:spcPts val="72"/>
              </a:spcBef>
              <a:spcAft>
                <a:spcPts val="0"/>
              </a:spcAft>
            </a:pPr>
            <a:r>
              <a:rPr dirty="0" sz="1400" u="sng">
                <a:solidFill>
                  <a:srgbClr val="1155cc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https://contentmarketinginstitute.com/what-is-content</a:t>
            </a:r>
            <a:r>
              <a:rPr dirty="0" sz="1400">
                <a:solidFill>
                  <a:srgbClr val="1155cc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</a:t>
            </a:r>
          </a:p>
          <a:p>
            <a:pPr marL="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 u="sng">
                <a:solidFill>
                  <a:srgbClr val="1155cc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marketing/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974323" y="2671092"/>
            <a:ext cx="4329827" cy="120774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2200" spc="138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Pushing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through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own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message</a:t>
            </a:r>
          </a:p>
          <a:p>
            <a:pPr marL="0" marR="0">
              <a:lnSpc>
                <a:spcPts val="2457"/>
              </a:lnSpc>
              <a:spcBef>
                <a:spcPts val="868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2200" spc="138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Non-measurable</a:t>
            </a:r>
          </a:p>
          <a:p>
            <a:pPr marL="0" marR="0">
              <a:lnSpc>
                <a:spcPts val="2457"/>
              </a:lnSpc>
              <a:spcBef>
                <a:spcPts val="918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2200" spc="138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Easy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974323" y="3957348"/>
            <a:ext cx="3879112" cy="7789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2200" spc="138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Relevant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only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2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big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brands</a:t>
            </a:r>
          </a:p>
          <a:p>
            <a:pPr marL="0" marR="0">
              <a:lnSpc>
                <a:spcPts val="2457"/>
              </a:lnSpc>
              <a:spcBef>
                <a:spcPts val="868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2200" spc="138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Free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177976" y="4359568"/>
            <a:ext cx="4437696" cy="13907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1800" spc="15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Appreciated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by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target</a:t>
            </a:r>
            <a:r>
              <a:rPr dirty="0" sz="1800" spc="4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group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1800" spc="15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Useful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-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target</a:t>
            </a:r>
            <a:r>
              <a:rPr dirty="0" sz="1800" spc="4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group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typically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searches</a:t>
            </a:r>
          </a:p>
          <a:p>
            <a:pPr marL="336231" marR="0">
              <a:lnSpc>
                <a:spcPts val="201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1800" spc="15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Continuous</a:t>
            </a:r>
          </a:p>
          <a:p>
            <a:pPr marL="0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1800" spc="15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Planned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measurable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6974323" y="4814852"/>
            <a:ext cx="4173321" cy="7789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2200" spc="138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It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raises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awareness,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not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sales</a:t>
            </a:r>
          </a:p>
          <a:p>
            <a:pPr marL="0" marR="0">
              <a:lnSpc>
                <a:spcPts val="2457"/>
              </a:lnSpc>
              <a:spcBef>
                <a:spcPts val="868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•</a:t>
            </a:r>
            <a:r>
              <a:rPr dirty="0" sz="2200" spc="138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Results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come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quickly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>
            <a:hlinkClick r:id="rId2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503255" y="4979828"/>
            <a:ext cx="10432403" cy="5849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Read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further:</a:t>
            </a:r>
            <a:r>
              <a:rPr dirty="0" sz="2200" spc="93">
                <a:solidFill>
                  <a:srgbClr val="161249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22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https://blog.hubspot.com/blog/tabid/6307/bid/2989/inbound-marketing</a:t>
            </a:r>
          </a:p>
          <a:p>
            <a:pPr marL="0" marR="0">
              <a:lnSpc>
                <a:spcPts val="184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-vs-outbound-</a:t>
            </a:r>
            <a:r>
              <a:rPr dirty="0" sz="2200" u="sng" strike="dblStrike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marketing.aspx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458675"/>
            <a:ext cx="4238009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What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does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086612"/>
            <a:ext cx="10029152" cy="7648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Content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increases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brand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visibility</a:t>
            </a:r>
          </a:p>
          <a:p>
            <a:pPr marL="0" marR="0">
              <a:lnSpc>
                <a:spcPts val="1564"/>
              </a:lnSpc>
              <a:spcBef>
                <a:spcPts val="299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Instead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reading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sales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pitch,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customers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potential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customers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may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reading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article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provides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advice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guidance,</a:t>
            </a:r>
          </a:p>
          <a:p>
            <a:pPr marL="0" marR="0">
              <a:lnSpc>
                <a:spcPts val="1564"/>
              </a:lnSpc>
              <a:spcBef>
                <a:spcPts val="233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promoting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different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areas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outside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its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corporate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website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traditional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locations</a:t>
            </a:r>
            <a:r>
              <a:rPr dirty="0" sz="1400" b="1">
                <a:solidFill>
                  <a:srgbClr val="161249"/>
                </a:solidFill>
                <a:latin typeface="RAKUHV+Arial-BoldMT"/>
                <a:cs typeface="RAKUHV+Arial-BoldMT"/>
              </a:rPr>
              <a:t>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2092452"/>
            <a:ext cx="7601560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Content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helps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create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backlinks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for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search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engine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optimisation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(SEO)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2385856"/>
            <a:ext cx="10138201" cy="7061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Good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articles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often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recycled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by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other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people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online.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Have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ever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quoted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article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added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link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back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4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page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about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</a:p>
          <a:p>
            <a:pPr marL="0" marR="0">
              <a:lnSpc>
                <a:spcPts val="1564"/>
              </a:lnSpc>
              <a:spcBef>
                <a:spcPts val="233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certain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subject?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By</a:t>
            </a:r>
            <a:r>
              <a:rPr dirty="0" sz="14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adding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someone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else’s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article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4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web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page,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creating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backlink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Google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sees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it</a:t>
            </a:r>
          </a:p>
          <a:p>
            <a:pPr marL="0" marR="0">
              <a:lnSpc>
                <a:spcPts val="1564"/>
              </a:lnSpc>
              <a:spcBef>
                <a:spcPts val="283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acknowledges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original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must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have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value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4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added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4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another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website.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29625" y="3332988"/>
            <a:ext cx="6269915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Content</a:t>
            </a: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encourages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conversion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rate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optimisation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(CRO)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9625" y="3626391"/>
            <a:ext cx="10364306" cy="94082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Clever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such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buying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guides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convert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browsers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into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buyers.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If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visiting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online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retailers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such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Sears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</a:p>
          <a:p>
            <a:pPr marL="0" marR="0">
              <a:lnSpc>
                <a:spcPts val="1564"/>
              </a:lnSpc>
              <a:spcBef>
                <a:spcPts val="233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United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States</a:t>
            </a:r>
            <a:r>
              <a:rPr dirty="0" sz="14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John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Lewis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UK,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will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notice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with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more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expensive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goods,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such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those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their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large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appliance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category,</a:t>
            </a:r>
          </a:p>
          <a:p>
            <a:pPr marL="0" marR="0">
              <a:lnSpc>
                <a:spcPts val="1564"/>
              </a:lnSpc>
              <a:spcBef>
                <a:spcPts val="283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they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offer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‘buying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guides’.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This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free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online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advice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offers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useful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information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before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purchase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takes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place.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400" spc="3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well-written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guide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</a:p>
          <a:p>
            <a:pPr marL="0" marR="0">
              <a:lnSpc>
                <a:spcPts val="1564"/>
              </a:lnSpc>
              <a:spcBef>
                <a:spcPts val="233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convert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browsers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into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buyers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offer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greater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reassurance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about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company’s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expertise.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9625" y="4808220"/>
            <a:ext cx="3465076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Content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inspires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social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1aa81"/>
                </a:solidFill>
                <a:latin typeface="RAKUHV+Arial-BoldMT"/>
                <a:cs typeface="RAKUHV+Arial-BoldMT"/>
              </a:rPr>
              <a:t>shares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929625" y="5101623"/>
            <a:ext cx="10255730" cy="70612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Have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ever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shared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article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Twitter?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Retweeted,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liked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or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commented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on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created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by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someone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else?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</a:p>
          <a:p>
            <a:pPr marL="0" marR="0">
              <a:lnSpc>
                <a:spcPts val="1564"/>
              </a:lnSpc>
              <a:spcBef>
                <a:spcPts val="233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inspire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social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shares,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especially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where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contentis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vivid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interactive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Digital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tools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make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it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easy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4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share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across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social</a:t>
            </a:r>
          </a:p>
          <a:p>
            <a:pPr marL="0" marR="0">
              <a:lnSpc>
                <a:spcPts val="1564"/>
              </a:lnSpc>
              <a:spcBef>
                <a:spcPts val="283"/>
              </a:spcBef>
              <a:spcAft>
                <a:spcPts val="0"/>
              </a:spcAft>
            </a:pP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channels.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53403"/>
            <a:ext cx="8490917" cy="12379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803"/>
              </a:lnSpc>
              <a:spcBef>
                <a:spcPts val="0"/>
              </a:spcBef>
              <a:spcAft>
                <a:spcPts val="0"/>
              </a:spcAft>
            </a:pP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2.</a:t>
            </a: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Types</a:t>
            </a: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And</a:t>
            </a:r>
          </a:p>
          <a:p>
            <a:pPr marL="0" marR="0">
              <a:lnSpc>
                <a:spcPts val="4644"/>
              </a:lnSpc>
              <a:spcBef>
                <a:spcPts val="0"/>
              </a:spcBef>
              <a:spcAft>
                <a:spcPts val="0"/>
              </a:spcAft>
            </a:pPr>
            <a:r>
              <a:rPr dirty="0" sz="4300" b="1">
                <a:solidFill>
                  <a:srgbClr val="161249"/>
                </a:solidFill>
                <a:latin typeface="RAKUHV+Arial-BoldMT"/>
                <a:cs typeface="RAKUHV+Arial-BoldMT"/>
              </a:rPr>
              <a:t>Channels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348475" y="1575231"/>
            <a:ext cx="4152335" cy="6634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“A</a:t>
            </a:r>
            <a:r>
              <a:rPr dirty="0" sz="1400" spc="36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father”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of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content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marketing.</a:t>
            </a:r>
          </a:p>
          <a:p>
            <a:pPr marL="0" marR="0">
              <a:lnSpc>
                <a:spcPts val="1564"/>
              </a:lnSpc>
              <a:spcBef>
                <a:spcPts val="6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The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Furrow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magazine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by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John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Deere,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est.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in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1895.</a:t>
            </a:r>
          </a:p>
          <a:p>
            <a:pPr marL="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Still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going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strong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-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now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online,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too,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of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course.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1530" y="1645301"/>
            <a:ext cx="4557986" cy="346674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09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Blogs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Reports,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articles,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guides</a:t>
            </a:r>
          </a:p>
          <a:p>
            <a:pPr marL="0" marR="0">
              <a:lnSpc>
                <a:spcPts val="202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Whitepapers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Videos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Social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media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posts</a:t>
            </a:r>
          </a:p>
          <a:p>
            <a:pPr marL="0" marR="0">
              <a:lnSpc>
                <a:spcPts val="2024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Print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media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(eg.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magazines)</a:t>
            </a:r>
          </a:p>
          <a:p>
            <a:pPr marL="0" marR="0">
              <a:lnSpc>
                <a:spcPts val="2024"/>
              </a:lnSpc>
              <a:spcBef>
                <a:spcPts val="5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Webinars,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e-books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Podcasts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Infographs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Newsletters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Influencer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</a:p>
          <a:p>
            <a:pPr marL="0" marR="0">
              <a:lnSpc>
                <a:spcPts val="2023"/>
              </a:lnSpc>
              <a:spcBef>
                <a:spcPts val="5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Native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advertising</a:t>
            </a:r>
          </a:p>
          <a:p>
            <a:pPr marL="0" marR="0">
              <a:lnSpc>
                <a:spcPts val="202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2400" spc="1165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Events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19962" y="521854"/>
            <a:ext cx="8052378" cy="88956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A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tip: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spc="-20" b="1">
                <a:solidFill>
                  <a:srgbClr val="ffffff"/>
                </a:solidFill>
                <a:latin typeface="RAKUHV+Arial-BoldMT"/>
                <a:cs typeface="RAKUHV+Arial-BoldMT"/>
              </a:rPr>
              <a:t>Content</a:t>
            </a:r>
            <a:r>
              <a:rPr dirty="0" sz="3200" spc="18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Curation</a:t>
            </a:r>
          </a:p>
          <a:p>
            <a:pPr marL="0" marR="0">
              <a:lnSpc>
                <a:spcPts val="2904"/>
              </a:lnSpc>
              <a:spcBef>
                <a:spcPts val="224"/>
              </a:spcBef>
              <a:spcAft>
                <a:spcPts val="0"/>
              </a:spcAft>
            </a:pP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You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don’t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need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to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create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content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from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the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600" b="1">
                <a:solidFill>
                  <a:srgbClr val="ffffff"/>
                </a:solidFill>
                <a:latin typeface="RAKUHV+Arial-BoldMT"/>
                <a:cs typeface="RAKUHV+Arial-BoldMT"/>
              </a:rPr>
              <a:t>scratch.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19962" y="2005147"/>
            <a:ext cx="10692672" cy="9314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Curated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process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curation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has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been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described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by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researchers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Aristea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Fotopoulou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Nick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Couldry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from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Goldsmiths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College,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University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London,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as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‘finding,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categorizing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organizing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relevant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online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on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specific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issues’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19962" y="3224347"/>
            <a:ext cx="11298423" cy="12362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curation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can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be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useful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way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creating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on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specific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themes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such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as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product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reviews,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RETDIV+Arial-ItalicMT"/>
                <a:cs typeface="RETDIV+Arial-ItalicMT"/>
              </a:rPr>
              <a:t>where</a:t>
            </a:r>
            <a:r>
              <a:rPr dirty="0" sz="2000" spc="53">
                <a:solidFill>
                  <a:srgbClr val="ffffff"/>
                </a:solidFill>
                <a:latin typeface="RETDIV+Arial-ItalicMT"/>
                <a:cs typeface="RETDIV+Arial-ItalicMT"/>
              </a:rPr>
              <a:t> </a:t>
            </a:r>
            <a:r>
              <a:rPr dirty="0" sz="2000">
                <a:solidFill>
                  <a:srgbClr val="ffffff"/>
                </a:solidFill>
                <a:latin typeface="RETDIV+Arial-ItalicMT"/>
                <a:cs typeface="RETDIV+Arial-ItalicMT"/>
              </a:rPr>
              <a:t>you</a:t>
            </a:r>
            <a:r>
              <a:rPr dirty="0" sz="2000" spc="53">
                <a:solidFill>
                  <a:srgbClr val="ffffff"/>
                </a:solidFill>
                <a:latin typeface="RETDIV+Arial-ItalicMT"/>
                <a:cs typeface="RETDIV+Arial-ItalicMT"/>
              </a:rPr>
              <a:t> </a:t>
            </a:r>
            <a:r>
              <a:rPr dirty="0" sz="2000">
                <a:solidFill>
                  <a:srgbClr val="ffffff"/>
                </a:solidFill>
                <a:latin typeface="RETDIV+Arial-ItalicMT"/>
                <a:cs typeface="RETDIV+Arial-ItalicMT"/>
              </a:rPr>
              <a:t>are</a:t>
            </a:r>
            <a:r>
              <a:rPr dirty="0" sz="2000" spc="53">
                <a:solidFill>
                  <a:srgbClr val="ffffff"/>
                </a:solidFill>
                <a:latin typeface="RETDIV+Arial-ItalicMT"/>
                <a:cs typeface="RETDIV+Arial-ItalicMT"/>
              </a:rPr>
              <a:t> </a:t>
            </a:r>
            <a:r>
              <a:rPr dirty="0" sz="2000">
                <a:solidFill>
                  <a:srgbClr val="ffffff"/>
                </a:solidFill>
                <a:latin typeface="RETDIV+Arial-ItalicMT"/>
                <a:cs typeface="RETDIV+Arial-ItalicMT"/>
              </a:rPr>
              <a:t>telling</a:t>
            </a:r>
            <a:r>
              <a:rPr dirty="0" sz="2000" spc="54">
                <a:solidFill>
                  <a:srgbClr val="ffffff"/>
                </a:solidFill>
                <a:latin typeface="RETDIV+Arial-ItalicMT"/>
                <a:cs typeface="RETDIV+Arial-ItalicMT"/>
              </a:rPr>
              <a:t> </a:t>
            </a:r>
            <a:r>
              <a:rPr dirty="0" sz="2000">
                <a:solidFill>
                  <a:srgbClr val="ffffff"/>
                </a:solidFill>
                <a:latin typeface="RETDIV+Arial-ItalicMT"/>
                <a:cs typeface="RETDIV+Arial-ItalicMT"/>
              </a:rPr>
              <a:t>the</a:t>
            </a:r>
            <a:r>
              <a:rPr dirty="0" sz="2000" spc="54">
                <a:solidFill>
                  <a:srgbClr val="ffffff"/>
                </a:solidFill>
                <a:latin typeface="RETDIV+Arial-ItalicMT"/>
                <a:cs typeface="RETDIV+Arial-ItalicMT"/>
              </a:rPr>
              <a:t> </a:t>
            </a:r>
            <a:r>
              <a:rPr dirty="0" sz="2000">
                <a:solidFill>
                  <a:srgbClr val="ffffff"/>
                </a:solidFill>
                <a:latin typeface="RETDIV+Arial-ItalicMT"/>
                <a:cs typeface="RETDIV+Arial-ItalicMT"/>
              </a:rPr>
              <a:t>story</a:t>
            </a:r>
            <a:r>
              <a:rPr dirty="0" sz="2000" spc="54">
                <a:solidFill>
                  <a:srgbClr val="ffffff"/>
                </a:solidFill>
                <a:latin typeface="RETDIV+Arial-ItalicMT"/>
                <a:cs typeface="RETDIV+Arial-ItalicMT"/>
              </a:rPr>
              <a:t> </a:t>
            </a:r>
            <a:r>
              <a:rPr dirty="0" sz="2000">
                <a:solidFill>
                  <a:srgbClr val="ffffff"/>
                </a:solidFill>
                <a:latin typeface="RETDIV+Arial-ItalicMT"/>
                <a:cs typeface="RETDIV+Arial-ItalicMT"/>
              </a:rPr>
              <a:t>about</a:t>
            </a:r>
            <a:r>
              <a:rPr dirty="0" sz="2000" spc="52">
                <a:solidFill>
                  <a:srgbClr val="ffffff"/>
                </a:solidFill>
                <a:latin typeface="RETDIV+Arial-ItalicMT"/>
                <a:cs typeface="RETDIV+Arial-ItalicMT"/>
              </a:rPr>
              <a:t> </a:t>
            </a:r>
            <a:r>
              <a:rPr dirty="0" sz="2000">
                <a:solidFill>
                  <a:srgbClr val="ffffff"/>
                </a:solidFill>
                <a:latin typeface="RETDIV+Arial-ItalicMT"/>
                <a:cs typeface="RETDIV+Arial-ItalicMT"/>
              </a:rPr>
              <a:t>the</a:t>
            </a:r>
            <a:r>
              <a:rPr dirty="0" sz="2000" spc="54">
                <a:solidFill>
                  <a:srgbClr val="ffffff"/>
                </a:solidFill>
                <a:latin typeface="RETDIV+Arial-ItalicMT"/>
                <a:cs typeface="RETDIV+Arial-ItalicMT"/>
              </a:rPr>
              <a:t> </a:t>
            </a:r>
            <a:r>
              <a:rPr dirty="0" sz="2000">
                <a:solidFill>
                  <a:srgbClr val="ffffff"/>
                </a:solidFill>
                <a:latin typeface="RETDIV+Arial-ItalicMT"/>
                <a:cs typeface="RETDIV+Arial-ItalicMT"/>
              </a:rPr>
              <a:t>story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.</a:t>
            </a:r>
            <a:r>
              <a:rPr dirty="0" sz="2000" spc="5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As</a:t>
            </a:r>
            <a:r>
              <a:rPr dirty="0" sz="2000" spc="5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an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example,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may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curate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by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gathering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up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series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articles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written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about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Snapchat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Specs,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assessing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different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perspectives</a:t>
            </a:r>
          </a:p>
          <a:p>
            <a:pPr marL="0" marR="0">
              <a:lnSpc>
                <a:spcPts val="2234"/>
              </a:lnSpc>
              <a:spcBef>
                <a:spcPts val="165"/>
              </a:spcBef>
              <a:spcAft>
                <a:spcPts val="0"/>
              </a:spcAft>
            </a:pP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range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advice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provided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turning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this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into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post</a:t>
            </a:r>
            <a:r>
              <a:rPr dirty="0" sz="2000" spc="5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for</a:t>
            </a:r>
            <a:r>
              <a:rPr dirty="0" sz="2000" spc="55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ffffff"/>
                </a:solidFill>
                <a:latin typeface="JIKDKG+ArialMT"/>
                <a:cs typeface="JIKDKG+ArialMT"/>
              </a:rPr>
              <a:t>blog.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419229" y="5159370"/>
            <a:ext cx="10806752" cy="50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Fotopoulou,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A.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Couldry,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N.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(2015)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‘Telling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story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stories: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Online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curation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digital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engagement’,</a:t>
            </a:r>
          </a:p>
          <a:p>
            <a:pPr marL="5205115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Information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Communication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Society,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18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(2),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pp.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235–49.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82544" y="447880"/>
            <a:ext cx="9492593" cy="7191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3.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Benefits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of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705299" y="6181199"/>
            <a:ext cx="4053091" cy="3618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JIKDKG+ArialMT"/>
                <a:cs typeface="JIKDKG+ArialMT"/>
              </a:rPr>
              <a:t>Image</a:t>
            </a:r>
            <a:r>
              <a:rPr dirty="0" sz="1100" spc="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JIKDKG+ArialMT"/>
                <a:cs typeface="JIKDKG+ArialMT"/>
              </a:rPr>
              <a:t>source:</a:t>
            </a:r>
            <a:r>
              <a:rPr dirty="0" sz="110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https://thepointsguy.com/news/i-spent-24-hours-</a:t>
            </a:r>
          </a:p>
          <a:p>
            <a:pPr marL="1103312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in-times-square-and-i-had-an-awesome-time/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931754" y="2675135"/>
            <a:ext cx="982414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Trade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864608" y="3040895"/>
            <a:ext cx="110088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highlight>
                  <a:srgbClr val="ffc043"/>
                </a:highlight>
                <a:latin typeface="RAKUHV+Arial-BoldMT"/>
                <a:cs typeface="RAKUHV+Arial-BoldMT"/>
              </a:rPr>
              <a:t>shows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10287" y="3351851"/>
            <a:ext cx="1202531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Banner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8722949" y="3717611"/>
            <a:ext cx="1778496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highlight>
                  <a:srgbClr val="ffc043"/>
                </a:highlight>
                <a:latin typeface="RAKUHV+Arial-BoldMT"/>
                <a:cs typeface="RAKUHV+Arial-BoldMT"/>
              </a:rPr>
              <a:t>advertising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77535"/>
            <a:ext cx="3503385" cy="20774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5474"/>
              </a:lnSpc>
              <a:spcBef>
                <a:spcPts val="0"/>
              </a:spcBef>
              <a:spcAft>
                <a:spcPts val="0"/>
              </a:spcAft>
            </a:pPr>
            <a:r>
              <a:rPr dirty="0" sz="4900" b="1">
                <a:solidFill>
                  <a:srgbClr val="161249"/>
                </a:solidFill>
                <a:latin typeface="RAKUHV+Arial-BoldMT"/>
                <a:cs typeface="RAKUHV+Arial-BoldMT"/>
              </a:rPr>
              <a:t>Changes</a:t>
            </a:r>
            <a:r>
              <a:rPr dirty="0" sz="49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900" b="1">
                <a:solidFill>
                  <a:srgbClr val="161249"/>
                </a:solidFill>
                <a:latin typeface="RAKUHV+Arial-BoldMT"/>
                <a:cs typeface="RAKUHV+Arial-BoldMT"/>
              </a:rPr>
              <a:t>in</a:t>
            </a:r>
          </a:p>
          <a:p>
            <a:pPr marL="0" marR="0">
              <a:lnSpc>
                <a:spcPts val="5292"/>
              </a:lnSpc>
              <a:spcBef>
                <a:spcPts val="0"/>
              </a:spcBef>
              <a:spcAft>
                <a:spcPts val="0"/>
              </a:spcAft>
            </a:pPr>
            <a:r>
              <a:rPr dirty="0" sz="4900" b="1">
                <a:solidFill>
                  <a:srgbClr val="161249"/>
                </a:solidFill>
                <a:latin typeface="RAKUHV+Arial-BoldMT"/>
                <a:cs typeface="RAKUHV+Arial-BoldMT"/>
              </a:rPr>
              <a:t>Consumer</a:t>
            </a:r>
          </a:p>
          <a:p>
            <a:pPr marL="0" marR="0">
              <a:lnSpc>
                <a:spcPts val="5292"/>
              </a:lnSpc>
              <a:spcBef>
                <a:spcPts val="0"/>
              </a:spcBef>
              <a:spcAft>
                <a:spcPts val="0"/>
              </a:spcAft>
            </a:pPr>
            <a:r>
              <a:rPr dirty="0" sz="4900" b="1">
                <a:solidFill>
                  <a:srgbClr val="161249"/>
                </a:solidFill>
                <a:latin typeface="RAKUHV+Arial-BoldMT"/>
                <a:cs typeface="RAKUHV+Arial-BoldMT"/>
              </a:rPr>
              <a:t>Attention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3819001"/>
            <a:ext cx="4329484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800" spc="7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800" spc="7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800" spc="10">
                <a:solidFill>
                  <a:srgbClr val="161249"/>
                </a:solidFill>
                <a:latin typeface="JIKDKG+ArialMT"/>
                <a:cs typeface="JIKDKG+ArialMT"/>
              </a:rPr>
              <a:t>control</a:t>
            </a:r>
            <a:r>
              <a:rPr dirty="0" sz="2800" b="1">
                <a:solidFill>
                  <a:srgbClr val="161249"/>
                </a:solidFill>
                <a:latin typeface="RAKUHV+Arial-BoldMT"/>
                <a:cs typeface="RAKUHV+Arial-BoldMT"/>
              </a:rPr>
              <a:t>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31698" y="561309"/>
            <a:ext cx="7969202" cy="7191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–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WHY?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31698" y="1917081"/>
            <a:ext cx="4387507" cy="15341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000" spc="900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According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 u="sng">
                <a:solidFill>
                  <a:srgbClr val="161249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Demand</a:t>
            </a:r>
            <a:r>
              <a:rPr dirty="0" sz="2000" spc="54" u="sng">
                <a:solidFill>
                  <a:srgbClr val="161249"/>
                </a:solidFill>
                <a:latin typeface="Times New Roman"/>
                <a:cs typeface="Times New Roman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2000" u="sng">
                <a:solidFill>
                  <a:srgbClr val="161249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Metric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,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0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costs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62%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less</a:t>
            </a:r>
          </a:p>
          <a:p>
            <a:pPr marL="34290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than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traditional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generates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3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times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as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many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leads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31698" y="3715401"/>
            <a:ext cx="4487710" cy="15341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000" spc="900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It’s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no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surprise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200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90%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of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organizations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use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part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their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</a:p>
          <a:p>
            <a:pPr marL="34290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efforts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continues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grow</a:t>
            </a:r>
          </a:p>
          <a:p>
            <a:pPr marL="34290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popularity.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78941" y="5372878"/>
            <a:ext cx="1676270" cy="2083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Source: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Lyfemarketing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468924" y="6045211"/>
            <a:ext cx="4696434" cy="2083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Futher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reading:</a:t>
            </a:r>
            <a:r>
              <a:rPr dirty="0" sz="1200" spc="1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 u="sng">
                <a:solidFill>
                  <a:srgbClr val="161249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https://www.thehoth.com/blog/boring-niche-content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701050"/>
            <a:ext cx="6599761" cy="10801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Benefits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of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</a:p>
          <a:p>
            <a:pPr marL="247650" marR="0">
              <a:lnSpc>
                <a:spcPts val="3075"/>
              </a:lnSpc>
              <a:spcBef>
                <a:spcPts val="1107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JIKDKG+ArialMT"/>
                <a:cs typeface="JIKDKG+ArialMT"/>
              </a:rPr>
              <a:t>●</a:t>
            </a:r>
            <a:r>
              <a:rPr dirty="0" sz="2750" spc="801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Increase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website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traffic.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77275" y="1885900"/>
            <a:ext cx="4555436" cy="9620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75"/>
              </a:lnSpc>
              <a:spcBef>
                <a:spcPts val="0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JIKDKG+ArialMT"/>
                <a:cs typeface="JIKDKG+ArialMT"/>
              </a:rPr>
              <a:t>●</a:t>
            </a:r>
            <a:r>
              <a:rPr dirty="0" sz="2750" spc="801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Establish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authority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5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trust.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JIKDKG+ArialMT"/>
                <a:cs typeface="JIKDKG+ArialMT"/>
              </a:rPr>
              <a:t>●</a:t>
            </a:r>
            <a:r>
              <a:rPr dirty="0" sz="2750" spc="801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Create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25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awareness.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77275" y="2952700"/>
            <a:ext cx="4856425" cy="25622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75"/>
              </a:lnSpc>
              <a:spcBef>
                <a:spcPts val="0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JIKDKG+ArialMT"/>
                <a:cs typeface="JIKDKG+ArialMT"/>
              </a:rPr>
              <a:t>●</a:t>
            </a:r>
            <a:r>
              <a:rPr dirty="0" sz="2750" spc="801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Develop</a:t>
            </a:r>
            <a:r>
              <a:rPr dirty="0" sz="25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25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personality.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JIKDKG+ArialMT"/>
                <a:cs typeface="JIKDKG+ArialMT"/>
              </a:rPr>
              <a:t>●</a:t>
            </a:r>
            <a:r>
              <a:rPr dirty="0" sz="2750" spc="801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Connect</a:t>
            </a:r>
            <a:r>
              <a:rPr dirty="0" sz="25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with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audience.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JIKDKG+ArialMT"/>
                <a:cs typeface="JIKDKG+ArialMT"/>
              </a:rPr>
              <a:t>●</a:t>
            </a:r>
            <a:r>
              <a:rPr dirty="0" sz="2750" spc="801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Fuel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social</a:t>
            </a:r>
            <a:r>
              <a:rPr dirty="0" sz="25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media</a:t>
            </a:r>
            <a:r>
              <a:rPr dirty="0" sz="25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5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PR.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JIKDKG+ArialMT"/>
                <a:cs typeface="JIKDKG+ArialMT"/>
              </a:rPr>
              <a:t>●</a:t>
            </a:r>
            <a:r>
              <a:rPr dirty="0" sz="2750" spc="801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Support</a:t>
            </a:r>
            <a:r>
              <a:rPr dirty="0" sz="25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conversion</a:t>
            </a:r>
            <a:r>
              <a:rPr dirty="0" sz="25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funnel.</a:t>
            </a:r>
          </a:p>
          <a:p>
            <a:pPr marL="0" marR="0">
              <a:lnSpc>
                <a:spcPts val="3075"/>
              </a:lnSpc>
              <a:spcBef>
                <a:spcPts val="1124"/>
              </a:spcBef>
              <a:spcAft>
                <a:spcPts val="0"/>
              </a:spcAft>
            </a:pPr>
            <a:r>
              <a:rPr dirty="0" sz="2750">
                <a:solidFill>
                  <a:srgbClr val="11aa81"/>
                </a:solidFill>
                <a:latin typeface="JIKDKG+ArialMT"/>
                <a:cs typeface="JIKDKG+ArialMT"/>
              </a:rPr>
              <a:t>●</a:t>
            </a:r>
            <a:r>
              <a:rPr dirty="0" sz="2750" spc="801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Improve</a:t>
            </a:r>
            <a:r>
              <a:rPr dirty="0" sz="2500" spc="6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conversion</a:t>
            </a:r>
            <a:r>
              <a:rPr dirty="0" sz="2500" spc="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500">
                <a:solidFill>
                  <a:srgbClr val="161249"/>
                </a:solidFill>
                <a:latin typeface="JIKDKG+ArialMT"/>
                <a:cs typeface="JIKDKG+ArialMT"/>
              </a:rPr>
              <a:t>rates.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37650" y="360132"/>
            <a:ext cx="8782600" cy="7191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4800" b="1">
                <a:solidFill>
                  <a:srgbClr val="000000"/>
                </a:solidFill>
                <a:latin typeface="RAKUHV+Arial-BoldMT"/>
                <a:cs typeface="RAKUHV+Arial-BoldMT"/>
              </a:rPr>
              <a:t>4.</a:t>
            </a:r>
            <a:r>
              <a:rPr dirty="0" sz="4800" b="1">
                <a:solidFill>
                  <a:srgbClr val="000000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000000"/>
                </a:solidFill>
                <a:latin typeface="RAKUHV+Arial-BoldMT"/>
                <a:cs typeface="RAKUHV+Arial-BoldMT"/>
              </a:rPr>
              <a:t>Content</a:t>
            </a:r>
            <a:r>
              <a:rPr dirty="0" sz="4800" b="1">
                <a:solidFill>
                  <a:srgbClr val="000000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000000"/>
                </a:solidFill>
                <a:latin typeface="RAKUHV+Arial-BoldMT"/>
                <a:cs typeface="RAKUHV+Arial-BoldMT"/>
              </a:rPr>
              <a:t>Marketing</a:t>
            </a:r>
            <a:r>
              <a:rPr dirty="0" sz="4800" b="1">
                <a:solidFill>
                  <a:srgbClr val="000000"/>
                </a:solidFill>
                <a:latin typeface="RAKUHV+Arial-BoldMT"/>
                <a:cs typeface="RAKUHV+Arial-BoldMT"/>
              </a:rPr>
              <a:t> </a:t>
            </a:r>
            <a:r>
              <a:rPr dirty="0" sz="4800" b="1">
                <a:solidFill>
                  <a:srgbClr val="000000"/>
                </a:solidFill>
                <a:latin typeface="RAKUHV+Arial-BoldMT"/>
                <a:cs typeface="RAKUHV+Arial-BoldMT"/>
              </a:rPr>
              <a:t>Strategy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558199" y="1638016"/>
            <a:ext cx="2145598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000000"/>
                </a:solidFill>
                <a:latin typeface="RAKUHV+Arial-BoldMT"/>
                <a:cs typeface="RAKUHV+Arial-BoldMT"/>
              </a:rPr>
              <a:t>Business</a:t>
            </a:r>
            <a:r>
              <a:rPr dirty="0" sz="1800" b="1">
                <a:solidFill>
                  <a:srgbClr val="000000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000000"/>
                </a:solidFill>
                <a:latin typeface="RAKUHV+Arial-BoldMT"/>
                <a:cs typeface="RAKUHV+Arial-BoldMT"/>
              </a:rPr>
              <a:t>Strategy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491548" y="3025767"/>
            <a:ext cx="2208920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000000"/>
                </a:solidFill>
                <a:latin typeface="RAKUHV+Arial-BoldMT"/>
                <a:cs typeface="RAKUHV+Arial-BoldMT"/>
              </a:rPr>
              <a:t>Marketing</a:t>
            </a:r>
            <a:r>
              <a:rPr dirty="0" sz="1800" b="1">
                <a:solidFill>
                  <a:srgbClr val="000000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000000"/>
                </a:solidFill>
                <a:latin typeface="RAKUHV+Arial-BoldMT"/>
                <a:cs typeface="RAKUHV+Arial-BoldMT"/>
              </a:rPr>
              <a:t>Strategy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280967" y="4230157"/>
            <a:ext cx="4791967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Content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Marketing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Strategy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17508" y="5433865"/>
            <a:ext cx="2374391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JIKDKG+ArialMT"/>
                <a:cs typeface="JIKDKG+ArialMT"/>
              </a:rPr>
              <a:t>Social</a:t>
            </a:r>
            <a:r>
              <a:rPr dirty="0" sz="180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000000"/>
                </a:solidFill>
                <a:latin typeface="JIKDKG+ArialMT"/>
                <a:cs typeface="JIKDKG+ArialMT"/>
              </a:rPr>
              <a:t>Media</a:t>
            </a:r>
            <a:r>
              <a:rPr dirty="0" sz="180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000000"/>
                </a:solidFill>
                <a:latin typeface="JIKDKG+ArialMT"/>
                <a:cs typeface="JIKDKG+ArialMT"/>
              </a:rPr>
              <a:t>Strategy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859421" y="5429963"/>
            <a:ext cx="1650644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JIKDKG+ArialMT"/>
                <a:cs typeface="JIKDKG+ArialMT"/>
              </a:rPr>
              <a:t>Video</a:t>
            </a:r>
            <a:r>
              <a:rPr dirty="0" sz="1800" spc="4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000000"/>
                </a:solidFill>
                <a:latin typeface="JIKDKG+ArialMT"/>
                <a:cs typeface="JIKDKG+ArialMT"/>
              </a:rPr>
              <a:t>Strategy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003827" y="5433865"/>
            <a:ext cx="520861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000000"/>
                </a:solidFill>
                <a:latin typeface="JIKDKG+ArialMT"/>
                <a:cs typeface="JIKDKG+ArialMT"/>
              </a:rPr>
              <a:t>etc.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0776" y="420859"/>
            <a:ext cx="6356098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Quiz!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(this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is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in-class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activation)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12201" y="1282332"/>
            <a:ext cx="8364673" cy="20772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True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false?</a:t>
            </a:r>
          </a:p>
          <a:p>
            <a:pPr marL="114300" marR="0">
              <a:lnSpc>
                <a:spcPts val="3311"/>
              </a:lnSpc>
              <a:spcBef>
                <a:spcPts val="87"/>
              </a:spcBef>
              <a:spcAft>
                <a:spcPts val="0"/>
              </a:spcAft>
            </a:pPr>
            <a:r>
              <a:rPr dirty="0" sz="30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000" spc="900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=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advertising</a:t>
            </a:r>
          </a:p>
          <a:p>
            <a:pPr marL="114300" marR="0">
              <a:lnSpc>
                <a:spcPts val="331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000" spc="900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can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be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applied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small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companies,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too</a:t>
            </a:r>
          </a:p>
          <a:p>
            <a:pPr marL="114300" marR="0">
              <a:lnSpc>
                <a:spcPts val="331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000" spc="900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brings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results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quickly</a:t>
            </a:r>
          </a:p>
          <a:p>
            <a:pPr marL="114300" marR="0">
              <a:lnSpc>
                <a:spcPts val="331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1aa81"/>
                </a:solidFill>
                <a:latin typeface="JIKDKG+ArialMT"/>
                <a:cs typeface="JIKDKG+ArialMT"/>
              </a:rPr>
              <a:t>•</a:t>
            </a:r>
            <a:r>
              <a:rPr dirty="0" sz="3000" spc="900">
                <a:solidFill>
                  <a:srgbClr val="11aa81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doesn’t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cost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anything</a:t>
            </a:r>
          </a:p>
        </p:txBody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275932"/>
            <a:ext cx="6117557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Strategy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769708"/>
            <a:ext cx="2766139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–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what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is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it?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05254" y="1209107"/>
            <a:ext cx="5737615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Set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goals,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a)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objectives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b)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relevant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metrics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c)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KPI’s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76704" y="1504255"/>
            <a:ext cx="7578405" cy="5944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Ie.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a)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Increase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awareness,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sales,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service,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employer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brand.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Remember</a:t>
            </a:r>
          </a:p>
          <a:p>
            <a:pPr marL="21342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SMART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76704" y="2031051"/>
            <a:ext cx="7283764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Ie.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b)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#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returning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visitors,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best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converting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content,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#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returning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customers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05254" y="2360060"/>
            <a:ext cx="4062028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Target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=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know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(potential)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customers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176704" y="2648270"/>
            <a:ext cx="1788423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Buyer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personas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176704" y="2943418"/>
            <a:ext cx="4057151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Their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buying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behavior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-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journey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948103" y="3302066"/>
            <a:ext cx="2657135" cy="3857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Create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Mission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76704" y="3597214"/>
            <a:ext cx="7251217" cy="5944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How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–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by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creating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-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help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buyer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personas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reach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their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goals.</a:t>
            </a:r>
          </a:p>
          <a:p>
            <a:pPr marL="21342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become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customers.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948103" y="4187510"/>
            <a:ext cx="2284841" cy="6907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737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Resource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realistically</a:t>
            </a:r>
          </a:p>
          <a:p>
            <a:pPr marL="228600" marR="0">
              <a:lnSpc>
                <a:spcPts val="240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5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450" spc="209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People,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budget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75717" y="576162"/>
            <a:ext cx="9617879" cy="10426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Strategy:</a:t>
            </a:r>
          </a:p>
          <a:p>
            <a:pPr marL="0" marR="0">
              <a:lnSpc>
                <a:spcPts val="3888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Closer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Look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at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the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Following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Strategy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Parts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635958" y="3909909"/>
            <a:ext cx="1607310" cy="7759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90525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GOALS,</a:t>
            </a:r>
          </a:p>
          <a:p>
            <a:pPr marL="0" marR="0">
              <a:lnSpc>
                <a:spcPts val="1787"/>
              </a:lnSpc>
              <a:spcBef>
                <a:spcPts val="314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OBJECTIVES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&amp;</a:t>
            </a:r>
          </a:p>
          <a:p>
            <a:pPr marL="270668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METRICS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3552734" y="3925074"/>
            <a:ext cx="3090935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WHY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HOW</a:t>
            </a:r>
            <a:r>
              <a:rPr dirty="0" sz="1600" spc="168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945290" y="3925124"/>
            <a:ext cx="1134467" cy="50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</a:p>
          <a:p>
            <a:pPr marL="60325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MISSION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8466256" y="3925024"/>
            <a:ext cx="1631453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ASSIGNMENTS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745863" y="4168914"/>
            <a:ext cx="1280361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BUILD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5423546" y="4168914"/>
            <a:ext cx="1123354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JOURNEY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3436053" y="4412754"/>
            <a:ext cx="1900934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BUYER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PERSONA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934106" y="2580520"/>
            <a:ext cx="3874601" cy="1824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GOALS,</a:t>
            </a:r>
          </a:p>
          <a:p>
            <a:pPr marL="0" marR="0">
              <a:lnSpc>
                <a:spcPts val="4468"/>
              </a:lnSpc>
              <a:spcBef>
                <a:spcPts val="331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OBJECTIVES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&amp;</a:t>
            </a:r>
          </a:p>
          <a:p>
            <a:pPr marL="0" marR="0">
              <a:lnSpc>
                <a:spcPts val="4468"/>
              </a:lnSpc>
              <a:spcBef>
                <a:spcPts val="331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METRICS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2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39538" y="372438"/>
            <a:ext cx="9467770" cy="10975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What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is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the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difference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between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a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business,</a:t>
            </a:r>
          </a:p>
          <a:p>
            <a:pPr marL="0" marR="0">
              <a:lnSpc>
                <a:spcPts val="4021"/>
              </a:lnSpc>
              <a:spcBef>
                <a:spcPts val="298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or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strategy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709109" y="2813202"/>
            <a:ext cx="1625826" cy="57411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do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want</a:t>
            </a:r>
          </a:p>
          <a:p>
            <a:pPr marL="0" marR="0">
              <a:lnSpc>
                <a:spcPts val="134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achieve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with</a:t>
            </a:r>
          </a:p>
          <a:p>
            <a:pPr marL="0" marR="0">
              <a:lnSpc>
                <a:spcPts val="1340"/>
              </a:lnSpc>
              <a:spcBef>
                <a:spcPts val="99"/>
              </a:spcBef>
              <a:spcAft>
                <a:spcPts val="0"/>
              </a:spcAft>
            </a:pP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200" spc="3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target</a:t>
            </a:r>
            <a:r>
              <a:rPr dirty="0" sz="1200" spc="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161249"/>
                </a:solidFill>
                <a:latin typeface="JIKDKG+ArialMT"/>
                <a:cs typeface="JIKDKG+ArialMT"/>
              </a:rPr>
              <a:t>audience?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94510" y="3789480"/>
            <a:ext cx="1827844" cy="8719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029e76"/>
                </a:solidFill>
                <a:latin typeface="RAKUHV+Arial-BoldMT"/>
                <a:cs typeface="RAKUHV+Arial-BoldMT"/>
              </a:rPr>
              <a:t>Business</a:t>
            </a:r>
            <a:r>
              <a:rPr dirty="0" sz="1800" b="1">
                <a:solidFill>
                  <a:srgbClr val="029e76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029e76"/>
                </a:solidFill>
                <a:latin typeface="RAKUHV+Arial-BoldMT"/>
                <a:cs typeface="RAKUHV+Arial-BoldMT"/>
              </a:rPr>
              <a:t>goals</a:t>
            </a:r>
          </a:p>
          <a:p>
            <a:pPr marL="0" marR="0">
              <a:lnSpc>
                <a:spcPts val="2010"/>
              </a:lnSpc>
              <a:spcBef>
                <a:spcPts val="266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Sales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forecast</a:t>
            </a:r>
          </a:p>
          <a:p>
            <a:pPr marL="0" marR="0">
              <a:lnSpc>
                <a:spcPts val="2010"/>
              </a:lnSpc>
              <a:spcBef>
                <a:spcPts val="266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Profit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866956" y="3794502"/>
            <a:ext cx="2817224" cy="6092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4d75a8"/>
                </a:solidFill>
                <a:latin typeface="RAKUHV+Arial-BoldMT"/>
                <a:cs typeface="RAKUHV+Arial-BoldMT"/>
              </a:rPr>
              <a:t>Content</a:t>
            </a:r>
            <a:r>
              <a:rPr dirty="0" sz="1800" b="1">
                <a:solidFill>
                  <a:srgbClr val="4d75a8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4d75a8"/>
                </a:solidFill>
                <a:latin typeface="RAKUHV+Arial-BoldMT"/>
                <a:cs typeface="RAKUHV+Arial-BoldMT"/>
              </a:rPr>
              <a:t>Marketing</a:t>
            </a:r>
            <a:r>
              <a:rPr dirty="0" sz="1800" b="1">
                <a:solidFill>
                  <a:srgbClr val="4d75a8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4d75a8"/>
                </a:solidFill>
                <a:latin typeface="RAKUHV+Arial-BoldMT"/>
                <a:cs typeface="RAKUHV+Arial-BoldMT"/>
              </a:rPr>
              <a:t>goals</a:t>
            </a:r>
          </a:p>
          <a:p>
            <a:pPr marL="0" marR="0">
              <a:lnSpc>
                <a:spcPts val="2010"/>
              </a:lnSpc>
              <a:spcBef>
                <a:spcPts val="475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awareness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672636" y="3793566"/>
            <a:ext cx="1674910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783f06"/>
                </a:solidFill>
                <a:latin typeface="RAKUHV+Arial-BoldMT"/>
                <a:cs typeface="RAKUHV+Arial-BoldMT"/>
              </a:rPr>
              <a:t>Content</a:t>
            </a:r>
            <a:r>
              <a:rPr dirty="0" sz="1800" b="1">
                <a:solidFill>
                  <a:srgbClr val="783f06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783f06"/>
                </a:solidFill>
                <a:latin typeface="RAKUHV+Arial-BoldMT"/>
                <a:cs typeface="RAKUHV+Arial-BoldMT"/>
              </a:rPr>
              <a:t>goals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672636" y="4172744"/>
            <a:ext cx="4432019" cy="14310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Increase</a:t>
            </a:r>
            <a:r>
              <a:rPr dirty="0" sz="1800" spc="4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conversation</a:t>
            </a:r>
            <a:r>
              <a:rPr dirty="0" sz="1800" spc="4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rates</a:t>
            </a:r>
          </a:p>
          <a:p>
            <a:pPr marL="0" marR="0">
              <a:lnSpc>
                <a:spcPts val="2010"/>
              </a:lnSpc>
              <a:spcBef>
                <a:spcPts val="974"/>
              </a:spcBef>
              <a:spcAft>
                <a:spcPts val="0"/>
              </a:spcAft>
            </a:pP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Engaging</a:t>
            </a:r>
            <a:r>
              <a:rPr dirty="0" sz="1800" spc="4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with</a:t>
            </a:r>
            <a:r>
              <a:rPr dirty="0" sz="1800" spc="4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customers</a:t>
            </a:r>
          </a:p>
          <a:p>
            <a:pPr marL="0" marR="0">
              <a:lnSpc>
                <a:spcPts val="2010"/>
              </a:lnSpc>
              <a:spcBef>
                <a:spcPts val="974"/>
              </a:spcBef>
              <a:spcAft>
                <a:spcPts val="0"/>
              </a:spcAft>
            </a:pP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Educating</a:t>
            </a:r>
            <a:r>
              <a:rPr dirty="0" sz="1800" spc="4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current</a:t>
            </a:r>
            <a:r>
              <a:rPr dirty="0" sz="1800" spc="46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and</a:t>
            </a:r>
            <a:r>
              <a:rPr dirty="0" sz="1800" spc="4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potential</a:t>
            </a:r>
            <a:r>
              <a:rPr dirty="0" sz="1800" spc="4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customers</a:t>
            </a:r>
          </a:p>
          <a:p>
            <a:pPr marL="0" marR="0">
              <a:lnSpc>
                <a:spcPts val="2010"/>
              </a:lnSpc>
              <a:spcBef>
                <a:spcPts val="974"/>
              </a:spcBef>
              <a:spcAft>
                <a:spcPts val="0"/>
              </a:spcAft>
            </a:pP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Fostering</a:t>
            </a:r>
            <a:r>
              <a:rPr dirty="0" sz="1800" spc="4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brand</a:t>
            </a:r>
            <a:r>
              <a:rPr dirty="0" sz="1800" spc="4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e97a0c"/>
                </a:solidFill>
                <a:latin typeface="JIKDKG+ArialMT"/>
                <a:cs typeface="JIKDKG+ArialMT"/>
              </a:rPr>
              <a:t>loyalty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3866956" y="4426003"/>
            <a:ext cx="1918141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knowledge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494510" y="4657198"/>
            <a:ext cx="1485858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Market</a:t>
            </a:r>
            <a:r>
              <a:rPr dirty="0" sz="18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share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3866956" y="4741754"/>
            <a:ext cx="1574555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attitude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866956" y="5057504"/>
            <a:ext cx="3251107" cy="6092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action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(buying)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intention</a:t>
            </a:r>
          </a:p>
          <a:p>
            <a:pPr marL="0" marR="0">
              <a:lnSpc>
                <a:spcPts val="2010"/>
              </a:lnSpc>
              <a:spcBef>
                <a:spcPts val="475"/>
              </a:spcBef>
              <a:spcAft>
                <a:spcPts val="0"/>
              </a:spcAft>
            </a:pP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1800" spc="4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161249"/>
                </a:solidFill>
                <a:latin typeface="JIKDKG+ArialMT"/>
                <a:cs typeface="JIKDKG+ArialMT"/>
              </a:rPr>
              <a:t>loyalty</a:t>
            </a:r>
          </a:p>
        </p:txBody>
      </p:sp>
    </p:spTree>
  </p:cSld>
  <p:clrMapOvr>
    <a:masterClrMapping/>
  </p:clrMapOvr>
</p:sld>
</file>

<file path=ppt/slides/slide2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311409"/>
            <a:ext cx="4371983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Metrics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26902" y="1327765"/>
            <a:ext cx="1140544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61249"/>
                </a:solidFill>
                <a:latin typeface="RAKUHV+Arial-BoldMT"/>
                <a:cs typeface="RAKUHV+Arial-BoldMT"/>
              </a:rPr>
              <a:t>Goals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859927" y="1328530"/>
            <a:ext cx="1308583" cy="4069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 b="1">
                <a:solidFill>
                  <a:srgbClr val="161249"/>
                </a:solidFill>
                <a:latin typeface="RAKUHV+Arial-BoldMT"/>
                <a:cs typeface="RAKUHV+Arial-BoldMT"/>
              </a:rPr>
              <a:t>Metrics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5993277" y="1799032"/>
            <a:ext cx="5985411" cy="300088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e97a0c"/>
                </a:solidFill>
                <a:latin typeface="JIKDKG+ArialMT"/>
                <a:cs typeface="JIKDKG+ArialMT"/>
              </a:rPr>
              <a:t>•</a:t>
            </a:r>
            <a:r>
              <a:rPr dirty="0" sz="2800" spc="86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set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relevant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conversion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goals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different</a:t>
            </a:r>
          </a:p>
          <a:p>
            <a:pPr marL="323850" marR="0">
              <a:lnSpc>
                <a:spcPts val="2457"/>
              </a:lnSpc>
              <a:spcBef>
                <a:spcPts val="319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stages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journey: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newsletter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</a:p>
          <a:p>
            <a:pPr marL="323850" marR="0">
              <a:lnSpc>
                <a:spcPts val="2457"/>
              </a:lnSpc>
              <a:spcBef>
                <a:spcPts val="446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blog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subscription,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video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views,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</a:p>
          <a:p>
            <a:pPr marL="323850" marR="0">
              <a:lnSpc>
                <a:spcPts val="2457"/>
              </a:lnSpc>
              <a:spcBef>
                <a:spcPts val="446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downloads,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purchase</a:t>
            </a:r>
          </a:p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e97a0c"/>
                </a:solidFill>
                <a:latin typeface="JIKDKG+ArialMT"/>
                <a:cs typeface="JIKDKG+ArialMT"/>
              </a:rPr>
              <a:t>•</a:t>
            </a:r>
            <a:r>
              <a:rPr dirty="0" sz="2800" spc="86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engagement: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number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shares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</a:p>
          <a:p>
            <a:pPr marL="323850" marR="0">
              <a:lnSpc>
                <a:spcPts val="2457"/>
              </a:lnSpc>
              <a:spcBef>
                <a:spcPts val="319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comments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social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media,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analytics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metrics:</a:t>
            </a:r>
          </a:p>
          <a:p>
            <a:pPr marL="323850" marR="0">
              <a:lnSpc>
                <a:spcPts val="2457"/>
              </a:lnSpc>
              <a:spcBef>
                <a:spcPts val="446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nr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pages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per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session,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time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on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page,</a:t>
            </a:r>
          </a:p>
          <a:p>
            <a:pPr marL="323850" marR="0">
              <a:lnSpc>
                <a:spcPts val="2457"/>
              </a:lnSpc>
              <a:spcBef>
                <a:spcPts val="446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sessions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per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user,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etc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993277" y="4749496"/>
            <a:ext cx="5861403" cy="11729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e97a0c"/>
                </a:solidFill>
                <a:latin typeface="JIKDKG+ArialMT"/>
                <a:cs typeface="JIKDKG+ArialMT"/>
              </a:rPr>
              <a:t>•</a:t>
            </a:r>
            <a:r>
              <a:rPr dirty="0" sz="2800" spc="86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educating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customers: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downloads,</a:t>
            </a:r>
          </a:p>
          <a:p>
            <a:pPr marL="323850" marR="0">
              <a:lnSpc>
                <a:spcPts val="2457"/>
              </a:lnSpc>
              <a:spcBef>
                <a:spcPts val="319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users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on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site</a:t>
            </a:r>
          </a:p>
          <a:p>
            <a:pPr marL="0" marR="0">
              <a:lnSpc>
                <a:spcPts val="2903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>
                <a:solidFill>
                  <a:srgbClr val="e97a0c"/>
                </a:solidFill>
                <a:latin typeface="JIKDKG+ArialMT"/>
                <a:cs typeface="JIKDKG+ArialMT"/>
              </a:rPr>
              <a:t>•</a:t>
            </a:r>
            <a:r>
              <a:rPr dirty="0" sz="2800" spc="869">
                <a:solidFill>
                  <a:srgbClr val="e97a0c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fostering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loyalty: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nr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returning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users</a:t>
            </a:r>
          </a:p>
        </p:txBody>
      </p:sp>
    </p:spTree>
  </p:cSld>
  <p:clrMapOvr>
    <a:masterClrMapping/>
  </p:clrMapOvr>
</p:sld>
</file>

<file path=ppt/slides/slide2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>
            <a:hlinkClick r:id="rId2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709316"/>
            <a:ext cx="5116864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SMART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Objectives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93642"/>
            <a:ext cx="10058655" cy="24291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S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pecific: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They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must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clearly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describe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want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9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achieve.</a:t>
            </a:r>
          </a:p>
          <a:p>
            <a:pPr marL="0" marR="0">
              <a:lnSpc>
                <a:spcPts val="2457"/>
              </a:lnSpc>
              <a:spcBef>
                <a:spcPts val="264"/>
              </a:spcBef>
              <a:spcAft>
                <a:spcPts val="0"/>
              </a:spcAft>
            </a:pP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M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easurable: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They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should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have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clear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metrics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measured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before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after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</a:p>
          <a:p>
            <a:pPr marL="0" marR="0">
              <a:lnSpc>
                <a:spcPts val="2122"/>
              </a:lnSpc>
              <a:spcBef>
                <a:spcPts val="279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objective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met.</a:t>
            </a:r>
          </a:p>
          <a:p>
            <a:pPr marL="0" marR="0">
              <a:lnSpc>
                <a:spcPts val="2457"/>
              </a:lnSpc>
              <a:spcBef>
                <a:spcPts val="306"/>
              </a:spcBef>
              <a:spcAft>
                <a:spcPts val="0"/>
              </a:spcAft>
            </a:pP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A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chievable: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They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should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realistic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business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9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achieve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by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certain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time.</a:t>
            </a:r>
          </a:p>
          <a:p>
            <a:pPr marL="0" marR="0">
              <a:lnSpc>
                <a:spcPts val="2457"/>
              </a:lnSpc>
              <a:spcBef>
                <a:spcPts val="314"/>
              </a:spcBef>
              <a:spcAft>
                <a:spcPts val="0"/>
              </a:spcAft>
            </a:pP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R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elevant: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They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should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relate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9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overall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business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or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individual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objectives.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Remember: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</a:p>
          <a:p>
            <a:pPr marL="0" marR="0">
              <a:lnSpc>
                <a:spcPts val="2122"/>
              </a:lnSpc>
              <a:spcBef>
                <a:spcPts val="279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get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measure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/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objectives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are.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Relevance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important!</a:t>
            </a:r>
          </a:p>
          <a:p>
            <a:pPr marL="0" marR="0">
              <a:lnSpc>
                <a:spcPts val="2904"/>
              </a:lnSpc>
              <a:spcBef>
                <a:spcPts val="302"/>
              </a:spcBef>
              <a:spcAft>
                <a:spcPts val="0"/>
              </a:spcAft>
            </a:pPr>
            <a:r>
              <a:rPr dirty="0" sz="2600" b="1">
                <a:solidFill>
                  <a:srgbClr val="161249"/>
                </a:solidFill>
                <a:latin typeface="RAKUHV+Arial-BoldMT"/>
                <a:cs typeface="RAKUHV+Arial-BoldMT"/>
              </a:rPr>
              <a:t>T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imed: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They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should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have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target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date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completion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9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encourage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action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9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taken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4321537"/>
            <a:ext cx="2618928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complete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objective.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4929613"/>
            <a:ext cx="6322647" cy="61171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Further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reading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(tip: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useful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group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assignment):</a:t>
            </a:r>
          </a:p>
          <a:p>
            <a:pPr marL="0" marR="0">
              <a:lnSpc>
                <a:spcPts val="2122"/>
              </a:lnSpc>
              <a:spcBef>
                <a:spcPts val="271"/>
              </a:spcBef>
              <a:spcAft>
                <a:spcPts val="0"/>
              </a:spcAft>
            </a:pPr>
            <a:r>
              <a:rPr dirty="0" sz="19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https://www.mindtools.com/pages/article/smart-goals.htm</a:t>
            </a:r>
            <a:r>
              <a:rPr dirty="0" sz="1900" u="sng">
                <a:solidFill>
                  <a:srgbClr val="0563c1"/>
                </a:solidFill>
                <a:latin typeface="JIKDKG+ArialMT"/>
                <a:cs typeface="JIKDKG+ArialMT"/>
              </a:rPr>
              <a:t>l</a:t>
            </a:r>
          </a:p>
        </p:txBody>
      </p:sp>
    </p:spTree>
  </p:cSld>
  <p:clrMapOvr>
    <a:masterClrMapping/>
  </p:clrMapOvr>
</p:sld>
</file>

<file path=ppt/slides/slide2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524490"/>
            <a:ext cx="3812450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Why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SMART?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6857" y="1365245"/>
            <a:ext cx="4921048" cy="6288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600" spc="15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They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direct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right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direction.</a:t>
            </a:r>
          </a:p>
          <a:p>
            <a:pPr marL="200025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Ie.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align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with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business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goals.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557075" y="1568800"/>
            <a:ext cx="1267953" cy="279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 b="1">
                <a:solidFill>
                  <a:srgbClr val="10ab8b"/>
                </a:solidFill>
                <a:latin typeface="RAKUHV+Arial-BoldMT"/>
                <a:cs typeface="RAKUHV+Arial-BoldMT"/>
              </a:rPr>
              <a:t>EXAMPLE: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16857" y="1857497"/>
            <a:ext cx="4381946" cy="6288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600" spc="15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They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measurable.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If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objectives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not</a:t>
            </a:r>
          </a:p>
          <a:p>
            <a:pPr marL="200025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measurable,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they’re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not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worth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much.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557075" y="1840834"/>
            <a:ext cx="4674807" cy="10954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7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local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garden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company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(sells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plants,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garden</a:t>
            </a:r>
          </a:p>
          <a:p>
            <a:pPr marL="0" marR="0">
              <a:lnSpc>
                <a:spcPts val="1899"/>
              </a:lnSpc>
              <a:spcBef>
                <a:spcPts val="242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equipment,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etc.)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from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Turku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expanding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their</a:t>
            </a:r>
          </a:p>
          <a:p>
            <a:pPr marL="0" marR="0">
              <a:lnSpc>
                <a:spcPts val="1899"/>
              </a:lnSpc>
              <a:spcBef>
                <a:spcPts val="292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services.</a:t>
            </a:r>
            <a:r>
              <a:rPr dirty="0" sz="170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Next</a:t>
            </a:r>
            <a:r>
              <a:rPr dirty="0" sz="1700" spc="44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year’s</a:t>
            </a:r>
            <a:r>
              <a:rPr dirty="0" sz="1700" spc="46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focus</a:t>
            </a:r>
            <a:r>
              <a:rPr dirty="0" sz="1700" spc="46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is</a:t>
            </a:r>
            <a:r>
              <a:rPr dirty="0" sz="1700" spc="46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on</a:t>
            </a:r>
            <a:r>
              <a:rPr dirty="0" sz="1700" spc="46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a</a:t>
            </a:r>
            <a:r>
              <a:rPr dirty="0" sz="1700" spc="45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new</a:t>
            </a:r>
            <a:r>
              <a:rPr dirty="0" sz="1700" spc="46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service,</a:t>
            </a:r>
          </a:p>
          <a:p>
            <a:pPr marL="0" marR="0">
              <a:lnSpc>
                <a:spcPts val="1899"/>
              </a:lnSpc>
              <a:spcBef>
                <a:spcPts val="242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garden</a:t>
            </a:r>
            <a:r>
              <a:rPr dirty="0" sz="1700" spc="46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700">
                <a:solidFill>
                  <a:srgbClr val="161249"/>
                </a:solidFill>
                <a:latin typeface="RETDIV+Arial-ItalicMT"/>
                <a:cs typeface="RETDIV+Arial-ItalicMT"/>
              </a:rPr>
              <a:t>planning.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16857" y="2349749"/>
            <a:ext cx="4393892" cy="62889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029e76"/>
                </a:solidFill>
                <a:latin typeface="JIKDKG+ArialMT"/>
                <a:cs typeface="JIKDKG+ArialMT"/>
              </a:rPr>
              <a:t>•</a:t>
            </a:r>
            <a:r>
              <a:rPr dirty="0" sz="2600" spc="15">
                <a:solidFill>
                  <a:srgbClr val="029e76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Good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useful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all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objectives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digital</a:t>
            </a:r>
          </a:p>
          <a:p>
            <a:pPr marL="200025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180382" y="3192304"/>
            <a:ext cx="933907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S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pecific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557075" y="3201004"/>
            <a:ext cx="4792555" cy="2793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99"/>
              </a:lnSpc>
              <a:spcBef>
                <a:spcPts val="0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Which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following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is/are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SMART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objectives?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685664" y="3369565"/>
            <a:ext cx="3460522" cy="4069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600" spc="126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Our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objective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grow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by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20%.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80382" y="3481864"/>
            <a:ext cx="1312236" cy="11905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M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easurable</a:t>
            </a:r>
          </a:p>
          <a:p>
            <a:pPr marL="0" marR="0">
              <a:lnSpc>
                <a:spcPts val="2234"/>
              </a:lnSpc>
              <a:spcBef>
                <a:spcPts val="95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A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chievable:</a:t>
            </a:r>
          </a:p>
          <a:p>
            <a:pPr marL="0" marR="0">
              <a:lnSpc>
                <a:spcPts val="2234"/>
              </a:lnSpc>
              <a:spcBef>
                <a:spcPts val="95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R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elevant</a:t>
            </a:r>
          </a:p>
          <a:p>
            <a:pPr marL="0" marR="0">
              <a:lnSpc>
                <a:spcPts val="2234"/>
              </a:lnSpc>
              <a:spcBef>
                <a:spcPts val="95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T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imed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6685664" y="3641599"/>
            <a:ext cx="4828316" cy="6548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600" spc="126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Our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objective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sell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garden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planning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service</a:t>
            </a:r>
          </a:p>
          <a:p>
            <a:pPr marL="214311" marR="0">
              <a:lnSpc>
                <a:spcPts val="1899"/>
              </a:lnSpc>
              <a:spcBef>
                <a:spcPts val="52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worth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10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000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€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2023.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6685664" y="4185667"/>
            <a:ext cx="4373563" cy="65480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9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6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600" spc="126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Our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objective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be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biggest</a:t>
            </a:r>
            <a:r>
              <a:rPr dirty="0" sz="1700" spc="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garden</a:t>
            </a:r>
          </a:p>
          <a:p>
            <a:pPr marL="214311" marR="0">
              <a:lnSpc>
                <a:spcPts val="1899"/>
              </a:lnSpc>
              <a:spcBef>
                <a:spcPts val="52"/>
              </a:spcBef>
              <a:spcAft>
                <a:spcPts val="0"/>
              </a:spcAft>
            </a:pP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planning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company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Finland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during</a:t>
            </a:r>
            <a:r>
              <a:rPr dirty="0" sz="17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700">
                <a:solidFill>
                  <a:srgbClr val="161249"/>
                </a:solidFill>
                <a:latin typeface="JIKDKG+ArialMT"/>
                <a:cs typeface="JIKDKG+ArialMT"/>
              </a:rPr>
              <a:t>2023.</a:t>
            </a:r>
          </a:p>
        </p:txBody>
      </p:sp>
    </p:spTree>
  </p:cSld>
  <p:clrMapOvr>
    <a:masterClrMapping/>
  </p:clrMapOvr>
</p:sld>
</file>

<file path=ppt/slides/slide2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006814" y="2050264"/>
            <a:ext cx="4804578" cy="18248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WHY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AND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HOW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TO</a:t>
            </a:r>
          </a:p>
          <a:p>
            <a:pPr marL="334341" marR="0">
              <a:lnSpc>
                <a:spcPts val="4468"/>
              </a:lnSpc>
              <a:spcBef>
                <a:spcPts val="331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BUILD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A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BUYER</a:t>
            </a:r>
          </a:p>
          <a:p>
            <a:pPr marL="1067766" marR="0">
              <a:lnSpc>
                <a:spcPts val="4468"/>
              </a:lnSpc>
              <a:spcBef>
                <a:spcPts val="331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PERSONA</a:t>
            </a:r>
          </a:p>
        </p:txBody>
      </p:sp>
    </p:spTree>
  </p:cSld>
  <p:clrMapOvr>
    <a:masterClrMapping/>
  </p:clrMapOvr>
</p:sld>
</file>

<file path=ppt/slides/slide2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635793"/>
            <a:ext cx="4062409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Buyer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persona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3913" y="1494935"/>
            <a:ext cx="7503524" cy="4495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dirty="0" sz="29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900" spc="847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Fictional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character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created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9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represent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type</a:t>
            </a:r>
            <a:r>
              <a:rPr dirty="0" sz="19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customer.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3913" y="2099963"/>
            <a:ext cx="10469515" cy="4495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dirty="0" sz="29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900" spc="847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RETDIV+Arial-ItalicMT"/>
                <a:cs typeface="RETDIV+Arial-ItalicMT"/>
              </a:rPr>
              <a:t>Personas</a:t>
            </a:r>
            <a:r>
              <a:rPr dirty="0" sz="1900" spc="532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1900" spc="52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used</a:t>
            </a:r>
            <a:r>
              <a:rPr dirty="0" sz="1900" spc="52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1900" spc="51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conjunction</a:t>
            </a:r>
            <a:r>
              <a:rPr dirty="0" sz="1900" spc="54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with</a:t>
            </a:r>
            <a:r>
              <a:rPr dirty="0" sz="1900" spc="51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segmentation,</a:t>
            </a:r>
            <a:r>
              <a:rPr dirty="0" sz="1900" spc="5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where</a:t>
            </a:r>
            <a:r>
              <a:rPr dirty="0" sz="1900" spc="53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900" spc="51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personas</a:t>
            </a:r>
            <a:r>
              <a:rPr dirty="0" sz="1900" spc="54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represent</a:t>
            </a:r>
            <a:r>
              <a:rPr dirty="0" sz="1900" spc="54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72525" y="2591361"/>
            <a:ext cx="2203168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different</a:t>
            </a:r>
            <a:r>
              <a:rPr dirty="0" sz="1900" spc="5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segments.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43913" y="3081419"/>
            <a:ext cx="10469515" cy="11755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dirty="0" sz="29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900" spc="847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Personas</a:t>
            </a:r>
            <a:r>
              <a:rPr dirty="0" sz="1900" spc="4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1900" spc="43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represented</a:t>
            </a:r>
            <a:r>
              <a:rPr dirty="0" sz="1900" spc="46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through</a:t>
            </a:r>
            <a:r>
              <a:rPr dirty="0" sz="1900" spc="44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their</a:t>
            </a:r>
            <a:r>
              <a:rPr dirty="0" sz="1900" spc="43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demographics,</a:t>
            </a:r>
            <a:r>
              <a:rPr dirty="0" sz="1900" spc="4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history,</a:t>
            </a:r>
            <a:r>
              <a:rPr dirty="0" sz="1900" spc="29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personality,</a:t>
            </a:r>
            <a:r>
              <a:rPr dirty="0" sz="1900" spc="31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ambitions</a:t>
            </a:r>
            <a:r>
              <a:rPr dirty="0" sz="1900" spc="44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</a:p>
          <a:p>
            <a:pPr marL="328612" marR="0">
              <a:lnSpc>
                <a:spcPts val="2122"/>
              </a:lnSpc>
              <a:spcBef>
                <a:spcPts val="679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goals,</a:t>
            </a:r>
            <a:r>
              <a:rPr dirty="0" sz="1900" spc="65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frustrations,</a:t>
            </a:r>
            <a:r>
              <a:rPr dirty="0" sz="1900" spc="66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preferred</a:t>
            </a:r>
            <a:r>
              <a:rPr dirty="0" sz="1900" spc="67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brands</a:t>
            </a:r>
            <a:r>
              <a:rPr dirty="0" sz="1900" spc="6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900" spc="6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other</a:t>
            </a:r>
            <a:r>
              <a:rPr dirty="0" sz="1900" spc="6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characteristics</a:t>
            </a:r>
            <a:r>
              <a:rPr dirty="0" sz="1900" spc="67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1900" spc="64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1900" spc="6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important</a:t>
            </a:r>
            <a:r>
              <a:rPr dirty="0" sz="1900" spc="66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900" spc="6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</a:p>
          <a:p>
            <a:pPr marL="328612" marR="0">
              <a:lnSpc>
                <a:spcPts val="2122"/>
              </a:lnSpc>
              <a:spcBef>
                <a:spcPts val="891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company.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43913" y="4439303"/>
            <a:ext cx="10468575" cy="44956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dirty="0" sz="29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900" spc="847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When</a:t>
            </a:r>
            <a:r>
              <a:rPr dirty="0" sz="1900" spc="29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900" spc="29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buyer</a:t>
            </a:r>
            <a:r>
              <a:rPr dirty="0" sz="1900" spc="30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900" spc="28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not</a:t>
            </a:r>
            <a:r>
              <a:rPr dirty="0" sz="1900" spc="29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900" spc="29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same</a:t>
            </a:r>
            <a:r>
              <a:rPr dirty="0" sz="1900" spc="299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as</a:t>
            </a:r>
            <a:r>
              <a:rPr dirty="0" sz="1900" spc="28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user/consumer</a:t>
            </a:r>
            <a:r>
              <a:rPr dirty="0" sz="1900" spc="33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important</a:t>
            </a:r>
            <a:r>
              <a:rPr dirty="0" sz="1900" spc="31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1900" spc="28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create</a:t>
            </a:r>
            <a:r>
              <a:rPr dirty="0" sz="1900" spc="30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161249"/>
                </a:solidFill>
                <a:latin typeface="RETDIV+Arial-ItalicMT"/>
                <a:cs typeface="RETDIV+Arial-ItalicMT"/>
              </a:rPr>
              <a:t>buyer</a:t>
            </a:r>
            <a:r>
              <a:rPr dirty="0" sz="1900" spc="304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900">
                <a:solidFill>
                  <a:srgbClr val="161249"/>
                </a:solidFill>
                <a:latin typeface="RETDIV+Arial-ItalicMT"/>
                <a:cs typeface="RETDIV+Arial-ItalicMT"/>
              </a:rPr>
              <a:t>persona</a:t>
            </a:r>
            <a:r>
              <a:rPr dirty="0" sz="1900" spc="316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9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72525" y="4930701"/>
            <a:ext cx="1560422" cy="30767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22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61249"/>
                </a:solidFill>
                <a:latin typeface="RETDIV+Arial-ItalicMT"/>
                <a:cs typeface="RETDIV+Arial-ItalicMT"/>
              </a:rPr>
              <a:t>user</a:t>
            </a:r>
            <a:r>
              <a:rPr dirty="0" sz="1900" spc="51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1900">
                <a:solidFill>
                  <a:srgbClr val="161249"/>
                </a:solidFill>
                <a:latin typeface="RETDIV+Arial-ItalicMT"/>
                <a:cs typeface="RETDIV+Arial-ItalicMT"/>
              </a:rPr>
              <a:t>persona</a:t>
            </a:r>
          </a:p>
        </p:txBody>
      </p:sp>
    </p:spTree>
  </p:cSld>
  <p:clrMapOvr>
    <a:masterClrMapping/>
  </p:clrMapOvr>
</p:sld>
</file>

<file path=ppt/slides/slide2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02253" y="431722"/>
            <a:ext cx="1797422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0ab8b"/>
                </a:solidFill>
                <a:latin typeface="RAKUHV+Arial-BoldMT"/>
                <a:cs typeface="RAKUHV+Arial-BoldMT"/>
              </a:rPr>
              <a:t>WHY?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616050" y="626271"/>
            <a:ext cx="2994417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>
                <a:solidFill>
                  <a:srgbClr val="10ab8b"/>
                </a:solidFill>
                <a:latin typeface="JIKDKG+ArialMT"/>
                <a:cs typeface="JIKDKG+ArialMT"/>
              </a:rPr>
              <a:t>HOW</a:t>
            </a:r>
            <a:r>
              <a:rPr dirty="0" sz="3200" spc="85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10ab8b"/>
                </a:solidFill>
                <a:latin typeface="JIKDKG+ArialMT"/>
                <a:cs typeface="JIKDKG+ArialMT"/>
              </a:rPr>
              <a:t>TO</a:t>
            </a:r>
            <a:r>
              <a:rPr dirty="0" sz="3200" spc="86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3200">
                <a:solidFill>
                  <a:srgbClr val="10ab8b"/>
                </a:solidFill>
                <a:latin typeface="JIKDKG+ArialMT"/>
                <a:cs typeface="JIKDKG+ArialMT"/>
              </a:rPr>
              <a:t>USE?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02178" y="1390779"/>
            <a:ext cx="4712249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00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draw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attention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potential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6615974" y="1385030"/>
            <a:ext cx="4331499" cy="4708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407"/>
              </a:lnSpc>
              <a:spcBef>
                <a:spcPts val="0"/>
              </a:spcBef>
              <a:spcAft>
                <a:spcPts val="0"/>
              </a:spcAft>
            </a:pPr>
            <a:r>
              <a:rPr dirty="0" sz="305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050" spc="-3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Talk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persona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his/her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own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30778" y="1719109"/>
            <a:ext cx="4455452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customers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by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offering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them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interesting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6844574" y="1719109"/>
            <a:ext cx="1662133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tone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voice.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02178" y="1932469"/>
            <a:ext cx="4063194" cy="6891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2860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or</a:t>
            </a:r>
            <a:r>
              <a:rPr dirty="0" sz="20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helping</a:t>
            </a:r>
            <a:r>
              <a:rPr dirty="0" sz="2000" spc="1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them.</a:t>
            </a:r>
          </a:p>
          <a:p>
            <a:pPr marL="0" marR="0">
              <a:lnSpc>
                <a:spcPts val="2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00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Excellent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way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create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targeted,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615974" y="1938751"/>
            <a:ext cx="4642142" cy="4708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407"/>
              </a:lnSpc>
              <a:spcBef>
                <a:spcPts val="0"/>
              </a:spcBef>
              <a:spcAft>
                <a:spcPts val="0"/>
              </a:spcAft>
            </a:pPr>
            <a:r>
              <a:rPr dirty="0" sz="305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</a:p>
          <a:p>
            <a:pPr marL="22860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When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making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always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keep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844574" y="2272829"/>
            <a:ext cx="3692907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mind,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important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1130778" y="2486189"/>
            <a:ext cx="4033222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interesting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meaningful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6844574" y="2486189"/>
            <a:ext cx="4230116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(and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not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company)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902178" y="2711579"/>
            <a:ext cx="3937292" cy="4637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00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Customers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expect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personalized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6615974" y="2705830"/>
            <a:ext cx="4569752" cy="4708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407"/>
              </a:lnSpc>
              <a:spcBef>
                <a:spcPts val="0"/>
              </a:spcBef>
              <a:spcAft>
                <a:spcPts val="0"/>
              </a:spcAft>
            </a:pPr>
            <a:r>
              <a:rPr dirty="0" sz="305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050" spc="-3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Better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results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SEO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SEA,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when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902178" y="3039909"/>
            <a:ext cx="4613698" cy="68913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2860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</a:p>
          <a:p>
            <a:pPr marL="0" marR="0">
              <a:lnSpc>
                <a:spcPts val="2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00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Buyer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persona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model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–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fictional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6844574" y="3039909"/>
            <a:ext cx="3750565" cy="5352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plan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keywords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</a:p>
          <a:p>
            <a:pPr marL="0" marR="0">
              <a:lnSpc>
                <a:spcPts val="1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persona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(f.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ex.</a:t>
            </a:r>
            <a:r>
              <a:rPr dirty="0" sz="2000" spc="2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painpoints)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1130778" y="3593628"/>
            <a:ext cx="4329472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persona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–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who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describes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typical</a:t>
            </a:r>
          </a:p>
        </p:txBody>
      </p:sp>
      <p:sp>
        <p:nvSpPr>
          <p:cNvPr id="19" name="object 19"/>
          <p:cNvSpPr txBox="1"/>
          <p:nvPr/>
        </p:nvSpPr>
        <p:spPr>
          <a:xfrm>
            <a:off x="6615974" y="3472910"/>
            <a:ext cx="4670508" cy="108266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407"/>
              </a:lnSpc>
              <a:spcBef>
                <a:spcPts val="0"/>
              </a:spcBef>
              <a:spcAft>
                <a:spcPts val="0"/>
              </a:spcAft>
            </a:pPr>
            <a:r>
              <a:rPr dirty="0" sz="305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050" spc="-3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When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sharing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social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media,</a:t>
            </a:r>
          </a:p>
          <a:p>
            <a:pPr marL="228600" marR="0">
              <a:lnSpc>
                <a:spcPts val="1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target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more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precisely,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when</a:t>
            </a:r>
          </a:p>
          <a:p>
            <a:pPr marL="228600" marR="0">
              <a:lnSpc>
                <a:spcPts val="1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target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persona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(f.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ex.</a:t>
            </a:r>
          </a:p>
          <a:p>
            <a:pPr marL="228600" marR="0">
              <a:lnSpc>
                <a:spcPts val="1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according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his/her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interests)</a:t>
            </a:r>
          </a:p>
        </p:txBody>
      </p:sp>
      <p:sp>
        <p:nvSpPr>
          <p:cNvPr id="20" name="object 20"/>
          <p:cNvSpPr txBox="1"/>
          <p:nvPr/>
        </p:nvSpPr>
        <p:spPr>
          <a:xfrm>
            <a:off x="1130778" y="3806988"/>
            <a:ext cx="1267494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customer.</a:t>
            </a:r>
          </a:p>
        </p:txBody>
      </p:sp>
      <p:sp>
        <p:nvSpPr>
          <p:cNvPr id="21" name="object 21"/>
          <p:cNvSpPr txBox="1"/>
          <p:nvPr/>
        </p:nvSpPr>
        <p:spPr>
          <a:xfrm>
            <a:off x="902178" y="4032378"/>
            <a:ext cx="4681983" cy="65019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00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NOTE!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Buyer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persona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is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NOT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”a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30-</a:t>
            </a:r>
          </a:p>
          <a:p>
            <a:pPr marL="228600" marR="0">
              <a:lnSpc>
                <a:spcPts val="167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50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year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old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000" b="1">
                <a:solidFill>
                  <a:srgbClr val="161249"/>
                </a:solidFill>
                <a:latin typeface="RAKUHV+Arial-BoldMT"/>
                <a:cs typeface="RAKUHV+Arial-BoldMT"/>
              </a:rPr>
              <a:t>man”.</a:t>
            </a:r>
          </a:p>
        </p:txBody>
      </p:sp>
    </p:spTree>
  </p:cSld>
  <p:clrMapOvr>
    <a:masterClrMapping/>
  </p:clrMapOvr>
</p:sld>
</file>

<file path=ppt/slides/slide3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793438" y="264752"/>
            <a:ext cx="4404394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Buyer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Personas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93436" y="1024258"/>
            <a:ext cx="2226973" cy="46809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How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to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build?</a:t>
            </a:r>
          </a:p>
          <a:p>
            <a:pPr marL="0" marR="0">
              <a:lnSpc>
                <a:spcPts val="1675"/>
              </a:lnSpc>
              <a:spcBef>
                <a:spcPts val="34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1.</a:t>
            </a:r>
            <a:r>
              <a:rPr dirty="0" sz="15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Do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audience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research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8056" y="1452849"/>
            <a:ext cx="6686832" cy="6910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31"/>
              </a:lnSpc>
              <a:spcBef>
                <a:spcPts val="0"/>
              </a:spcBef>
              <a:spcAft>
                <a:spcPts val="0"/>
              </a:spcAft>
            </a:pPr>
            <a:r>
              <a:rPr dirty="0" sz="1550">
                <a:solidFill>
                  <a:srgbClr val="161249"/>
                </a:solidFill>
                <a:latin typeface="JIKDKG+ArialMT"/>
                <a:cs typeface="JIKDKG+ArialMT"/>
              </a:rPr>
              <a:t>●</a:t>
            </a:r>
            <a:r>
              <a:rPr dirty="0" sz="1550" spc="121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Who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already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buying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from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you?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Interview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some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15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them.</a:t>
            </a:r>
          </a:p>
          <a:p>
            <a:pPr marL="0" marR="0">
              <a:lnSpc>
                <a:spcPts val="17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550">
                <a:solidFill>
                  <a:srgbClr val="000000"/>
                </a:solidFill>
                <a:latin typeface="JIKDKG+ArialMT"/>
                <a:cs typeface="JIKDKG+ArialMT"/>
              </a:rPr>
              <a:t>●</a:t>
            </a:r>
            <a:r>
              <a:rPr dirty="0" sz="1550" spc="1215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Study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your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website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and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social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analytics.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For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example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Facebook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Audience</a:t>
            </a:r>
          </a:p>
          <a:p>
            <a:pPr marL="322580" marR="0">
              <a:lnSpc>
                <a:spcPts val="1675"/>
              </a:lnSpc>
              <a:spcBef>
                <a:spcPts val="23"/>
              </a:spcBef>
              <a:spcAft>
                <a:spcPts val="0"/>
              </a:spcAft>
            </a:pP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Insights.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8056" y="2104359"/>
            <a:ext cx="3278787" cy="2580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31"/>
              </a:lnSpc>
              <a:spcBef>
                <a:spcPts val="0"/>
              </a:spcBef>
              <a:spcAft>
                <a:spcPts val="0"/>
              </a:spcAft>
            </a:pPr>
            <a:r>
              <a:rPr dirty="0" sz="1550">
                <a:solidFill>
                  <a:srgbClr val="161249"/>
                </a:solidFill>
                <a:latin typeface="JIKDKG+ArialMT"/>
                <a:cs typeface="JIKDKG+ArialMT"/>
              </a:rPr>
              <a:t>●</a:t>
            </a:r>
            <a:r>
              <a:rPr dirty="0" sz="1550" spc="121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See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15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competition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up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793436" y="2327278"/>
            <a:ext cx="5430104" cy="133677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2.</a:t>
            </a:r>
            <a:r>
              <a:rPr dirty="0" sz="15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Identify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1500" spc="4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pain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points</a:t>
            </a:r>
          </a:p>
          <a:p>
            <a:pPr marL="0" marR="0">
              <a:lnSpc>
                <a:spcPts val="17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000000"/>
                </a:solidFill>
                <a:latin typeface="JIKDKG+ArialMT"/>
                <a:cs typeface="JIKDKG+ArialMT"/>
              </a:rPr>
              <a:t>•</a:t>
            </a:r>
            <a:r>
              <a:rPr dirty="0" sz="1900" spc="111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Social</a:t>
            </a:r>
            <a:r>
              <a:rPr dirty="0" sz="1500" spc="4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000000"/>
                </a:solidFill>
                <a:latin typeface="JIKDKG+ArialMT"/>
                <a:cs typeface="JIKDKG+ArialMT"/>
              </a:rPr>
              <a:t>listening</a:t>
            </a:r>
          </a:p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3.</a:t>
            </a:r>
            <a:r>
              <a:rPr dirty="0" sz="15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Identify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goals</a:t>
            </a:r>
          </a:p>
          <a:p>
            <a:pPr marL="0" marR="0">
              <a:lnSpc>
                <a:spcPts val="1675"/>
              </a:lnSpc>
              <a:spcBef>
                <a:spcPts val="34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4.</a:t>
            </a:r>
            <a:r>
              <a:rPr dirty="0" sz="15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Understand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how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help</a:t>
            </a:r>
          </a:p>
          <a:p>
            <a:pPr marL="0" marR="0">
              <a:lnSpc>
                <a:spcPts val="1675"/>
              </a:lnSpc>
              <a:spcBef>
                <a:spcPts val="34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5.</a:t>
            </a:r>
            <a:r>
              <a:rPr dirty="0" sz="15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How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can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you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reach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him/her?</a:t>
            </a:r>
            <a:r>
              <a:rPr dirty="0" sz="15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news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social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media</a:t>
            </a:r>
          </a:p>
          <a:p>
            <a:pPr marL="0" marR="0">
              <a:lnSpc>
                <a:spcPts val="1675"/>
              </a:lnSpc>
              <a:spcBef>
                <a:spcPts val="34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channel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s/he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uses?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793436" y="3630298"/>
            <a:ext cx="3697604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6.</a:t>
            </a:r>
            <a:r>
              <a:rPr dirty="0" sz="15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Turn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research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into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buyer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personas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793436" y="4064638"/>
            <a:ext cx="1094668" cy="2509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Templates: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793436" y="4232946"/>
            <a:ext cx="7380541" cy="5169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50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1900" spc="111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500" u="sng">
                <a:solidFill>
                  <a:srgbClr val="0563c1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https://docs.google.com/document/d/1LjXUD2T80m9abqmqQRgJva5Xds3OxLqtm</a:t>
            </a:r>
          </a:p>
          <a:p>
            <a:pPr marL="28575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 u="sng">
                <a:solidFill>
                  <a:srgbClr val="0563c1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EOXkTX_wpI/edit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793436" y="4667286"/>
            <a:ext cx="7052146" cy="51695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50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1900" spc="111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500" u="sng">
                <a:solidFill>
                  <a:srgbClr val="0563c1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https://www.impactplus.com/blog/great-buyer-persona-examples-free-template</a:t>
            </a:r>
          </a:p>
          <a:p>
            <a:pPr marL="285750" marR="0">
              <a:lnSpc>
                <a:spcPts val="1675"/>
              </a:lnSpc>
              <a:spcBef>
                <a:spcPts val="0"/>
              </a:spcBef>
              <a:spcAft>
                <a:spcPts val="0"/>
              </a:spcAft>
            </a:pP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(see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Student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Sarah,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Rachel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Stay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at</a:t>
            </a:r>
            <a:r>
              <a:rPr dirty="0" sz="1500" spc="3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Home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Mom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793436" y="5101626"/>
            <a:ext cx="5403880" cy="31122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150"/>
              </a:lnSpc>
              <a:spcBef>
                <a:spcPts val="0"/>
              </a:spcBef>
              <a:spcAft>
                <a:spcPts val="0"/>
              </a:spcAft>
            </a:pPr>
            <a:r>
              <a:rPr dirty="0" sz="19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1900" spc="1110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Further</a:t>
            </a:r>
            <a:r>
              <a:rPr dirty="0" sz="1500" spc="4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>
                <a:solidFill>
                  <a:srgbClr val="161249"/>
                </a:solidFill>
                <a:latin typeface="JIKDKG+ArialMT"/>
                <a:cs typeface="JIKDKG+ArialMT"/>
              </a:rPr>
              <a:t>reading:</a:t>
            </a:r>
            <a:r>
              <a:rPr dirty="0" sz="1500" spc="-353">
                <a:solidFill>
                  <a:srgbClr val="0563c1"/>
                </a:solidFill>
                <a:latin typeface="Times New Roman"/>
                <a:cs typeface="Times New Roman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500" spc="4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500" u="sng">
                <a:solidFill>
                  <a:srgbClr val="0563c1"/>
                </a:solidFill>
                <a:latin typeface="JIKDKG+ArialMT"/>
                <a:cs typeface="JIKDKG+ArialMT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https://blog.hootsuite.com/buyer-persona/</a:t>
            </a:r>
          </a:p>
        </p:txBody>
      </p:sp>
    </p:spTree>
  </p:cSld>
  <p:clrMapOvr>
    <a:masterClrMapping/>
  </p:clrMapOvr>
</p:sld>
</file>

<file path=ppt/slides/slide3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>
            <a:hlinkClick r:id="rId2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234385" y="286244"/>
            <a:ext cx="6479776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Good,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editable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template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8749985" y="6219009"/>
            <a:ext cx="2829331" cy="36181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How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to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Create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Detailed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Buyer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Personas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</a:t>
            </a:r>
          </a:p>
          <a:p>
            <a:pPr marL="0" marR="0">
              <a:lnSpc>
                <a:spcPts val="1228"/>
              </a:lnSpc>
              <a:spcBef>
                <a:spcPts val="91"/>
              </a:spcBef>
              <a:spcAft>
                <a:spcPts val="0"/>
              </a:spcAft>
            </a:pP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Your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Business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[Free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Persona</a:t>
            </a:r>
            <a:r>
              <a:rPr dirty="0" sz="1100" spc="30" u="sng">
                <a:solidFill>
                  <a:srgbClr val="0563c1"/>
                </a:solidFill>
                <a:latin typeface="Times New Roman"/>
                <a:cs typeface="Times New Roman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10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Template]</a:t>
            </a:r>
          </a:p>
        </p:txBody>
      </p:sp>
    </p:spTree>
  </p:cSld>
  <p:clrMapOvr>
    <a:masterClrMapping/>
  </p:clrMapOvr>
</p:sld>
</file>

<file path=ppt/slides/slide3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91525" y="774393"/>
            <a:ext cx="3148358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Empathy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map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91525" y="1800873"/>
            <a:ext cx="2778853" cy="35024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An</a:t>
            </a:r>
            <a:r>
              <a:rPr dirty="0" sz="22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RETDIV+Arial-ItalicMT"/>
                <a:cs typeface="RETDIV+Arial-ItalicMT"/>
              </a:rPr>
              <a:t>empathy</a:t>
            </a:r>
            <a:r>
              <a:rPr dirty="0" sz="2200" spc="60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2200">
                <a:solidFill>
                  <a:srgbClr val="161249"/>
                </a:solidFill>
                <a:latin typeface="RETDIV+Arial-ItalicMT"/>
                <a:cs typeface="RETDIV+Arial-ItalicMT"/>
              </a:rPr>
              <a:t>map</a:t>
            </a:r>
            <a:r>
              <a:rPr dirty="0" sz="2200" spc="86">
                <a:solidFill>
                  <a:srgbClr val="161249"/>
                </a:solidFill>
                <a:latin typeface="RETDIV+Arial-ItalicMT"/>
                <a:cs typeface="RETDIV+Arial-ItalicMT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91525" y="2136153"/>
            <a:ext cx="3753069" cy="169136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collaborative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tool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we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</a:p>
          <a:p>
            <a:pPr marL="0" marR="0">
              <a:lnSpc>
                <a:spcPts val="245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be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used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2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gain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deeper</a:t>
            </a:r>
          </a:p>
          <a:p>
            <a:pPr marL="0" marR="0">
              <a:lnSpc>
                <a:spcPts val="245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insight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into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our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customers.</a:t>
            </a:r>
          </a:p>
          <a:p>
            <a:pPr marL="0" marR="0">
              <a:lnSpc>
                <a:spcPts val="2457"/>
              </a:lnSpc>
              <a:spcBef>
                <a:spcPts val="182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Much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like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buyer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persona,</a:t>
            </a:r>
          </a:p>
          <a:p>
            <a:pPr marL="0" marR="0">
              <a:lnSpc>
                <a:spcPts val="245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an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empathy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map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91525" y="3812553"/>
            <a:ext cx="3799919" cy="68552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represent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group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2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users,</a:t>
            </a:r>
          </a:p>
          <a:p>
            <a:pPr marL="0" marR="0">
              <a:lnSpc>
                <a:spcPts val="245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such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as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22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22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200">
                <a:solidFill>
                  <a:srgbClr val="161249"/>
                </a:solidFill>
                <a:latin typeface="JIKDKG+ArialMT"/>
                <a:cs typeface="JIKDKG+ArialMT"/>
              </a:rPr>
              <a:t>segment.</a:t>
            </a:r>
          </a:p>
        </p:txBody>
      </p:sp>
    </p:spTree>
  </p:cSld>
  <p:clrMapOvr>
    <a:masterClrMapping/>
  </p:clrMapOvr>
</p:sld>
</file>

<file path=ppt/slides/slide3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612888" y="329572"/>
            <a:ext cx="3814126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Empathy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map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81848" y="2174414"/>
            <a:ext cx="3778288" cy="8705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20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tool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gain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deeper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insight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into</a:t>
            </a:r>
          </a:p>
          <a:p>
            <a:pPr marL="0" marR="0">
              <a:lnSpc>
                <a:spcPts val="2160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needs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/</a:t>
            </a:r>
            <a:r>
              <a:rPr dirty="0" sz="20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experience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target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group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work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for.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81848" y="3271694"/>
            <a:ext cx="3723342" cy="59618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Use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this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identify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</a:p>
          <a:p>
            <a:pPr marL="0" marR="0">
              <a:lnSpc>
                <a:spcPts val="21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persona’s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goals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painpoints.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4685377" y="6277301"/>
            <a:ext cx="6171556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Bron: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Basisboek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journey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©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2018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Noordhoff</a:t>
            </a:r>
            <a:r>
              <a:rPr dirty="0" sz="1600" spc="4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uitgevers</a:t>
            </a:r>
            <a:r>
              <a:rPr dirty="0" sz="1600" spc="4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161249"/>
                </a:solidFill>
                <a:latin typeface="JIKDKG+ArialMT"/>
                <a:cs typeface="JIKDKG+ArialMT"/>
              </a:rPr>
              <a:t>b.v.</a:t>
            </a:r>
          </a:p>
        </p:txBody>
      </p:sp>
    </p:spTree>
  </p:cSld>
  <p:clrMapOvr>
    <a:masterClrMapping/>
  </p:clrMapOvr>
</p:sld>
</file>

<file path=ppt/slides/slide3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3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2006600" y="666678"/>
            <a:ext cx="8326290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Empathy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Map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–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The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Creation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Process</a:t>
            </a:r>
          </a:p>
        </p:txBody>
      </p:sp>
    </p:spTree>
  </p:cSld>
  <p:clrMapOvr>
    <a:masterClrMapping/>
  </p:clrMapOvr>
</p:sld>
</file>

<file path=ppt/slides/slide3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>
            <a:hlinkClick r:id="rId2"/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3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0775" y="377134"/>
            <a:ext cx="9116307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In-Class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Group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Activity: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create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a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broad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empathy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map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20776" y="1129656"/>
            <a:ext cx="10012396" cy="152950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Managerial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problem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165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solve: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“Why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would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somebody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buy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new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iPhone?”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Before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start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exercise,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will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need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least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basic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understanding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user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segments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(e.g.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Sally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College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Student,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Sean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Young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Professional).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can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use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this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template:</a:t>
            </a:r>
            <a:r>
              <a:rPr dirty="0" sz="1650" u="sng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https://www.ijlan.nl/wp-content/uploads/2012/04/empathy-map-poster.pd</a:t>
            </a:r>
            <a:r>
              <a:rPr dirty="0" sz="1650">
                <a:solidFill>
                  <a:srgbClr val="0563c1"/>
                </a:solidFill>
                <a:latin typeface="JIKDKG+ArialMT"/>
                <a:cs typeface="JIKDKG+ArialM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Encourage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everyone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165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write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down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their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thoughts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regarding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each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empathy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map’s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quadrants.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Review</a:t>
            </a:r>
          </a:p>
          <a:p>
            <a:pPr marL="0" marR="0">
              <a:lnSpc>
                <a:spcPts val="1843"/>
              </a:lnSpc>
              <a:spcBef>
                <a:spcPts val="13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completed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empathy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map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discuss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any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patterns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outliers.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120776" y="2889877"/>
            <a:ext cx="9893965" cy="20324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Choose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moderator,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who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will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posing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questions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like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these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165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help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team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members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better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visualize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their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users: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What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environment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are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users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when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using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product?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Are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having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fun,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do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want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165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get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it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over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with?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What’s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their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life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like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outside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using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product?</a:t>
            </a:r>
          </a:p>
          <a:p>
            <a:pPr marL="0" marR="0">
              <a:lnSpc>
                <a:spcPts val="1843"/>
              </a:lnSpc>
              <a:spcBef>
                <a:spcPts val="13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What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kind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day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are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having?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If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all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else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fails,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try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bit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role-playing,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where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one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person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“plays”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user,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ask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them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questions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play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role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product,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eliciting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responses.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120776" y="5153016"/>
            <a:ext cx="9767637" cy="77512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843"/>
              </a:lnSpc>
              <a:spcBef>
                <a:spcPts val="0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At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end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session,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wrap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up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what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was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learned.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Did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anyone’s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opinions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change?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Is</a:t>
            </a:r>
            <a:r>
              <a:rPr dirty="0" sz="165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there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better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direction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165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go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with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product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design?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Were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any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responses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based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on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data,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pure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assumption?</a:t>
            </a:r>
          </a:p>
          <a:p>
            <a:pPr marL="0" marR="0">
              <a:lnSpc>
                <a:spcPts val="1843"/>
              </a:lnSpc>
              <a:spcBef>
                <a:spcPts val="186"/>
              </a:spcBef>
              <a:spcAft>
                <a:spcPts val="0"/>
              </a:spcAft>
            </a:pP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These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answers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are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partly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why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made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an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empathy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map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50" spc="4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first</a:t>
            </a:r>
            <a:r>
              <a:rPr dirty="0" sz="165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50">
                <a:solidFill>
                  <a:srgbClr val="ffffff"/>
                </a:solidFill>
                <a:latin typeface="JIKDKG+ArialMT"/>
                <a:cs typeface="JIKDKG+ArialMT"/>
              </a:rPr>
              <a:t>place.</a:t>
            </a:r>
          </a:p>
        </p:txBody>
      </p:sp>
    </p:spTree>
  </p:cSld>
  <p:clrMapOvr>
    <a:masterClrMapping/>
  </p:clrMapOvr>
</p:sld>
</file>

<file path=ppt/slides/slide3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595331" y="2790713"/>
            <a:ext cx="5652511" cy="6056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CUSTOMER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JOURNEY</a:t>
            </a:r>
          </a:p>
        </p:txBody>
      </p:sp>
    </p:spTree>
  </p:cSld>
  <p:clrMapOvr>
    <a:masterClrMapping/>
  </p:clrMapOvr>
</p:sld>
</file>

<file path=ppt/slides/slide3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738278"/>
            <a:ext cx="4637609" cy="6056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Customer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Journey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34658" y="1347519"/>
            <a:ext cx="9798835" cy="5488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600" spc="613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There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many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different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illustrations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–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even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terms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–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386825" y="1778091"/>
            <a:ext cx="2709718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journey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description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34658" y="2059735"/>
            <a:ext cx="9917143" cy="80919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600" spc="613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Common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them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all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that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their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purpose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describe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path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which</a:t>
            </a:r>
          </a:p>
          <a:p>
            <a:pPr marL="352166" marR="0">
              <a:lnSpc>
                <a:spcPts val="230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potential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takes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when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searching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solution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his/her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needs.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034658" y="2771950"/>
            <a:ext cx="9782072" cy="1101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600" spc="613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marketer’s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task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provide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which</a:t>
            </a:r>
          </a:p>
          <a:p>
            <a:pPr marL="352166" marR="0">
              <a:lnSpc>
                <a:spcPts val="23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takes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potential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through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different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stages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customer</a:t>
            </a:r>
          </a:p>
          <a:p>
            <a:pPr marL="352166" marR="0">
              <a:lnSpc>
                <a:spcPts val="2304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journey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towards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purchase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brand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loyalty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034658" y="3776774"/>
            <a:ext cx="8782981" cy="126109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600" spc="613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following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slides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see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four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different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illustrations,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each</a:t>
            </a:r>
          </a:p>
          <a:p>
            <a:pPr marL="352166" marR="0">
              <a:lnSpc>
                <a:spcPts val="2303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emphasizing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different</a:t>
            </a:r>
            <a:r>
              <a:rPr dirty="0" sz="2400" spc="63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point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view.</a:t>
            </a:r>
          </a:p>
          <a:p>
            <a:pPr marL="0" marR="0">
              <a:lnSpc>
                <a:spcPts val="3304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3600" spc="613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Do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see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same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logic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all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them?</a:t>
            </a:r>
          </a:p>
        </p:txBody>
      </p:sp>
    </p:spTree>
  </p:cSld>
  <p:clrMapOvr>
    <a:masterClrMapping/>
  </p:clrMapOvr>
</p:sld>
</file>

<file path=ppt/slides/slide3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00572" y="227802"/>
            <a:ext cx="9948301" cy="92960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161249"/>
                </a:solidFill>
                <a:latin typeface="RAKUHV+Arial-BoldMT"/>
                <a:cs typeface="RAKUHV+Arial-BoldMT"/>
              </a:rPr>
              <a:t>Buyer’s</a:t>
            </a:r>
            <a:r>
              <a:rPr dirty="0" sz="3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AKUHV+Arial-BoldMT"/>
                <a:cs typeface="RAKUHV+Arial-BoldMT"/>
              </a:rPr>
              <a:t>Journey</a:t>
            </a:r>
            <a:r>
              <a:rPr dirty="0" sz="3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AKUHV+Arial-BoldMT"/>
                <a:cs typeface="RAKUHV+Arial-BoldMT"/>
              </a:rPr>
              <a:t>(=</a:t>
            </a:r>
            <a:r>
              <a:rPr dirty="0" sz="3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AKUHV+Arial-BoldMT"/>
                <a:cs typeface="RAKUHV+Arial-BoldMT"/>
              </a:rPr>
              <a:t>Customer</a:t>
            </a:r>
            <a:r>
              <a:rPr dirty="0" sz="3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161249"/>
                </a:solidFill>
                <a:latin typeface="RAKUHV+Arial-BoldMT"/>
                <a:cs typeface="RAKUHV+Arial-BoldMT"/>
              </a:rPr>
              <a:t>Journey)</a:t>
            </a:r>
          </a:p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=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Process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buyers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go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through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to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become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aware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of,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consider,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and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decide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to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purchase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a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new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product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or</a:t>
            </a:r>
          </a:p>
          <a:p>
            <a:pPr marL="0" marR="0">
              <a:lnSpc>
                <a:spcPts val="172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b="1">
                <a:solidFill>
                  <a:srgbClr val="161249"/>
                </a:solidFill>
                <a:latin typeface="RAKUHV+Arial-BoldMT"/>
                <a:cs typeface="RAKUHV+Arial-BoldMT"/>
              </a:rPr>
              <a:t>service.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785238" y="1514931"/>
            <a:ext cx="3125363" cy="72100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88154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000000"/>
                </a:solidFill>
                <a:latin typeface="RAKUHV+Arial-BoldMT"/>
                <a:cs typeface="RAKUHV+Arial-BoldMT"/>
              </a:rPr>
              <a:t>Awereness</a:t>
            </a:r>
          </a:p>
          <a:p>
            <a:pPr marL="0" marR="0">
              <a:lnSpc>
                <a:spcPts val="1564"/>
              </a:lnSpc>
              <a:spcBef>
                <a:spcPts val="122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Potential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customer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becomes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aware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of</a:t>
            </a:r>
          </a:p>
          <a:p>
            <a:pPr marL="202406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the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problem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s/he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needs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to</a:t>
            </a:r>
            <a:r>
              <a:rPr dirty="0" sz="1400" spc="3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solve.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6701460" y="2236839"/>
            <a:ext cx="4023456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000000"/>
                </a:solidFill>
                <a:latin typeface="JIKDKG+ArialMT"/>
                <a:cs typeface="JIKDKG+ArialMT"/>
              </a:rPr>
              <a:t>•</a:t>
            </a:r>
            <a:r>
              <a:rPr dirty="0" sz="2100" spc="9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Outbound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advertising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–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traditional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media,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too!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2782823" y="2730445"/>
            <a:ext cx="2956987" cy="934366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631031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000000"/>
                </a:solidFill>
                <a:latin typeface="RAKUHV+Arial-BoldMT"/>
                <a:cs typeface="RAKUHV+Arial-BoldMT"/>
              </a:rPr>
              <a:t>Consideration</a:t>
            </a:r>
          </a:p>
          <a:p>
            <a:pPr marL="0" marR="0">
              <a:lnSpc>
                <a:spcPts val="1564"/>
              </a:lnSpc>
              <a:spcBef>
                <a:spcPts val="122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Potential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customer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is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aware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of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what</a:t>
            </a:r>
          </a:p>
          <a:p>
            <a:pPr marL="21449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the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problem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is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–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now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s/he’s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looking</a:t>
            </a:r>
          </a:p>
          <a:p>
            <a:pPr marL="941387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for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solution.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6701460" y="3459436"/>
            <a:ext cx="3549321" cy="53704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000000"/>
                </a:solidFill>
                <a:latin typeface="JIKDKG+ArialMT"/>
                <a:cs typeface="JIKDKG+ArialMT"/>
              </a:rPr>
              <a:t>•</a:t>
            </a:r>
            <a:r>
              <a:rPr dirty="0" sz="2100" spc="9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SEO,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SEM</a:t>
            </a:r>
          </a:p>
          <a:p>
            <a:pPr marL="0" marR="0">
              <a:lnSpc>
                <a:spcPts val="1582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000000"/>
                </a:solidFill>
                <a:latin typeface="JIKDKG+ArialMT"/>
                <a:cs typeface="JIKDKG+ArialMT"/>
              </a:rPr>
              <a:t>•</a:t>
            </a:r>
            <a:r>
              <a:rPr dirty="0" sz="2100" spc="9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Native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advertising,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influencer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marketing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3469113" y="3924665"/>
            <a:ext cx="1623874" cy="13610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257968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000000"/>
                </a:solidFill>
                <a:latin typeface="RAKUHV+Arial-BoldMT"/>
                <a:cs typeface="RAKUHV+Arial-BoldMT"/>
              </a:rPr>
              <a:t>Decision</a:t>
            </a:r>
          </a:p>
          <a:p>
            <a:pPr marL="0" marR="0">
              <a:lnSpc>
                <a:spcPts val="1564"/>
              </a:lnSpc>
              <a:spcBef>
                <a:spcPts val="122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Potential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customer</a:t>
            </a:r>
          </a:p>
          <a:p>
            <a:pPr marL="88900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is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looking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for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the</a:t>
            </a:r>
          </a:p>
          <a:p>
            <a:pPr marL="566737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best</a:t>
            </a:r>
          </a:p>
          <a:p>
            <a:pPr marL="108743" marR="0">
              <a:lnSpc>
                <a:spcPts val="1564"/>
              </a:lnSpc>
              <a:spcBef>
                <a:spcPts val="6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product/service,</a:t>
            </a:r>
          </a:p>
          <a:p>
            <a:pPr marL="19843" marR="0">
              <a:lnSpc>
                <a:spcPts val="1564"/>
              </a:lnSpc>
              <a:spcBef>
                <a:spcPts val="115"/>
              </a:spcBef>
              <a:spcAft>
                <a:spcPts val="0"/>
              </a:spcAft>
            </a:pP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with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the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best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deal.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6701460" y="4745979"/>
            <a:ext cx="1080034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000000"/>
                </a:solidFill>
                <a:latin typeface="JIKDKG+ArialMT"/>
                <a:cs typeface="JIKDKG+ArialMT"/>
              </a:rPr>
              <a:t>•</a:t>
            </a:r>
            <a:r>
              <a:rPr dirty="0" sz="2100" spc="9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Website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6701460" y="4959339"/>
            <a:ext cx="1820927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000000"/>
                </a:solidFill>
                <a:latin typeface="JIKDKG+ArialMT"/>
                <a:cs typeface="JIKDKG+ArialMT"/>
              </a:rPr>
              <a:t>•</a:t>
            </a:r>
            <a:r>
              <a:rPr dirty="0" sz="2100" spc="9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Customer</a:t>
            </a:r>
            <a:r>
              <a:rPr dirty="0" sz="1400" spc="37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000000"/>
                </a:solidFill>
                <a:latin typeface="JIKDKG+ArialMT"/>
                <a:cs typeface="JIKDKG+ArialMT"/>
              </a:rPr>
              <a:t>service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6718712" y="5272464"/>
            <a:ext cx="2961337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000000"/>
                </a:solidFill>
                <a:latin typeface="JIKDKG+ArialMT"/>
                <a:cs typeface="JIKDKG+ArialMT"/>
              </a:rPr>
              <a:t>•</a:t>
            </a:r>
            <a:r>
              <a:rPr dirty="0" sz="2100" spc="9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Social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networks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~word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1400" spc="3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mouth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3763898" y="5459248"/>
            <a:ext cx="992435" cy="23673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564"/>
              </a:lnSpc>
              <a:spcBef>
                <a:spcPts val="0"/>
              </a:spcBef>
              <a:spcAft>
                <a:spcPts val="0"/>
              </a:spcAft>
            </a:pPr>
            <a:r>
              <a:rPr dirty="0" sz="1400" b="1">
                <a:solidFill>
                  <a:srgbClr val="000000"/>
                </a:solidFill>
                <a:latin typeface="RAKUHV+Arial-BoldMT"/>
                <a:cs typeface="RAKUHV+Arial-BoldMT"/>
              </a:rPr>
              <a:t>Advocacy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6718712" y="5485824"/>
            <a:ext cx="882650" cy="33605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346"/>
              </a:lnSpc>
              <a:spcBef>
                <a:spcPts val="0"/>
              </a:spcBef>
              <a:spcAft>
                <a:spcPts val="0"/>
              </a:spcAft>
            </a:pPr>
            <a:r>
              <a:rPr dirty="0" sz="2100">
                <a:solidFill>
                  <a:srgbClr val="000000"/>
                </a:solidFill>
                <a:latin typeface="JIKDKG+ArialMT"/>
                <a:cs typeface="JIKDKG+ArialMT"/>
              </a:rPr>
              <a:t>•</a:t>
            </a:r>
            <a:r>
              <a:rPr dirty="0" sz="2100" spc="989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400">
                <a:solidFill>
                  <a:srgbClr val="161249"/>
                </a:solidFill>
                <a:latin typeface="JIKDKG+ArialMT"/>
                <a:cs typeface="JIKDKG+ArialMT"/>
              </a:rPr>
              <a:t>Blogs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2393988" y="5875370"/>
            <a:ext cx="3384613" cy="20835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340"/>
              </a:lnSpc>
              <a:spcBef>
                <a:spcPts val="0"/>
              </a:spcBef>
              <a:spcAft>
                <a:spcPts val="0"/>
              </a:spcAft>
            </a:pPr>
            <a:r>
              <a:rPr dirty="0" sz="1200">
                <a:solidFill>
                  <a:srgbClr val="000000"/>
                </a:solidFill>
                <a:latin typeface="JIKDKG+ArialMT"/>
                <a:cs typeface="JIKDKG+ArialMT"/>
              </a:rPr>
              <a:t>Graphics</a:t>
            </a:r>
            <a:r>
              <a:rPr dirty="0" sz="1200" spc="33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200">
                <a:solidFill>
                  <a:srgbClr val="000000"/>
                </a:solidFill>
                <a:latin typeface="JIKDKG+ArialMT"/>
                <a:cs typeface="JIKDKG+ArialMT"/>
              </a:rPr>
              <a:t>source:</a:t>
            </a:r>
            <a:r>
              <a:rPr dirty="0" sz="1200" spc="2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200" u="sng">
                <a:solidFill>
                  <a:srgbClr val="000000"/>
                </a:solidFill>
                <a:latin typeface="JIKDKG+ArialMT"/>
                <a:cs typeface="JIKDKG+ArialMT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https://insights.newscred.com/</a:t>
            </a:r>
          </a:p>
        </p:txBody>
      </p:sp>
      <p:sp>
        <p:nvSpPr>
          <p:cNvPr id="15" name="object 15"/>
          <p:cNvSpPr txBox="1"/>
          <p:nvPr/>
        </p:nvSpPr>
        <p:spPr>
          <a:xfrm>
            <a:off x="6718712" y="5971504"/>
            <a:ext cx="1597321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u="sng">
                <a:solidFill>
                  <a:srgbClr val="161249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Further</a:t>
            </a:r>
            <a:r>
              <a:rPr dirty="0" sz="1600" spc="43" u="sng">
                <a:solidFill>
                  <a:srgbClr val="161249"/>
                </a:solidFill>
                <a:latin typeface="Times New Roman"/>
                <a:cs typeface="Times New Roman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</a:t>
            </a:r>
            <a:r>
              <a:rPr dirty="0" sz="1600" u="sng">
                <a:solidFill>
                  <a:srgbClr val="161249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reading:</a:t>
            </a:r>
          </a:p>
        </p:txBody>
      </p:sp>
      <p:sp>
        <p:nvSpPr>
          <p:cNvPr id="16" name="object 16"/>
          <p:cNvSpPr txBox="1"/>
          <p:nvPr/>
        </p:nvSpPr>
        <p:spPr>
          <a:xfrm>
            <a:off x="6718712" y="6215344"/>
            <a:ext cx="5076626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 u="sng">
                <a:solidFill>
                  <a:srgbClr val="161249"/>
                </a:solidFill>
                <a:latin typeface="JIKDKG+ArialMT"/>
                <a:cs typeface="JIKDKG+ArialMT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https://www.crazyegg.com/blog/guides/buyers-journey/</a:t>
            </a:r>
          </a:p>
        </p:txBody>
      </p:sp>
    </p:spTree>
  </p:cSld>
  <p:clrMapOvr>
    <a:masterClrMapping/>
  </p:clrMapOvr>
</p:sld>
</file>

<file path=ppt/slides/slide4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</p:spTree>
  </p:cSld>
  <p:clrMapOvr>
    <a:masterClrMapping/>
  </p:clrMapOvr>
</p:sld>
</file>

<file path=ppt/slides/slide4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19161" y="344449"/>
            <a:ext cx="8933836" cy="10426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INBOUND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RAKUHV+Arial-BoldMT"/>
                <a:cs typeface="RAKUHV+Arial-BoldMT"/>
              </a:rPr>
              <a:t>METHODOLOGY</a:t>
            </a:r>
          </a:p>
          <a:p>
            <a:pPr marL="0" marR="0">
              <a:lnSpc>
                <a:spcPts val="3888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From</a:t>
            </a:r>
            <a:r>
              <a:rPr dirty="0" sz="3600" spc="99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a</a:t>
            </a:r>
            <a:r>
              <a:rPr dirty="0" sz="3600" spc="96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stranger</a:t>
            </a:r>
            <a:r>
              <a:rPr dirty="0" sz="3600" spc="98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to</a:t>
            </a:r>
            <a:r>
              <a:rPr dirty="0" sz="3600" spc="94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a</a:t>
            </a:r>
            <a:r>
              <a:rPr dirty="0" sz="3600" spc="96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loyal</a:t>
            </a:r>
            <a:r>
              <a:rPr dirty="0" sz="3600" spc="96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 </a:t>
            </a:r>
            <a:r>
              <a:rPr dirty="0" sz="3600" b="1">
                <a:solidFill>
                  <a:srgbClr val="161249"/>
                </a:solidFill>
                <a:latin typeface="GPAOKC+Arial-BoldItalicMT"/>
                <a:cs typeface="GPAOKC+Arial-BoldItalicMT"/>
              </a:rPr>
              <a:t>promoter</a:t>
            </a:r>
          </a:p>
        </p:txBody>
      </p:sp>
    </p:spTree>
  </p:cSld>
  <p:clrMapOvr>
    <a:masterClrMapping/>
  </p:clrMapOvr>
</p:sld>
</file>

<file path=ppt/slides/slide42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824932" y="1647733"/>
            <a:ext cx="3769672" cy="210966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351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Successful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inbound</a:t>
            </a:r>
          </a:p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strategy</a:t>
            </a:r>
          </a:p>
          <a:p>
            <a:pPr marL="0" marR="0">
              <a:lnSpc>
                <a:spcPts val="3240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that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engages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in</a:t>
            </a:r>
          </a:p>
          <a:p>
            <a:pPr marL="0" marR="0">
              <a:lnSpc>
                <a:spcPts val="3239"/>
              </a:lnSpc>
              <a:spcBef>
                <a:spcPts val="5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conversation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with</a:t>
            </a:r>
          </a:p>
          <a:p>
            <a:pPr marL="0" marR="0">
              <a:lnSpc>
                <a:spcPts val="3239"/>
              </a:lnSpc>
              <a:spcBef>
                <a:spcPts val="0"/>
              </a:spcBef>
              <a:spcAft>
                <a:spcPts val="0"/>
              </a:spcAft>
            </a:pP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potential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3000" b="1">
                <a:solidFill>
                  <a:srgbClr val="161249"/>
                </a:solidFill>
                <a:latin typeface="RAKUHV+Arial-BoldMT"/>
                <a:cs typeface="RAKUHV+Arial-BoldMT"/>
              </a:rPr>
              <a:t>customers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712360" y="5446084"/>
            <a:ext cx="5531767" cy="7443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Engagement</a:t>
            </a: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builds</a:t>
            </a: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connections</a:t>
            </a: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with</a:t>
            </a:r>
          </a:p>
          <a:p>
            <a:pPr marL="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a</a:t>
            </a: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0ab8b"/>
                </a:solidFill>
                <a:latin typeface="RAKUHV+Arial-BoldMT"/>
                <a:cs typeface="RAKUHV+Arial-BoldMT"/>
              </a:rPr>
              <a:t>client.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980937" y="6396674"/>
            <a:ext cx="3101627" cy="1941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228"/>
              </a:lnSpc>
              <a:spcBef>
                <a:spcPts val="0"/>
              </a:spcBef>
              <a:spcAft>
                <a:spcPts val="0"/>
              </a:spcAft>
            </a:pPr>
            <a:r>
              <a:rPr dirty="0" sz="1100">
                <a:solidFill>
                  <a:srgbClr val="000000"/>
                </a:solidFill>
                <a:latin typeface="JIKDKG+ArialMT"/>
                <a:cs typeface="JIKDKG+ArialMT"/>
              </a:rPr>
              <a:t>Image</a:t>
            </a:r>
            <a:r>
              <a:rPr dirty="0" sz="1100" spc="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JIKDKG+ArialMT"/>
                <a:cs typeface="JIKDKG+ArialMT"/>
              </a:rPr>
              <a:t>source:</a:t>
            </a:r>
            <a:r>
              <a:rPr dirty="0" sz="1100" spc="28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JIKDKG+ArialMT"/>
                <a:cs typeface="JIKDKG+ArialMT"/>
              </a:rPr>
              <a:t>Campaign</a:t>
            </a:r>
            <a:r>
              <a:rPr dirty="0" sz="1100" spc="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JIKDKG+ArialMT"/>
                <a:cs typeface="JIKDKG+ArialMT"/>
              </a:rPr>
              <a:t>Creators</a:t>
            </a:r>
            <a:r>
              <a:rPr dirty="0" sz="1100" spc="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JIKDKG+ArialMT"/>
                <a:cs typeface="JIKDKG+ArialMT"/>
              </a:rPr>
              <a:t>on</a:t>
            </a:r>
            <a:r>
              <a:rPr dirty="0" sz="1100" spc="3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dirty="0" sz="1100">
                <a:solidFill>
                  <a:srgbClr val="000000"/>
                </a:solidFill>
                <a:latin typeface="JIKDKG+ArialMT"/>
                <a:cs typeface="JIKDKG+ArialMT"/>
              </a:rPr>
              <a:t>Unsplash</a:t>
            </a:r>
          </a:p>
        </p:txBody>
      </p:sp>
    </p:spTree>
  </p:cSld>
  <p:clrMapOvr>
    <a:masterClrMapping/>
  </p:clrMapOvr>
</p:sld>
</file>

<file path=ppt/slides/slide43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4595331" y="3309038"/>
            <a:ext cx="4889076" cy="60563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468"/>
              </a:lnSpc>
              <a:spcBef>
                <a:spcPts val="0"/>
              </a:spcBef>
              <a:spcAft>
                <a:spcPts val="0"/>
              </a:spcAft>
            </a:pP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000" b="1">
                <a:solidFill>
                  <a:srgbClr val="161249"/>
                </a:solidFill>
                <a:latin typeface="RAKUHV+Arial-BoldMT"/>
                <a:cs typeface="RAKUHV+Arial-BoldMT"/>
              </a:rPr>
              <a:t>MISSION</a:t>
            </a:r>
          </a:p>
        </p:txBody>
      </p:sp>
    </p:spTree>
  </p:cSld>
  <p:clrMapOvr>
    <a:masterClrMapping/>
  </p:clrMapOvr>
</p:sld>
</file>

<file path=ppt/slides/slide44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4494745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Mission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31225" y="1838972"/>
            <a:ext cx="10301005" cy="5657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●</a:t>
            </a:r>
            <a:r>
              <a:rPr dirty="0" sz="2000" spc="109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when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creating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mission,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need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think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how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help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buyer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persona</a:t>
            </a:r>
          </a:p>
          <a:p>
            <a:pPr marL="355600" marR="0">
              <a:lnSpc>
                <a:spcPts val="1919"/>
              </a:lnSpc>
              <a:spcBef>
                <a:spcPts val="5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with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031225" y="2326652"/>
            <a:ext cx="4938560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●</a:t>
            </a:r>
            <a:r>
              <a:rPr dirty="0" sz="2000" spc="109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his/her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problems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/</a:t>
            </a:r>
            <a:r>
              <a:rPr dirty="0" sz="20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painpoints?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031225" y="2570492"/>
            <a:ext cx="10257825" cy="5657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●</a:t>
            </a:r>
            <a:r>
              <a:rPr dirty="0" sz="2000" spc="109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what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his/her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goals,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how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can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help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him/her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achieve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those?</a:t>
            </a:r>
          </a:p>
          <a:p>
            <a:pPr marL="0" marR="0">
              <a:lnSpc>
                <a:spcPts val="1919"/>
              </a:lnSpc>
              <a:spcBef>
                <a:spcPts val="5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●</a:t>
            </a:r>
            <a:r>
              <a:rPr dirty="0" sz="2000" spc="109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make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first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keyword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analysis,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include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those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keywords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your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mission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29625" y="3556012"/>
            <a:ext cx="1633939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example: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9625" y="3926852"/>
            <a:ext cx="10480327" cy="80954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Our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mission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ease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our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buyer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personas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their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recruiting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challenges.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provide</a:t>
            </a:r>
          </a:p>
          <a:p>
            <a:pPr marL="0" marR="0">
              <a:lnSpc>
                <a:spcPts val="1919"/>
              </a:lnSpc>
              <a:spcBef>
                <a:spcPts val="5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useful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tips,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information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how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succeed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finding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hiring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best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people</a:t>
            </a:r>
          </a:p>
          <a:p>
            <a:pPr marL="0" marR="0">
              <a:lnSpc>
                <a:spcPts val="1919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open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positions.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9625" y="4785372"/>
            <a:ext cx="5287517" cy="3218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234"/>
              </a:lnSpc>
              <a:spcBef>
                <a:spcPts val="0"/>
              </a:spcBef>
              <a:spcAft>
                <a:spcPts val="0"/>
              </a:spcAft>
            </a:pP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keywords:</a:t>
            </a:r>
            <a:r>
              <a:rPr dirty="0" sz="2000" spc="5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recruiting,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how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000" spc="55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find</a:t>
            </a:r>
            <a:r>
              <a:rPr dirty="0" sz="2000" spc="5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best</a:t>
            </a:r>
            <a:r>
              <a:rPr dirty="0" sz="2000" spc="5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000">
                <a:solidFill>
                  <a:srgbClr val="161249"/>
                </a:solidFill>
                <a:latin typeface="JIKDKG+ArialMT"/>
                <a:cs typeface="JIKDKG+ArialMT"/>
              </a:rPr>
              <a:t>workers</a:t>
            </a:r>
          </a:p>
        </p:txBody>
      </p:sp>
    </p:spTree>
  </p:cSld>
  <p:clrMapOvr>
    <a:masterClrMapping/>
  </p:clrMapOvr>
</p:sld>
</file>

<file path=ppt/slides/slide45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49081" y="1635105"/>
            <a:ext cx="2319225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But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remember!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49081" y="2293473"/>
            <a:ext cx="4941768" cy="16953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Inbound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does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not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exclude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outbound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activities.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Only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a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combination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of</a:t>
            </a:r>
          </a:p>
          <a:p>
            <a:pPr marL="0" marR="0">
              <a:lnSpc>
                <a:spcPts val="2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these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two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strategies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will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be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a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key</a:t>
            </a:r>
          </a:p>
          <a:p>
            <a:pPr marL="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advantage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in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building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49081" y="3939393"/>
            <a:ext cx="4671313" cy="37861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competitiveness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of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400" b="1">
                <a:solidFill>
                  <a:srgbClr val="161249"/>
                </a:solidFill>
                <a:latin typeface="RAKUHV+Arial-BoldMT"/>
                <a:cs typeface="RAKUHV+Arial-BoldMT"/>
              </a:rPr>
              <a:t>companies.</a:t>
            </a:r>
          </a:p>
        </p:txBody>
      </p:sp>
    </p:spTree>
  </p:cSld>
  <p:clrMapOvr>
    <a:masterClrMapping/>
  </p:clrMapOvr>
</p:sld>
</file>

<file path=ppt/slides/slide46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3137174" y="1945706"/>
            <a:ext cx="4634166" cy="71913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5362"/>
              </a:lnSpc>
              <a:spcBef>
                <a:spcPts val="0"/>
              </a:spcBef>
              <a:spcAft>
                <a:spcPts val="0"/>
              </a:spcAft>
            </a:pP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5.</a:t>
            </a:r>
            <a:r>
              <a:rPr dirty="0" sz="48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800" spc="-18" b="1">
                <a:solidFill>
                  <a:srgbClr val="161249"/>
                </a:solidFill>
                <a:latin typeface="RAKUHV+Arial-BoldMT"/>
                <a:cs typeface="RAKUHV+Arial-BoldMT"/>
              </a:rPr>
              <a:t>Assignments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459043" y="2656773"/>
            <a:ext cx="4926786" cy="74437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3527" marR="0">
              <a:lnSpc>
                <a:spcPts val="268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section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includes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also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400" spc="6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in-class</a:t>
            </a:r>
          </a:p>
          <a:p>
            <a:pPr marL="0" marR="0">
              <a:lnSpc>
                <a:spcPts val="2681"/>
              </a:lnSpc>
              <a:spcBef>
                <a:spcPts val="198"/>
              </a:spcBef>
              <a:spcAft>
                <a:spcPts val="0"/>
              </a:spcAft>
            </a:pP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tivities,</a:t>
            </a:r>
            <a:r>
              <a:rPr dirty="0" sz="24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which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are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presented</a:t>
            </a:r>
            <a:r>
              <a:rPr dirty="0" sz="2400" spc="6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161249"/>
                </a:solidFill>
                <a:latin typeface="JIKDKG+ArialMT"/>
                <a:cs typeface="JIKDKG+ArialMT"/>
              </a:rPr>
              <a:t>earlier</a:t>
            </a:r>
          </a:p>
        </p:txBody>
      </p:sp>
    </p:spTree>
  </p:cSld>
  <p:clrMapOvr>
    <a:masterClrMapping/>
  </p:clrMapOvr>
</p:sld>
</file>

<file path=ppt/slides/slide47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0776" y="523960"/>
            <a:ext cx="8165788" cy="8620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Inidividual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assignment</a:t>
            </a:r>
          </a:p>
          <a:p>
            <a:pPr marL="0" marR="0">
              <a:lnSpc>
                <a:spcPts val="3128"/>
              </a:lnSpc>
              <a:spcBef>
                <a:spcPts val="281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difference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between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in-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and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outbound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marketing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12202" y="1576646"/>
            <a:ext cx="939047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STEP</a:t>
            </a: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1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12202" y="1849261"/>
            <a:ext cx="3493786" cy="26511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Look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for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two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organizations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brands.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212202" y="2338646"/>
            <a:ext cx="939047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STEP</a:t>
            </a: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2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212202" y="2611262"/>
            <a:ext cx="5435972" cy="50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use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social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examples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show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how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brand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uses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inbound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outbound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marketing,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respectively.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212202" y="3374966"/>
            <a:ext cx="939047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STEP</a:t>
            </a: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3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12202" y="3647582"/>
            <a:ext cx="5468925" cy="75279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Show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these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examples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(screenshots)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Powerpoint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presentation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(maximum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6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slides)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Substantiate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choices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notes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below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don’t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forget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mention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sources.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212202" y="4624646"/>
            <a:ext cx="939047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STEP</a:t>
            </a: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 </a:t>
            </a:r>
            <a:r>
              <a:rPr dirty="0" sz="1800" b="1">
                <a:solidFill>
                  <a:srgbClr val="10ab8b"/>
                </a:solidFill>
                <a:latin typeface="RAKUHV+Arial-BoldMT"/>
                <a:cs typeface="RAKUHV+Arial-BoldMT"/>
              </a:rPr>
              <a:t>4</a:t>
            </a:r>
          </a:p>
        </p:txBody>
      </p:sp>
      <p:sp>
        <p:nvSpPr>
          <p:cNvPr id="11" name="object 11"/>
          <p:cNvSpPr txBox="1"/>
          <p:nvPr/>
        </p:nvSpPr>
        <p:spPr>
          <a:xfrm>
            <a:off x="1212202" y="4897261"/>
            <a:ext cx="5051111" cy="50895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1787"/>
              </a:lnSpc>
              <a:spcBef>
                <a:spcPts val="0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On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final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slide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mention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learning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outcome,</a:t>
            </a:r>
            <a:r>
              <a:rPr dirty="0" sz="1600" spc="41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what</a:t>
            </a:r>
          </a:p>
          <a:p>
            <a:pPr marL="0" marR="0">
              <a:lnSpc>
                <a:spcPts val="1787"/>
              </a:lnSpc>
              <a:spcBef>
                <a:spcPts val="132"/>
              </a:spcBef>
              <a:spcAft>
                <a:spcPts val="0"/>
              </a:spcAft>
            </a:pP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insight(s)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do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take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along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after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this</a:t>
            </a:r>
            <a:r>
              <a:rPr dirty="0" sz="1600" spc="4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600">
                <a:solidFill>
                  <a:srgbClr val="ffffff"/>
                </a:solidFill>
                <a:latin typeface="JIKDKG+ArialMT"/>
                <a:cs typeface="JIKDKG+ArialMT"/>
              </a:rPr>
              <a:t>assignment?</a:t>
            </a:r>
          </a:p>
        </p:txBody>
      </p:sp>
    </p:spTree>
  </p:cSld>
  <p:clrMapOvr>
    <a:masterClrMapping/>
  </p:clrMapOvr>
</p:sld>
</file>

<file path=ppt/slides/slide48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0776" y="420859"/>
            <a:ext cx="4778454" cy="49212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575"/>
              </a:lnSpc>
              <a:spcBef>
                <a:spcPts val="0"/>
              </a:spcBef>
              <a:spcAft>
                <a:spcPts val="0"/>
              </a:spcAft>
            </a:pP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Pre-Course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3200" b="1">
                <a:solidFill>
                  <a:srgbClr val="ffffff"/>
                </a:solidFill>
                <a:latin typeface="RAKUHV+Arial-BoldMT"/>
                <a:cs typeface="RAKUHV+Arial-BoldMT"/>
              </a:rPr>
              <a:t>Assignment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212201" y="1082240"/>
            <a:ext cx="8727994" cy="257579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021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spc="54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What</a:t>
            </a:r>
            <a:r>
              <a:rPr dirty="0" sz="2400" spc="63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is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marketing?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Rely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sources.</a:t>
            </a:r>
          </a:p>
          <a:p>
            <a:pPr marL="0" marR="0">
              <a:lnSpc>
                <a:spcPts val="3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spc="54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Students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need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think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example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their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own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prior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</a:p>
          <a:p>
            <a:pPr marL="2286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course;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come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up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with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example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for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2400" spc="62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which</a:t>
            </a:r>
          </a:p>
          <a:p>
            <a:pPr marL="228600" marR="0">
              <a:lnSpc>
                <a:spcPts val="2591"/>
              </a:lnSpc>
              <a:spcBef>
                <a:spcPts val="0"/>
              </a:spcBef>
              <a:spcAft>
                <a:spcPts val="0"/>
              </a:spcAft>
            </a:pP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found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interesting/successful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argue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for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choice</a:t>
            </a:r>
          </a:p>
          <a:p>
            <a:pPr marL="0" marR="0">
              <a:lnSpc>
                <a:spcPts val="3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spc="54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use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.pptx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.word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reporting</a:t>
            </a:r>
          </a:p>
          <a:p>
            <a:pPr marL="0" marR="0">
              <a:lnSpc>
                <a:spcPts val="3592"/>
              </a:lnSpc>
              <a:spcBef>
                <a:spcPts val="0"/>
              </a:spcBef>
              <a:spcAft>
                <a:spcPts val="0"/>
              </a:spcAft>
            </a:pPr>
            <a:r>
              <a:rPr dirty="0" sz="3600" spc="54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be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prepared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2400" spc="6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discuss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2400" spc="64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2400">
                <a:solidFill>
                  <a:srgbClr val="ffffff"/>
                </a:solidFill>
                <a:latin typeface="JIKDKG+ArialMT"/>
                <a:cs typeface="JIKDKG+ArialMT"/>
              </a:rPr>
              <a:t>class</a:t>
            </a:r>
          </a:p>
        </p:txBody>
      </p:sp>
    </p:spTree>
  </p:cSld>
  <p:clrMapOvr>
    <a:masterClrMapping/>
  </p:clrMapOvr>
</p:sld>
</file>

<file path=ppt/slides/slide49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1120776" y="525062"/>
            <a:ext cx="7672216" cy="86209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Group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Assignment: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Build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Content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Marketing</a:t>
            </a:r>
          </a:p>
          <a:p>
            <a:pPr marL="0" marR="0">
              <a:lnSpc>
                <a:spcPts val="3128"/>
              </a:lnSpc>
              <a:spcBef>
                <a:spcPts val="281"/>
              </a:spcBef>
              <a:spcAft>
                <a:spcPts val="0"/>
              </a:spcAft>
            </a:pP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Strategy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for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your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 </a:t>
            </a:r>
            <a:r>
              <a:rPr dirty="0" sz="2800" b="1">
                <a:solidFill>
                  <a:srgbClr val="ffffff"/>
                </a:solidFill>
                <a:latin typeface="RAKUHV+Arial-BoldMT"/>
                <a:cs typeface="RAKUHV+Arial-BoldMT"/>
              </a:rPr>
              <a:t>company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381252" y="1639498"/>
            <a:ext cx="8110266" cy="1116448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0ab8b"/>
                </a:solidFill>
                <a:latin typeface="JIKDKG+ArialMT"/>
                <a:cs typeface="JIKDKG+ArialMT"/>
              </a:rPr>
              <a:t>1.</a:t>
            </a:r>
            <a:r>
              <a:rPr dirty="0" sz="1800" spc="318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Decide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company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which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build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strategy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for.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It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can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be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BtoC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BtoB</a:t>
            </a:r>
          </a:p>
          <a:p>
            <a:pPr marL="288148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company.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key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elements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(1-4)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strategy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are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mentioned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on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slide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25.</a:t>
            </a:r>
          </a:p>
          <a:p>
            <a:pPr marL="0" marR="0">
              <a:lnSpc>
                <a:spcPts val="2010"/>
              </a:lnSpc>
              <a:spcBef>
                <a:spcPts val="149"/>
              </a:spcBef>
              <a:spcAft>
                <a:spcPts val="0"/>
              </a:spcAft>
            </a:pPr>
            <a:r>
              <a:rPr dirty="0" sz="1800">
                <a:solidFill>
                  <a:srgbClr val="10ab8b"/>
                </a:solidFill>
                <a:latin typeface="JIKDKG+ArialMT"/>
                <a:cs typeface="JIKDKG+ArialMT"/>
              </a:rPr>
              <a:t>2.</a:t>
            </a:r>
            <a:r>
              <a:rPr dirty="0" sz="1800" spc="318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Build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marketing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strategy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for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company.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.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When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building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buyer</a:t>
            </a:r>
          </a:p>
          <a:p>
            <a:pPr marL="288148" marR="0">
              <a:lnSpc>
                <a:spcPts val="2010"/>
              </a:lnSpc>
              <a:spcBef>
                <a:spcPts val="199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personas,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think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through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answer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to</a:t>
            </a:r>
            <a:r>
              <a:rPr dirty="0" sz="1800" spc="50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these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questions: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1212201" y="3011098"/>
            <a:ext cx="4291923" cy="29348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Get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into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the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minds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buyer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persona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1349063" y="3181945"/>
            <a:ext cx="7111017" cy="4211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700" spc="1979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what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is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his/her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pain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point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objective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for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which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s/he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seeks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help?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349063" y="3456265"/>
            <a:ext cx="8190238" cy="4211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700" spc="1979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what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are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steps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his/her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journey,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what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kind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of</a:t>
            </a:r>
            <a:r>
              <a:rPr dirty="0" sz="1800" spc="46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content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could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offer?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349063" y="3730585"/>
            <a:ext cx="6235215" cy="421183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700" spc="1979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how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do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(channels)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reach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him/her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different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stages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212201" y="4004905"/>
            <a:ext cx="5788232" cy="94560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36861" marR="0">
              <a:lnSpc>
                <a:spcPts val="3016"/>
              </a:lnSpc>
              <a:spcBef>
                <a:spcPts val="0"/>
              </a:spcBef>
              <a:spcAft>
                <a:spcPts val="0"/>
              </a:spcAft>
            </a:pPr>
            <a:r>
              <a:rPr dirty="0" sz="2700">
                <a:solidFill>
                  <a:srgbClr val="10ab8b"/>
                </a:solidFill>
                <a:latin typeface="JIKDKG+ArialMT"/>
                <a:cs typeface="JIKDKG+ArialMT"/>
              </a:rPr>
              <a:t>•</a:t>
            </a:r>
            <a:r>
              <a:rPr dirty="0" sz="2700" spc="1979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how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would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you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help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conversion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in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different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stages</a:t>
            </a:r>
          </a:p>
          <a:p>
            <a:pPr marL="0" marR="0">
              <a:lnSpc>
                <a:spcPts val="2010"/>
              </a:lnSpc>
              <a:spcBef>
                <a:spcPts val="2118"/>
              </a:spcBef>
              <a:spcAft>
                <a:spcPts val="0"/>
              </a:spcAft>
            </a:pP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Make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customer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journey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for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your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persona</a:t>
            </a:r>
          </a:p>
        </p:txBody>
      </p:sp>
      <p:sp>
        <p:nvSpPr>
          <p:cNvPr id="10" name="object 10"/>
          <p:cNvSpPr txBox="1"/>
          <p:nvPr/>
        </p:nvSpPr>
        <p:spPr>
          <a:xfrm>
            <a:off x="1341552" y="5205658"/>
            <a:ext cx="5093492" cy="842129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39718" marR="0">
              <a:lnSpc>
                <a:spcPts val="2010"/>
              </a:lnSpc>
              <a:spcBef>
                <a:spcPts val="0"/>
              </a:spcBef>
              <a:spcAft>
                <a:spcPts val="0"/>
              </a:spcAft>
            </a:pPr>
            <a:r>
              <a:rPr dirty="0" sz="1800">
                <a:solidFill>
                  <a:srgbClr val="10ab8b"/>
                </a:solidFill>
                <a:latin typeface="JIKDKG+ArialMT"/>
                <a:cs typeface="JIKDKG+ArialMT"/>
              </a:rPr>
              <a:t>1.</a:t>
            </a:r>
            <a:r>
              <a:rPr dirty="0" sz="1800" spc="1648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Utilize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these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slides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and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trustworthy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sources.</a:t>
            </a:r>
          </a:p>
          <a:p>
            <a:pPr marL="0" marR="0">
              <a:lnSpc>
                <a:spcPts val="2010"/>
              </a:lnSpc>
              <a:spcBef>
                <a:spcPts val="2309"/>
              </a:spcBef>
              <a:spcAft>
                <a:spcPts val="0"/>
              </a:spcAft>
            </a:pPr>
            <a:r>
              <a:rPr dirty="0" sz="1800">
                <a:solidFill>
                  <a:srgbClr val="10ab8b"/>
                </a:solidFill>
                <a:latin typeface="JIKDKG+ArialMT"/>
                <a:cs typeface="JIKDKG+ArialMT"/>
              </a:rPr>
              <a:t>1.</a:t>
            </a:r>
            <a:r>
              <a:rPr dirty="0" sz="1800" spc="2098">
                <a:solidFill>
                  <a:srgbClr val="10ab8b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Format: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.doc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.pptx.</a:t>
            </a:r>
            <a:r>
              <a:rPr dirty="0" sz="1800" spc="47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Quality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over</a:t>
            </a:r>
            <a:r>
              <a:rPr dirty="0" sz="1800" spc="49">
                <a:solidFill>
                  <a:srgbClr val="ffffff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ffffff"/>
                </a:solidFill>
                <a:latin typeface="JIKDKG+ArialMT"/>
                <a:cs typeface="JIKDKG+ArialMT"/>
              </a:rPr>
              <a:t>quantity.</a:t>
            </a:r>
          </a:p>
        </p:txBody>
      </p:sp>
    </p:spTree>
  </p:cSld>
  <p:clrMapOvr>
    <a:masterClrMapping/>
  </p:clrMapOvr>
</p:sld>
</file>

<file path=ppt/slides/slide50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558440"/>
            <a:ext cx="7007521" cy="96216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Assessment</a:t>
            </a:r>
          </a:p>
          <a:p>
            <a:pPr marL="0" marR="0">
              <a:lnSpc>
                <a:spcPts val="2457"/>
              </a:lnSpc>
              <a:spcBef>
                <a:spcPts val="0"/>
              </a:spcBef>
              <a:spcAft>
                <a:spcPts val="0"/>
              </a:spcAft>
            </a:pP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Build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Content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Marketing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Strategy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for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your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2200" b="1">
                <a:solidFill>
                  <a:srgbClr val="161249"/>
                </a:solidFill>
                <a:latin typeface="RAKUHV+Arial-BoldMT"/>
                <a:cs typeface="RAKUHV+Arial-BoldMT"/>
              </a:rPr>
              <a:t>company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682946"/>
            <a:ext cx="883394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0ab8b"/>
                </a:solidFill>
                <a:latin typeface="RAKUHV+Arial-BoldMT"/>
                <a:cs typeface="RAKUHV+Arial-BoldMT"/>
              </a:rPr>
              <a:t>Fail: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2141902"/>
            <a:ext cx="10146261" cy="36443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Strategy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inferior;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missing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most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elements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not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related.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9625" y="2664910"/>
            <a:ext cx="1101303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0ab8b"/>
                </a:solidFill>
                <a:latin typeface="RAKUHV+Arial-BoldMT"/>
                <a:cs typeface="RAKUHV+Arial-BoldMT"/>
              </a:rPr>
              <a:t>Pass: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929625" y="3123867"/>
            <a:ext cx="10016276" cy="7500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Strategy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contains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some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elements,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but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not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quite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logical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nor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realistic.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Use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</a:p>
          <a:p>
            <a:pPr marL="0" marR="0">
              <a:lnSpc>
                <a:spcPts val="2569"/>
              </a:lnSpc>
              <a:spcBef>
                <a:spcPts val="416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sources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limited.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9625" y="4032446"/>
            <a:ext cx="2364655" cy="435371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3128"/>
              </a:lnSpc>
              <a:spcBef>
                <a:spcPts val="0"/>
              </a:spcBef>
              <a:spcAft>
                <a:spcPts val="0"/>
              </a:spcAft>
            </a:pPr>
            <a:r>
              <a:rPr dirty="0" sz="2800" b="1">
                <a:solidFill>
                  <a:srgbClr val="10ab8b"/>
                </a:solidFill>
                <a:latin typeface="RAKUHV+Arial-BoldMT"/>
                <a:cs typeface="RAKUHV+Arial-BoldMT"/>
              </a:rPr>
              <a:t>Outstanding: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929625" y="4491403"/>
            <a:ext cx="9451063" cy="750002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6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Strategy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demonstrates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expertise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profound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understanding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content</a:t>
            </a:r>
          </a:p>
          <a:p>
            <a:pPr marL="0" marR="0">
              <a:lnSpc>
                <a:spcPts val="2569"/>
              </a:lnSpc>
              <a:spcBef>
                <a:spcPts val="416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strategy</a:t>
            </a:r>
          </a:p>
        </p:txBody>
      </p:sp>
    </p:spTree>
  </p:cSld>
  <p:clrMapOvr>
    <a:masterClrMapping/>
  </p:clrMapOvr>
</p:sld>
</file>

<file path=ppt/slides/slide51.xml><?xml version="1.0" encoding="utf-8"?>
<p:sld xmlns:p="http://schemas.openxmlformats.org/presentationml/2006/main" xmlns:a="http://schemas.openxmlformats.org/drawingml/2006/main" xmlns:r="http://schemas.openxmlformats.org/officeDocument/2006/relationships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object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cstate="print" r:embed="rId2"/>
            <a:stretch>
              <a:fillRect/>
            </a:stretch>
          </a:blipFill>
        </p:spPr>
        <p:txBody>
          <a:bodyPr wrap="square" lIns="0" tIns="0" rIns="0" bIns="0" rtlCol="0">
            <a:spAutoFit/>
          </a:bodyPr>
          <a:lstStyle/>
          <a:p/>
        </p:txBody>
      </p:sp>
      <p:sp>
        <p:nvSpPr>
          <p:cNvPr id="3" name="object 3"/>
          <p:cNvSpPr txBox="1"/>
          <p:nvPr/>
        </p:nvSpPr>
        <p:spPr>
          <a:xfrm>
            <a:off x="929625" y="1024782"/>
            <a:ext cx="4588239" cy="66238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4915"/>
              </a:lnSpc>
              <a:spcBef>
                <a:spcPts val="0"/>
              </a:spcBef>
              <a:spcAft>
                <a:spcPts val="0"/>
              </a:spcAft>
            </a:pP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Important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 </a:t>
            </a:r>
            <a:r>
              <a:rPr dirty="0" sz="4400" b="1">
                <a:solidFill>
                  <a:srgbClr val="161249"/>
                </a:solidFill>
                <a:latin typeface="RAKUHV+Arial-BoldMT"/>
                <a:cs typeface="RAKUHV+Arial-BoldMT"/>
              </a:rPr>
              <a:t>Notice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9625" y="1862557"/>
            <a:ext cx="10430991" cy="1305854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DEMS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material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aims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enhance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digital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marketing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skills</a:t>
            </a:r>
            <a:r>
              <a:rPr dirty="0" sz="23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30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higher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education,</a:t>
            </a:r>
          </a:p>
          <a:p>
            <a:pPr marL="0" marR="0">
              <a:lnSpc>
                <a:spcPts val="2474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comprehending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essential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needs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in</a:t>
            </a:r>
            <a:r>
              <a:rPr dirty="0" sz="230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organizations.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You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have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access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</a:p>
          <a:p>
            <a:pPr marL="0" marR="0">
              <a:lnSpc>
                <a:spcPts val="2474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extensive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slide</a:t>
            </a:r>
            <a:r>
              <a:rPr dirty="0" sz="23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sets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with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in-class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activities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assignments,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as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well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as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detailed</a:t>
            </a:r>
          </a:p>
          <a:p>
            <a:pPr marL="0" marR="0">
              <a:lnSpc>
                <a:spcPts val="2474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user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instructions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teacher.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29625" y="3246491"/>
            <a:ext cx="10414168" cy="1620087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0" marR="0">
              <a:lnSpc>
                <a:spcPts val="2559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Note: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material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includes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contents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figures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retrieved</a:t>
            </a:r>
            <a:r>
              <a:rPr dirty="0" sz="23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from</a:t>
            </a:r>
            <a:r>
              <a:rPr dirty="0" sz="230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internet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</a:p>
          <a:p>
            <a:pPr marL="0" marR="0">
              <a:lnSpc>
                <a:spcPts val="2474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30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thus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subject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changes.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sources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have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been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announced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according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</a:p>
          <a:p>
            <a:pPr marL="0" marR="0">
              <a:lnSpc>
                <a:spcPts val="2474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rules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of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fair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use.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publisher´s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responsibility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30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restricted</a:t>
            </a:r>
            <a:r>
              <a:rPr dirty="0" sz="2300" spc="57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to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the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original</a:t>
            </a:r>
          </a:p>
          <a:p>
            <a:pPr marL="0" marR="0">
              <a:lnSpc>
                <a:spcPts val="2474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material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stored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at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www.dems.pro.</a:t>
            </a:r>
            <a:r>
              <a:rPr dirty="0" sz="2300" spc="694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All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material</a:t>
            </a:r>
            <a:r>
              <a:rPr dirty="0" sz="2300" spc="62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is</a:t>
            </a:r>
            <a:r>
              <a:rPr dirty="0" sz="2300" spc="56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produced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for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open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use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and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co-</a:t>
            </a:r>
          </a:p>
          <a:p>
            <a:pPr marL="0" marR="0">
              <a:lnSpc>
                <a:spcPts val="2474"/>
              </a:lnSpc>
              <a:spcBef>
                <a:spcPts val="0"/>
              </a:spcBef>
              <a:spcAft>
                <a:spcPts val="0"/>
              </a:spcAft>
            </a:pP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funded</a:t>
            </a:r>
            <a:r>
              <a:rPr dirty="0" sz="2300" spc="58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by</a:t>
            </a:r>
            <a:r>
              <a:rPr dirty="0" sz="2300" spc="60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Erasmus</a:t>
            </a:r>
            <a:r>
              <a:rPr dirty="0" sz="2300" spc="61">
                <a:solidFill>
                  <a:srgbClr val="161249"/>
                </a:solidFill>
                <a:latin typeface="Times New Roman"/>
                <a:cs typeface="Times New Roman"/>
              </a:rPr>
              <a:t> </a:t>
            </a:r>
            <a:r>
              <a:rPr dirty="0" sz="2300">
                <a:solidFill>
                  <a:srgbClr val="161249"/>
                </a:solidFill>
                <a:latin typeface="JIKDKG+ArialMT"/>
                <a:cs typeface="JIKDKG+ArialMT"/>
              </a:rPr>
              <a:t>+.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 Office">
  <a:themeElements>
    <a:clrScheme name="Standard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Standard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tandard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resentationFormat>On-screen Show (4:3)</PresentationFormat>
  <ScaleCrop>false</ScaleCrop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PowerPoint</dc:title>
  <cp:revision>1</cp:revision>
  <dcterms:modified xsi:type="dcterms:W3CDTF">2023-10-02T02:44:05-05:00</dcterms:modified>
</cp:coreProperties>
</file>