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y="5143500" cx="9144000"/>
  <p:notesSz cx="6858000" cy="9144000"/>
  <p:embeddedFontLst>
    <p:embeddedFont>
      <p:font typeface="Roboto"/>
      <p:regular r:id="rId25"/>
      <p:bold r:id="rId26"/>
      <p:italic r:id="rId27"/>
      <p:boldItalic r:id="rId28"/>
    </p:embeddedFont>
    <p:embeddedFont>
      <p:font typeface="Dancing Script"/>
      <p:regular r:id="rId29"/>
      <p:bold r:id="rId30"/>
    </p:embeddedFont>
    <p:embeddedFont>
      <p:font typeface="Open Sans"/>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gJM6Bg2NXwNK0LGw7tLIf/07vn4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Roboto-bold.fntdata"/><Relationship Id="rId25" Type="http://schemas.openxmlformats.org/officeDocument/2006/relationships/font" Target="fonts/Roboto-regular.fntdata"/><Relationship Id="rId28" Type="http://schemas.openxmlformats.org/officeDocument/2006/relationships/font" Target="fonts/Roboto-boldItalic.fntdata"/><Relationship Id="rId27" Type="http://schemas.openxmlformats.org/officeDocument/2006/relationships/font" Target="fonts/Roboto-italic.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DancingScript-regular.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OpenSans-regular.fntdata"/><Relationship Id="rId30" Type="http://schemas.openxmlformats.org/officeDocument/2006/relationships/font" Target="fonts/DancingScript-bold.fntdata"/><Relationship Id="rId11" Type="http://schemas.openxmlformats.org/officeDocument/2006/relationships/slide" Target="slides/slide7.xml"/><Relationship Id="rId33" Type="http://schemas.openxmlformats.org/officeDocument/2006/relationships/font" Target="fonts/OpenSans-italic.fntdata"/><Relationship Id="rId10" Type="http://schemas.openxmlformats.org/officeDocument/2006/relationships/slide" Target="slides/slide6.xml"/><Relationship Id="rId32" Type="http://schemas.openxmlformats.org/officeDocument/2006/relationships/font" Target="fonts/OpenSans-bold.fntdata"/><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font" Target="fonts/OpenSans-boldItalic.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6" name="Google Shape;17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3" name="Google Shape;24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1" name="Google Shape;251;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280b42ddca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280b42ddca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5.jpg"/><Relationship Id="rId6" Type="http://schemas.openxmlformats.org/officeDocument/2006/relationships/image" Target="../media/image6.png"/><Relationship Id="rId7" Type="http://schemas.openxmlformats.org/officeDocument/2006/relationships/image" Target="../media/image24.png"/><Relationship Id="rId8"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2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24.png"/><Relationship Id="rId6" Type="http://schemas.openxmlformats.org/officeDocument/2006/relationships/image" Target="../media/image1.png"/><Relationship Id="rId7" Type="http://schemas.openxmlformats.org/officeDocument/2006/relationships/image" Target="../media/image10.png"/><Relationship Id="rId8"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1.png"/><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0.png"/><Relationship Id="rId4" Type="http://schemas.openxmlformats.org/officeDocument/2006/relationships/image" Target="../media/image12.png"/><Relationship Id="rId5"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 Id="rId3" Type="http://schemas.openxmlformats.org/officeDocument/2006/relationships/image" Target="../media/image10.png"/><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2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2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0.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0.png"/><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5.jpg"/><Relationship Id="rId4" Type="http://schemas.openxmlformats.org/officeDocument/2006/relationships/image" Target="../media/image6.png"/><Relationship Id="rId5" Type="http://schemas.openxmlformats.org/officeDocument/2006/relationships/image" Target="../media/image2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5"/>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35"/>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5"/>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35"/>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35"/>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5"/>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5"/>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5"/>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6"/>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6"/>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1" name="Google Shape;21;p36"/>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2" name="Google Shape;22;p3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23" name="Google Shape;23;p36"/>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24" name="Google Shape;24;p3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5" name="Google Shape;25;p3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6" name="Google Shape;26;p3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7" name="Google Shape;27;p36"/>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28" name="Google Shape;28;p36"/>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29" name="Google Shape;29;p36"/>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30" name="Shape 30"/>
        <p:cNvGrpSpPr/>
        <p:nvPr/>
      </p:nvGrpSpPr>
      <p:grpSpPr>
        <a:xfrm>
          <a:off x="0" y="0"/>
          <a:ext cx="0" cy="0"/>
          <a:chOff x="0" y="0"/>
          <a:chExt cx="0" cy="0"/>
        </a:xfrm>
      </p:grpSpPr>
      <p:pic>
        <p:nvPicPr>
          <p:cNvPr id="31" name="Google Shape;31;p37"/>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2" name="Google Shape;32;p3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7"/>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3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5" name="Google Shape;35;p3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38"/>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3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0" name="Google Shape;40;p3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1" name="Google Shape;41;p3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2" name="Google Shape;42;p3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3" name="Google Shape;43;p38"/>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4" name="Google Shape;44;p38"/>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5" name="Google Shape;45;p38"/>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6" name="Google Shape;46;p3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39"/>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9" name="Google Shape;49;p39"/>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0" name="Google Shape;50;p39"/>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1" name="Shape 51"/>
        <p:cNvGrpSpPr/>
        <p:nvPr/>
      </p:nvGrpSpPr>
      <p:grpSpPr>
        <a:xfrm>
          <a:off x="0" y="0"/>
          <a:ext cx="0" cy="0"/>
          <a:chOff x="0" y="0"/>
          <a:chExt cx="0" cy="0"/>
        </a:xfrm>
      </p:grpSpPr>
      <p:pic>
        <p:nvPicPr>
          <p:cNvPr id="52" name="Google Shape;52;p40"/>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53" name="Google Shape;53;p4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4" name="Google Shape;54;p4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55" name="Shape 55"/>
        <p:cNvGrpSpPr/>
        <p:nvPr/>
      </p:nvGrpSpPr>
      <p:grpSpPr>
        <a:xfrm>
          <a:off x="0" y="0"/>
          <a:ext cx="0" cy="0"/>
          <a:chOff x="0" y="0"/>
          <a:chExt cx="0" cy="0"/>
        </a:xfrm>
      </p:grpSpPr>
      <p:pic>
        <p:nvPicPr>
          <p:cNvPr descr="A picture containing shape&#10;&#10;Description automatically generated" id="56" name="Google Shape;56;p41"/>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57" name="Google Shape;57;p41"/>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58" name="Google Shape;58;p4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1"/>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0" name="Google Shape;60;p41"/>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1" name="Google Shape;61;p41"/>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2"/>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4" name="Google Shape;64;p42"/>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5" name="Google Shape;65;p4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66" name="Google Shape;66;p42"/>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4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8" name="Google Shape;68;p42"/>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4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4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4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4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4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4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4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4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4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4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4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4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4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44"/>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4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4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4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4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4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4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4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4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4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4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98" name="Google Shape;98;p4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4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46"/>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4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4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4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4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4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47"/>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47"/>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47"/>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47"/>
          <p:cNvSpPr/>
          <p:nvPr>
            <p:ph idx="2" type="pic"/>
          </p:nvPr>
        </p:nvSpPr>
        <p:spPr>
          <a:xfrm>
            <a:off x="5572125" y="1"/>
            <a:ext cx="3571875" cy="5029199"/>
          </a:xfrm>
          <a:prstGeom prst="rect">
            <a:avLst/>
          </a:prstGeom>
          <a:solidFill>
            <a:srgbClr val="D3EEEF"/>
          </a:solidFill>
          <a:ln>
            <a:noFill/>
          </a:ln>
        </p:spPr>
      </p:sp>
      <p:pic>
        <p:nvPicPr>
          <p:cNvPr id="112" name="Google Shape;112;p4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4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48"/>
          <p:cNvSpPr/>
          <p:nvPr>
            <p:ph idx="2" type="pic"/>
          </p:nvPr>
        </p:nvSpPr>
        <p:spPr>
          <a:xfrm>
            <a:off x="0" y="1"/>
            <a:ext cx="9144000" cy="2571749"/>
          </a:xfrm>
          <a:prstGeom prst="rect">
            <a:avLst/>
          </a:prstGeom>
          <a:solidFill>
            <a:srgbClr val="D3EEEF"/>
          </a:solidFill>
          <a:ln>
            <a:noFill/>
          </a:ln>
        </p:spPr>
      </p:sp>
      <p:sp>
        <p:nvSpPr>
          <p:cNvPr id="116" name="Google Shape;116;p48"/>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48"/>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4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4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4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49"/>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9"/>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4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4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0"/>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52"/>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52"/>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67650" y="478697"/>
            <a:ext cx="9008699" cy="188441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a:t>SEO Strategy – Evaluate</a:t>
            </a:r>
            <a:endParaRPr/>
          </a:p>
        </p:txBody>
      </p:sp>
      <p:sp>
        <p:nvSpPr>
          <p:cNvPr id="145" name="Google Shape;145;p1"/>
          <p:cNvSpPr txBox="1"/>
          <p:nvPr>
            <p:ph idx="4294967295" type="subTitle"/>
          </p:nvPr>
        </p:nvSpPr>
        <p:spPr>
          <a:xfrm>
            <a:off x="1142999" y="2664506"/>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Search Engine Optimization</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1" name="Google Shape;151;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52" name="Google Shape;152;p2"/>
          <p:cNvSpPr txBox="1"/>
          <p:nvPr>
            <p:ph type="title"/>
          </p:nvPr>
        </p:nvSpPr>
        <p:spPr>
          <a:xfrm>
            <a:off x="797371" y="1499820"/>
            <a:ext cx="4996013"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11AA81"/>
              </a:buClr>
              <a:buSzPts val="4400"/>
              <a:buFont typeface="Arial"/>
              <a:buNone/>
            </a:pPr>
            <a:r>
              <a:rPr b="1" i="0" lang="en-US" sz="4400" u="none" cap="none" strike="noStrike">
                <a:solidFill>
                  <a:srgbClr val="11AA81"/>
                </a:solidFill>
                <a:latin typeface="Arial"/>
                <a:ea typeface="Arial"/>
                <a:cs typeface="Arial"/>
                <a:sym typeface="Arial"/>
              </a:rPr>
              <a:t>SEO Strategy – Evaluate</a:t>
            </a:r>
            <a:br>
              <a:rPr lang="en-US" sz="4400">
                <a:solidFill>
                  <a:srgbClr val="11AA81"/>
                </a:solidFill>
              </a:rPr>
            </a:br>
            <a:endParaRPr sz="4400">
              <a:solidFill>
                <a:srgbClr val="11AA81"/>
              </a:solidFill>
            </a:endParaRPr>
          </a:p>
        </p:txBody>
      </p:sp>
      <p:sp>
        <p:nvSpPr>
          <p:cNvPr id="153" name="Google Shape;153;p2"/>
          <p:cNvSpPr txBox="1"/>
          <p:nvPr>
            <p:ph idx="1" type="body"/>
          </p:nvPr>
        </p:nvSpPr>
        <p:spPr>
          <a:xfrm>
            <a:off x="872799" y="2299120"/>
            <a:ext cx="6614054" cy="2144177"/>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Clr>
                <a:schemeClr val="lt1"/>
              </a:buClr>
              <a:buSzPts val="2100"/>
              <a:buNone/>
            </a:pPr>
            <a:r>
              <a:rPr lang="en-US"/>
              <a:t>Do you know the numbers related to the Covid-19 pandemic? What about the Spanish flu pandemic of the last century?</a:t>
            </a:r>
            <a:endParaRPr/>
          </a:p>
          <a:p>
            <a:pPr indent="0" lvl="0" marL="0" rtl="0" algn="l">
              <a:lnSpc>
                <a:spcPct val="100000"/>
              </a:lnSpc>
              <a:spcBef>
                <a:spcPts val="750"/>
              </a:spcBef>
              <a:spcAft>
                <a:spcPts val="0"/>
              </a:spcAft>
              <a:buClr>
                <a:schemeClr val="lt1"/>
              </a:buClr>
              <a:buSzPts val="2100"/>
              <a:buNone/>
            </a:pPr>
            <a:r>
              <a:rPr lang="en-US"/>
              <a:t>Can you guess which countries had the most deaths in World War II?</a:t>
            </a:r>
            <a:endParaRPr/>
          </a:p>
          <a:p>
            <a:pPr indent="0" lvl="0" marL="0" rtl="0" algn="l">
              <a:lnSpc>
                <a:spcPct val="100000"/>
              </a:lnSpc>
              <a:spcBef>
                <a:spcPts val="750"/>
              </a:spcBef>
              <a:spcAft>
                <a:spcPts val="0"/>
              </a:spcAft>
              <a:buClr>
                <a:schemeClr val="lt1"/>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59" name="Google Shape;159;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0"/>
              </a:spcAft>
              <a:buClr>
                <a:schemeClr val="dk1"/>
              </a:buClr>
              <a:buSzPts val="1800"/>
              <a:buFont typeface="Arial"/>
              <a:buNone/>
            </a:pPr>
            <a:r>
              <a:t/>
            </a:r>
            <a:endParaRPr b="0" i="0" sz="1800" u="none" cap="none" strike="noStrike">
              <a:solidFill>
                <a:srgbClr val="262626"/>
              </a:solidFill>
              <a:latin typeface="Open Sans"/>
              <a:ea typeface="Open Sans"/>
              <a:cs typeface="Open Sans"/>
              <a:sym typeface="Open Sans"/>
            </a:endParaRPr>
          </a:p>
        </p:txBody>
      </p:sp>
      <p:sp>
        <p:nvSpPr>
          <p:cNvPr id="160" name="Google Shape;160;p3"/>
          <p:cNvSpPr txBox="1"/>
          <p:nvPr>
            <p:ph type="title"/>
          </p:nvPr>
        </p:nvSpPr>
        <p:spPr>
          <a:xfrm>
            <a:off x="628650" y="466619"/>
            <a:ext cx="7886700" cy="69408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Learning Objectives</a:t>
            </a:r>
            <a:endParaRPr/>
          </a:p>
        </p:txBody>
      </p:sp>
      <p:sp>
        <p:nvSpPr>
          <p:cNvPr id="161" name="Google Shape;161;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85750" lvl="0" marL="285750" marR="0" rtl="0" algn="just">
              <a:lnSpc>
                <a:spcPct val="115000"/>
              </a:lnSpc>
              <a:spcBef>
                <a:spcPts val="0"/>
              </a:spcBef>
              <a:spcAft>
                <a:spcPts val="0"/>
              </a:spcAft>
              <a:buClr>
                <a:srgbClr val="11AA81"/>
              </a:buClr>
              <a:buSzPts val="3600"/>
              <a:buFont typeface="Arial"/>
              <a:buChar char="•"/>
            </a:pPr>
            <a:r>
              <a:rPr b="0" i="0" lang="en-US" sz="2400" u="none" cap="none" strike="noStrike"/>
              <a:t>Assess the performance of the SEO strategy </a:t>
            </a:r>
            <a:endParaRPr b="0" i="0" sz="2400" u="none" cap="none" strike="noStrike"/>
          </a:p>
          <a:p>
            <a:pPr indent="-76200" lvl="0" marL="342900" rtl="0" algn="l">
              <a:lnSpc>
                <a:spcPct val="90000"/>
              </a:lnSpc>
              <a:spcBef>
                <a:spcPts val="1950"/>
              </a:spcBef>
              <a:spcAft>
                <a:spcPts val="0"/>
              </a:spcAft>
              <a:buClr>
                <a:srgbClr val="11AA81"/>
              </a:buClr>
              <a:buSzPts val="4200"/>
              <a:buFont typeface="Arial"/>
              <a:buNone/>
            </a:pPr>
            <a:r>
              <a:t/>
            </a:r>
            <a:endParaRPr sz="28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4"/>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chemeClr val="lt1"/>
              </a:buClr>
              <a:buSzPts val="2400"/>
              <a:buFont typeface="Roboto"/>
              <a:buNone/>
            </a:pPr>
            <a:r>
              <a:rPr b="1" i="0" lang="en-US" sz="2400" u="none" cap="none" strike="noStrike">
                <a:solidFill>
                  <a:schemeClr val="lt1"/>
                </a:solidFill>
                <a:latin typeface="Roboto"/>
                <a:ea typeface="Roboto"/>
                <a:cs typeface="Roboto"/>
                <a:sym typeface="Roboto"/>
              </a:rPr>
              <a:t> </a:t>
            </a:r>
            <a:endParaRPr b="0" i="0" sz="1800" u="none" cap="none" strike="noStrike">
              <a:solidFill>
                <a:schemeClr val="dk1"/>
              </a:solidFill>
              <a:latin typeface="Calibri"/>
              <a:ea typeface="Calibri"/>
              <a:cs typeface="Calibri"/>
              <a:sym typeface="Calibri"/>
            </a:endParaRPr>
          </a:p>
        </p:txBody>
      </p:sp>
      <p:sp>
        <p:nvSpPr>
          <p:cNvPr id="167" name="Google Shape;167;p4"/>
          <p:cNvSpPr txBox="1"/>
          <p:nvPr>
            <p:ph type="title"/>
          </p:nvPr>
        </p:nvSpPr>
        <p:spPr>
          <a:xfrm>
            <a:off x="1018947" y="1217920"/>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68" name="Google Shape;168;p4"/>
          <p:cNvSpPr txBox="1"/>
          <p:nvPr>
            <p:ph idx="1" type="body"/>
          </p:nvPr>
        </p:nvSpPr>
        <p:spPr>
          <a:xfrm>
            <a:off x="4002881" y="1217920"/>
            <a:ext cx="4606283" cy="1508105"/>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500"/>
              <a:buFont typeface="Arial"/>
              <a:buChar char="•"/>
            </a:pPr>
            <a:r>
              <a:rPr b="0" i="0" lang="en-US" sz="2000" u="none" cap="none" strike="noStrike">
                <a:solidFill>
                  <a:schemeClr val="lt1"/>
                </a:solidFill>
              </a:rPr>
              <a:t>Prepare the data</a:t>
            </a:r>
            <a:endParaRPr/>
          </a:p>
          <a:p>
            <a:pPr indent="-385763" lvl="0" marL="385763" rtl="0" algn="l">
              <a:lnSpc>
                <a:spcPct val="90000"/>
              </a:lnSpc>
              <a:spcBef>
                <a:spcPts val="750"/>
              </a:spcBef>
              <a:spcAft>
                <a:spcPts val="0"/>
              </a:spcAft>
              <a:buClr>
                <a:schemeClr val="lt1"/>
              </a:buClr>
              <a:buSzPts val="2500"/>
              <a:buFont typeface="Arial"/>
              <a:buChar char="•"/>
            </a:pPr>
            <a:r>
              <a:rPr b="0" i="0" lang="en-US" sz="2000" u="none" cap="none" strike="noStrike">
                <a:solidFill>
                  <a:schemeClr val="lt1"/>
                </a:solidFill>
              </a:rPr>
              <a:t>Metrics</a:t>
            </a:r>
            <a:endParaRPr/>
          </a:p>
          <a:p>
            <a:pPr indent="-227013" lvl="0" marL="385763" rtl="0" algn="l">
              <a:lnSpc>
                <a:spcPct val="90000"/>
              </a:lnSpc>
              <a:spcBef>
                <a:spcPts val="750"/>
              </a:spcBef>
              <a:spcAft>
                <a:spcPts val="0"/>
              </a:spcAft>
              <a:buClr>
                <a:schemeClr val="lt1"/>
              </a:buClr>
              <a:buSzPts val="2500"/>
              <a:buFont typeface="Arial"/>
              <a:buNone/>
            </a:pPr>
            <a:r>
              <a:t/>
            </a:r>
            <a:endParaRPr b="0" i="0" sz="2000" u="none" cap="none" strike="noStrike">
              <a:solidFill>
                <a:srgbClr val="FFFFFF"/>
              </a:solidFill>
            </a:endParaRPr>
          </a:p>
          <a:p>
            <a:pPr indent="-227013" lvl="0" marL="385763" rtl="0" algn="l">
              <a:lnSpc>
                <a:spcPct val="90000"/>
              </a:lnSpc>
              <a:spcBef>
                <a:spcPts val="750"/>
              </a:spcBef>
              <a:spcAft>
                <a:spcPts val="0"/>
              </a:spcAft>
              <a:buClr>
                <a:schemeClr val="lt1"/>
              </a:buClr>
              <a:buSzPts val="2500"/>
              <a:buFont typeface="Arial"/>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“Statistics are like bikinis. What they reveal is suggestive, but what they conceal is vital.”</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                                                         Aaron Levenstein</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“If somebody tortures the data enough, it will confess anything.”</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                                                           Paolo Magrassi</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4" name="Google Shape;184;p7"/>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Prepare the </a:t>
            </a:r>
            <a:r>
              <a:rPr b="1" i="0" lang="en-US" sz="4000" u="none" cap="none" strike="noStrike">
                <a:solidFill>
                  <a:srgbClr val="161249"/>
                </a:solidFill>
                <a:latin typeface="Arial"/>
                <a:ea typeface="Arial"/>
                <a:cs typeface="Arial"/>
                <a:sym typeface="Arial"/>
              </a:rPr>
              <a:t>data</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0" name="Google Shape;190;p8"/>
          <p:cNvSpPr txBox="1"/>
          <p:nvPr/>
        </p:nvSpPr>
        <p:spPr>
          <a:xfrm>
            <a:off x="478339" y="1059295"/>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91" name="Google Shape;191;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600"/>
              <a:t>Prepare the data</a:t>
            </a:r>
            <a:br>
              <a:rPr lang="en-US" sz="3200"/>
            </a:br>
            <a:endParaRPr sz="3200"/>
          </a:p>
        </p:txBody>
      </p:sp>
      <p:sp>
        <p:nvSpPr>
          <p:cNvPr id="192" name="Google Shape;192;p8"/>
          <p:cNvSpPr txBox="1"/>
          <p:nvPr>
            <p:ph idx="1" type="body"/>
          </p:nvPr>
        </p:nvSpPr>
        <p:spPr>
          <a:xfrm>
            <a:off x="628650" y="908004"/>
            <a:ext cx="7886700" cy="379532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11AA81"/>
              </a:buClr>
              <a:buSzPts val="2700"/>
              <a:buFont typeface="Arial"/>
              <a:buChar char="•"/>
            </a:pPr>
            <a:r>
              <a:rPr lang="en-US" sz="1800"/>
              <a:t>Data cleaning is an important step in measuring SEO performance because it helps to ensure that the data being analyzed is accurate and relevant</a:t>
            </a:r>
            <a:br>
              <a:rPr lang="en-US" sz="1800"/>
            </a:br>
            <a:endParaRPr sz="1800"/>
          </a:p>
          <a:p>
            <a:pPr indent="-285750" lvl="0" marL="285750" marR="0" rtl="0" algn="l">
              <a:lnSpc>
                <a:spcPct val="100000"/>
              </a:lnSpc>
              <a:spcBef>
                <a:spcPts val="600"/>
              </a:spcBef>
              <a:spcAft>
                <a:spcPts val="0"/>
              </a:spcAft>
              <a:buClr>
                <a:srgbClr val="11AA81"/>
              </a:buClr>
              <a:buSzPts val="2700"/>
              <a:buFont typeface="Arial"/>
              <a:buChar char="•"/>
            </a:pPr>
            <a:r>
              <a:rPr lang="en-US" sz="1800"/>
              <a:t>This includes removing duplicate or irrelevant data, correcting any inaccuracies, and standardizing data formats. Without cleaning the data, any analysis or insights drawn from the data may be misleading or incorrect </a:t>
            </a:r>
            <a:endParaRPr sz="1800"/>
          </a:p>
          <a:p>
            <a:pPr indent="-285750" lvl="1" marL="742950" marR="0" rtl="0" algn="l">
              <a:lnSpc>
                <a:spcPct val="100000"/>
              </a:lnSpc>
              <a:spcBef>
                <a:spcPts val="600"/>
              </a:spcBef>
              <a:spcAft>
                <a:spcPts val="0"/>
              </a:spcAft>
              <a:buClr>
                <a:srgbClr val="11AA81"/>
              </a:buClr>
              <a:buSzPts val="2700"/>
              <a:buFont typeface="Arial"/>
              <a:buChar char="•"/>
            </a:pPr>
            <a:r>
              <a:rPr b="0" i="0" lang="en-US" u="none" cap="none" strike="noStrike"/>
              <a:t>Filter data from bots</a:t>
            </a:r>
            <a:endParaRPr/>
          </a:p>
          <a:p>
            <a:pPr indent="-285750" lvl="1" marL="742950" marR="0" rtl="0" algn="l">
              <a:lnSpc>
                <a:spcPct val="100000"/>
              </a:lnSpc>
              <a:spcBef>
                <a:spcPts val="600"/>
              </a:spcBef>
              <a:spcAft>
                <a:spcPts val="0"/>
              </a:spcAft>
              <a:buClr>
                <a:srgbClr val="11AA81"/>
              </a:buClr>
              <a:buSzPts val="2700"/>
              <a:buFont typeface="Arial"/>
              <a:buChar char="•"/>
            </a:pPr>
            <a:r>
              <a:rPr b="0" i="0" lang="en-US" u="none" cap="none" strike="noStrike"/>
              <a:t>Filter data from internal traffic</a:t>
            </a:r>
            <a:endParaRPr/>
          </a:p>
          <a:p>
            <a:pPr indent="-285750" lvl="1" marL="742950" marR="0" rtl="0" algn="l">
              <a:lnSpc>
                <a:spcPct val="100000"/>
              </a:lnSpc>
              <a:spcBef>
                <a:spcPts val="600"/>
              </a:spcBef>
              <a:spcAft>
                <a:spcPts val="0"/>
              </a:spcAft>
              <a:buClr>
                <a:srgbClr val="11AA81"/>
              </a:buClr>
              <a:buSzPts val="2700"/>
              <a:buFont typeface="Arial"/>
              <a:buChar char="•"/>
            </a:pPr>
            <a:r>
              <a:rPr b="0" i="0" lang="en-US" u="none" cap="none" strike="noStrike"/>
              <a:t>Filter data from SPAM websites</a:t>
            </a:r>
            <a:endParaRPr/>
          </a:p>
          <a:p>
            <a:pPr indent="0" lvl="0" marL="0" rtl="0" algn="l">
              <a:lnSpc>
                <a:spcPct val="100000"/>
              </a:lnSpc>
              <a:spcBef>
                <a:spcPts val="750"/>
              </a:spcBef>
              <a:spcAft>
                <a:spcPts val="0"/>
              </a:spcAft>
              <a:buClr>
                <a:srgbClr val="11AA81"/>
              </a:buClr>
              <a:buSzPts val="2250"/>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8" name="Google Shape;198;p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9" name="Google Shape;199;p9"/>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00" name="Google Shape;200;p9"/>
          <p:cNvSpPr txBox="1"/>
          <p:nvPr>
            <p:ph idx="2" type="body"/>
          </p:nvPr>
        </p:nvSpPr>
        <p:spPr>
          <a:xfrm>
            <a:off x="840583" y="813661"/>
            <a:ext cx="7229360" cy="2863361"/>
          </a:xfrm>
          <a:prstGeom prst="rect">
            <a:avLst/>
          </a:prstGeom>
          <a:noFill/>
          <a:ln>
            <a:noFill/>
          </a:ln>
        </p:spPr>
        <p:txBody>
          <a:bodyPr anchorCtr="0" anchor="t" bIns="0" lIns="0" spcFirstLastPara="1" rIns="0" wrap="square" tIns="0">
            <a:noAutofit/>
          </a:bodyPr>
          <a:lstStyle/>
          <a:p>
            <a:pPr indent="0" lvl="0" marL="0" marR="0" rtl="0" algn="l">
              <a:lnSpc>
                <a:spcPct val="104516"/>
              </a:lnSpc>
              <a:spcBef>
                <a:spcPts val="0"/>
              </a:spcBef>
              <a:spcAft>
                <a:spcPts val="0"/>
              </a:spcAft>
              <a:buClr>
                <a:schemeClr val="lt1"/>
              </a:buClr>
              <a:buSzPts val="1550"/>
              <a:buNone/>
            </a:pPr>
            <a:r>
              <a:rPr lang="en-US" sz="1550"/>
              <a:t>Objective: To understand the importance of data cleaning and preparation in SEO metrics analysis, and to practice these skills in a hands-on manner</a:t>
            </a:r>
            <a:endParaRPr sz="1550"/>
          </a:p>
          <a:p>
            <a:pPr indent="-260350" lvl="0" marL="342900" marR="0" rtl="0" algn="l">
              <a:lnSpc>
                <a:spcPct val="104516"/>
              </a:lnSpc>
              <a:spcBef>
                <a:spcPts val="0"/>
              </a:spcBef>
              <a:spcAft>
                <a:spcPts val="0"/>
              </a:spcAft>
              <a:buClr>
                <a:schemeClr val="dk1"/>
              </a:buClr>
              <a:buSzPts val="1300"/>
              <a:buFont typeface="Roboto"/>
              <a:buNone/>
            </a:pPr>
            <a:r>
              <a:t/>
            </a:r>
            <a:endParaRPr sz="1550"/>
          </a:p>
          <a:p>
            <a:pPr indent="-342900" lvl="0" marL="342900" marR="0" rtl="0" algn="l">
              <a:lnSpc>
                <a:spcPct val="104516"/>
              </a:lnSpc>
              <a:spcBef>
                <a:spcPts val="0"/>
              </a:spcBef>
              <a:spcAft>
                <a:spcPts val="0"/>
              </a:spcAft>
              <a:buClr>
                <a:srgbClr val="11AA81"/>
              </a:buClr>
              <a:buSzPts val="1550"/>
              <a:buFont typeface="Roboto"/>
              <a:buAutoNum type="arabicPeriod"/>
            </a:pPr>
            <a:r>
              <a:rPr lang="en-US" sz="1550"/>
              <a:t>Teams of 3-4</a:t>
            </a:r>
            <a:endParaRPr sz="1550"/>
          </a:p>
          <a:p>
            <a:pPr indent="-342900" lvl="0" marL="342900" marR="0" rtl="0" algn="l">
              <a:lnSpc>
                <a:spcPct val="104516"/>
              </a:lnSpc>
              <a:spcBef>
                <a:spcPts val="0"/>
              </a:spcBef>
              <a:spcAft>
                <a:spcPts val="0"/>
              </a:spcAft>
              <a:buClr>
                <a:srgbClr val="11AA81"/>
              </a:buClr>
              <a:buSzPts val="1550"/>
              <a:buFont typeface="Roboto"/>
              <a:buAutoNum type="arabicPeriod"/>
            </a:pPr>
            <a:r>
              <a:rPr lang="en-US" sz="1550"/>
              <a:t>Each team must choose a dataset of website data, including information on organic traffic, keyword rankings, bounce rate, time on site, and conversions</a:t>
            </a:r>
            <a:endParaRPr sz="1550"/>
          </a:p>
          <a:p>
            <a:pPr indent="-342900" lvl="0" marL="342900" marR="0" rtl="0" algn="l">
              <a:lnSpc>
                <a:spcPct val="104516"/>
              </a:lnSpc>
              <a:spcBef>
                <a:spcPts val="0"/>
              </a:spcBef>
              <a:spcAft>
                <a:spcPts val="0"/>
              </a:spcAft>
              <a:buClr>
                <a:srgbClr val="11AA81"/>
              </a:buClr>
              <a:buSzPts val="1550"/>
              <a:buFont typeface="Roboto"/>
              <a:buAutoNum type="arabicPeriod"/>
            </a:pPr>
            <a:r>
              <a:rPr lang="en-US" sz="1550"/>
              <a:t>Each team must clean and prepare the data for analysis. This should include:</a:t>
            </a:r>
            <a:endParaRPr sz="1550"/>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Removing any duplicate data</a:t>
            </a:r>
            <a:endParaRPr sz="1600">
              <a:solidFill>
                <a:srgbClr val="11AA81"/>
              </a:solidFill>
            </a:endParaRPr>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Correcting any inaccuracies in the data</a:t>
            </a:r>
            <a:endParaRPr sz="1600">
              <a:solidFill>
                <a:srgbClr val="11AA81"/>
              </a:solidFill>
            </a:endParaRPr>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Standardizing data formats</a:t>
            </a:r>
            <a:endParaRPr sz="1600">
              <a:solidFill>
                <a:srgbClr val="11AA81"/>
              </a:solidFill>
            </a:endParaRPr>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Removing any irrelevant data</a:t>
            </a:r>
            <a:endParaRPr sz="1600">
              <a:solidFill>
                <a:srgbClr val="11AA81"/>
              </a:solidFill>
            </a:endParaRPr>
          </a:p>
          <a:p>
            <a:pPr indent="-342900" lvl="0" marL="342900" marR="0" rtl="0" algn="l">
              <a:lnSpc>
                <a:spcPct val="104516"/>
              </a:lnSpc>
              <a:spcBef>
                <a:spcPts val="0"/>
              </a:spcBef>
              <a:spcAft>
                <a:spcPts val="0"/>
              </a:spcAft>
              <a:buClr>
                <a:srgbClr val="11AA81"/>
              </a:buClr>
              <a:buSzPts val="1550"/>
              <a:buFont typeface="Roboto"/>
              <a:buAutoNum type="arabicPeriod"/>
            </a:pPr>
            <a:r>
              <a:rPr lang="en-US" sz="1550"/>
              <a:t>Once the data is cleaned and prepared, each team must create a report that includes the following:</a:t>
            </a:r>
            <a:endParaRPr sz="1550"/>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A summary of the data cleaning and preparation process</a:t>
            </a:r>
            <a:endParaRPr sz="1600">
              <a:solidFill>
                <a:srgbClr val="11AA81"/>
              </a:solidFill>
            </a:endParaRPr>
          </a:p>
          <a:p>
            <a:pPr indent="-342900" lvl="1" marL="800100" marR="0" rtl="0" algn="l">
              <a:lnSpc>
                <a:spcPct val="9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Summary of data quality and insights</a:t>
            </a:r>
            <a:endParaRPr sz="1600">
              <a:solidFill>
                <a:srgbClr val="11AA81"/>
              </a:solidFill>
            </a:endParaRPr>
          </a:p>
          <a:p>
            <a:pPr indent="-342900" lvl="0" marL="342900" marR="0" rtl="0" algn="l">
              <a:lnSpc>
                <a:spcPct val="104516"/>
              </a:lnSpc>
              <a:spcBef>
                <a:spcPts val="0"/>
              </a:spcBef>
              <a:spcAft>
                <a:spcPts val="0"/>
              </a:spcAft>
              <a:buClr>
                <a:srgbClr val="11AA81"/>
              </a:buClr>
              <a:buSzPts val="1550"/>
              <a:buFont typeface="Roboto"/>
              <a:buAutoNum type="arabicPeriod"/>
            </a:pPr>
            <a:r>
              <a:rPr lang="en-US" sz="1550"/>
              <a:t>Each team will present their report to the class and discuss their findings and learnings</a:t>
            </a:r>
            <a:endParaRPr sz="1550"/>
          </a:p>
          <a:p>
            <a:pPr indent="0" lvl="0" marL="0" rtl="0" algn="l">
              <a:lnSpc>
                <a:spcPct val="104516"/>
              </a:lnSpc>
              <a:spcBef>
                <a:spcPts val="0"/>
              </a:spcBef>
              <a:spcAft>
                <a:spcPts val="0"/>
              </a:spcAft>
              <a:buClr>
                <a:schemeClr val="lt1"/>
              </a:buClr>
              <a:buSzPts val="1550"/>
              <a:buNone/>
            </a:pPr>
            <a:r>
              <a:t/>
            </a:r>
            <a:endParaRPr sz="155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0"/>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06" name="Google Shape;206;p10"/>
          <p:cNvSpPr txBox="1"/>
          <p:nvPr/>
        </p:nvSpPr>
        <p:spPr>
          <a:xfrm>
            <a:off x="675150" y="1812908"/>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4000"/>
              <a:buFont typeface="Arial"/>
              <a:buNone/>
            </a:pPr>
            <a:r>
              <a:rPr b="1" i="0" lang="en-US" sz="4000" u="none" cap="none" strike="noStrike">
                <a:solidFill>
                  <a:srgbClr val="161249"/>
                </a:solidFill>
                <a:latin typeface="Arial"/>
                <a:ea typeface="Arial"/>
                <a:cs typeface="Arial"/>
                <a:sym typeface="Arial"/>
              </a:rPr>
              <a:t>Metrics</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2" name="Google Shape;212;p11"/>
          <p:cNvSpPr txBox="1"/>
          <p:nvPr/>
        </p:nvSpPr>
        <p:spPr>
          <a:xfrm>
            <a:off x="478339" y="1319022"/>
            <a:ext cx="8333429" cy="298780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3" name="Google Shape;213;p1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4000"/>
              <a:t>Metrics</a:t>
            </a:r>
            <a:br>
              <a:rPr lang="en-US" sz="3200"/>
            </a:br>
            <a:endParaRPr sz="3200"/>
          </a:p>
        </p:txBody>
      </p:sp>
      <p:sp>
        <p:nvSpPr>
          <p:cNvPr id="214" name="Google Shape;214;p11"/>
          <p:cNvSpPr txBox="1"/>
          <p:nvPr>
            <p:ph idx="1" type="body"/>
          </p:nvPr>
        </p:nvSpPr>
        <p:spPr>
          <a:xfrm>
            <a:off x="628650" y="1095317"/>
            <a:ext cx="7886700" cy="296491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11AA81"/>
              </a:buClr>
              <a:buSzPts val="2700"/>
              <a:buFont typeface="Arial"/>
              <a:buChar char="•"/>
            </a:pPr>
            <a:r>
              <a:rPr lang="en-US" sz="1800"/>
              <a:t>Simple metrics to evaluate:</a:t>
            </a:r>
            <a:endParaRPr sz="1800"/>
          </a:p>
          <a:p>
            <a:pPr indent="-114300" lvl="0" marL="285750" marR="0" rtl="0" algn="l">
              <a:lnSpc>
                <a:spcPct val="100000"/>
              </a:lnSpc>
              <a:spcBef>
                <a:spcPts val="0"/>
              </a:spcBef>
              <a:spcAft>
                <a:spcPts val="0"/>
              </a:spcAft>
              <a:buClr>
                <a:srgbClr val="11AA81"/>
              </a:buClr>
              <a:buSzPts val="2700"/>
              <a:buFont typeface="Arial"/>
              <a:buNone/>
            </a:pPr>
            <a:r>
              <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number of keywords the site is ranking for</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number of relevant keywords the site is ranking for</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volume of organic traffic</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number of inbound links</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ranking increases of the target keywords</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The number of leads and sales from organic traffic</a:t>
            </a:r>
            <a:endParaRPr sz="1800"/>
          </a:p>
          <a:p>
            <a:pPr indent="-285750" lvl="0" marL="285750" marR="0" rtl="0" algn="l">
              <a:lnSpc>
                <a:spcPct val="100000"/>
              </a:lnSpc>
              <a:spcBef>
                <a:spcPts val="0"/>
              </a:spcBef>
              <a:spcAft>
                <a:spcPts val="0"/>
              </a:spcAft>
              <a:buClr>
                <a:srgbClr val="11AA81"/>
              </a:buClr>
              <a:buSzPts val="2700"/>
              <a:buFont typeface="Arial"/>
              <a:buChar char="•"/>
            </a:pPr>
            <a:r>
              <a:rPr lang="en-US" sz="1800"/>
              <a:t>Conversions</a:t>
            </a:r>
            <a:endParaRPr sz="1800"/>
          </a:p>
          <a:p>
            <a:pPr indent="-142875" lvl="0" marL="285750" rtl="0" algn="l">
              <a:lnSpc>
                <a:spcPct val="100000"/>
              </a:lnSpc>
              <a:spcBef>
                <a:spcPts val="750"/>
              </a:spcBef>
              <a:spcAft>
                <a:spcPts val="0"/>
              </a:spcAft>
              <a:buClr>
                <a:srgbClr val="11AA81"/>
              </a:buClr>
              <a:buSzPts val="2250"/>
              <a:buFont typeface="Arial"/>
              <a:buNone/>
            </a:pPr>
            <a:r>
              <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2"/>
          <p:cNvSpPr txBox="1"/>
          <p:nvPr/>
        </p:nvSpPr>
        <p:spPr>
          <a:xfrm>
            <a:off x="478339" y="212908"/>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Metrics</a:t>
            </a:r>
            <a:endParaRPr b="0" i="0" sz="2000" u="none" cap="none" strike="noStrike">
              <a:solidFill>
                <a:srgbClr val="161249"/>
              </a:solidFill>
              <a:latin typeface="Arial"/>
              <a:ea typeface="Arial"/>
              <a:cs typeface="Arial"/>
              <a:sym typeface="Arial"/>
            </a:endParaRPr>
          </a:p>
        </p:txBody>
      </p:sp>
      <p:sp>
        <p:nvSpPr>
          <p:cNvPr id="220" name="Google Shape;220;p12"/>
          <p:cNvSpPr txBox="1"/>
          <p:nvPr/>
        </p:nvSpPr>
        <p:spPr>
          <a:xfrm>
            <a:off x="405285" y="1826281"/>
            <a:ext cx="8333429" cy="2948320"/>
          </a:xfrm>
          <a:prstGeom prst="rect">
            <a:avLst/>
          </a:prstGeom>
          <a:noFill/>
          <a:ln>
            <a:noFill/>
          </a:ln>
        </p:spPr>
        <p:txBody>
          <a:bodyPr anchorCtr="0" anchor="t" bIns="91425" lIns="91425" spcFirstLastPara="1" rIns="91425" wrap="square" tIns="91425">
            <a:noAutofit/>
          </a:bodyPr>
          <a:lstStyle/>
          <a:p>
            <a:pPr indent="-342900" lvl="0" marL="342900" marR="0" rtl="0" algn="l">
              <a:spcBef>
                <a:spcPts val="0"/>
              </a:spcBef>
              <a:spcAft>
                <a:spcPts val="0"/>
              </a:spcAft>
              <a:buClr>
                <a:srgbClr val="11AA81"/>
              </a:buClr>
              <a:buSzPts val="1800"/>
              <a:buFont typeface="Roboto"/>
              <a:buAutoNum type="arabicPeriod"/>
            </a:pPr>
            <a:r>
              <a:rPr b="1" i="0" lang="en-US" sz="1800" u="none" cap="none" strike="noStrike">
                <a:solidFill>
                  <a:srgbClr val="11AA81"/>
                </a:solidFill>
                <a:latin typeface="Arial"/>
                <a:ea typeface="Arial"/>
                <a:cs typeface="Arial"/>
                <a:sym typeface="Arial"/>
              </a:rPr>
              <a:t>Awareness metrics</a:t>
            </a:r>
            <a:endParaRPr b="1" i="0" sz="1800" u="none" cap="none" strike="noStrike">
              <a:solidFill>
                <a:srgbClr val="11AA81"/>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Brand mentions</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Inbound links</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Top of the funnel keywords</a:t>
            </a:r>
            <a:endParaRPr b="0" i="0" sz="1600" u="none" cap="none" strike="noStrike">
              <a:solidFill>
                <a:srgbClr val="161249"/>
              </a:solidFill>
              <a:latin typeface="Arial"/>
              <a:ea typeface="Arial"/>
              <a:cs typeface="Arial"/>
              <a:sym typeface="Arial"/>
            </a:endParaRPr>
          </a:p>
          <a:p>
            <a:pPr indent="-254000" lvl="1" marL="800100" marR="0" rtl="0" algn="l">
              <a:spcBef>
                <a:spcPts val="0"/>
              </a:spcBef>
              <a:spcAft>
                <a:spcPts val="0"/>
              </a:spcAft>
              <a:buClr>
                <a:schemeClr val="dk1"/>
              </a:buClr>
              <a:buSzPts val="1400"/>
              <a:buFont typeface="Arial"/>
              <a:buNone/>
            </a:pPr>
            <a:r>
              <a:t/>
            </a:r>
            <a:endParaRPr b="0" i="0" sz="1600" u="none" cap="none" strike="noStrike">
              <a:solidFill>
                <a:srgbClr val="161249"/>
              </a:solidFill>
              <a:latin typeface="Arial"/>
              <a:ea typeface="Arial"/>
              <a:cs typeface="Arial"/>
              <a:sym typeface="Arial"/>
            </a:endParaRPr>
          </a:p>
          <a:p>
            <a:pPr indent="-342900" lvl="0" marL="342900" marR="0" rtl="0" algn="l">
              <a:spcBef>
                <a:spcPts val="0"/>
              </a:spcBef>
              <a:spcAft>
                <a:spcPts val="0"/>
              </a:spcAft>
              <a:buClr>
                <a:srgbClr val="11AA81"/>
              </a:buClr>
              <a:buSzPts val="1800"/>
              <a:buFont typeface="Roboto"/>
              <a:buAutoNum type="arabicPeriod"/>
            </a:pPr>
            <a:r>
              <a:rPr b="1" i="0" lang="en-US" sz="1800" u="none" cap="none" strike="noStrike">
                <a:solidFill>
                  <a:srgbClr val="11AA81"/>
                </a:solidFill>
                <a:latin typeface="Arial"/>
                <a:ea typeface="Arial"/>
                <a:cs typeface="Arial"/>
                <a:sym typeface="Arial"/>
              </a:rPr>
              <a:t>On-site metrics</a:t>
            </a:r>
            <a:endParaRPr b="1" i="0" sz="1800" u="none" cap="none" strike="noStrike">
              <a:solidFill>
                <a:srgbClr val="11AA81"/>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Organic traffic</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Referal traffic</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New users</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Middle of the funnel keywords</a:t>
            </a:r>
            <a:endParaRPr/>
          </a:p>
          <a:p>
            <a:pPr indent="0" lvl="1" marL="457200" marR="0" rtl="0" algn="l">
              <a:spcBef>
                <a:spcPts val="0"/>
              </a:spcBef>
              <a:spcAft>
                <a:spcPts val="0"/>
              </a:spcAft>
              <a:buNone/>
            </a:pPr>
            <a:r>
              <a:t/>
            </a:r>
            <a:endParaRPr b="0" i="0" sz="1600" u="none" cap="none" strike="noStrike">
              <a:solidFill>
                <a:srgbClr val="161249"/>
              </a:solidFill>
              <a:latin typeface="Arial"/>
              <a:ea typeface="Arial"/>
              <a:cs typeface="Arial"/>
              <a:sym typeface="Arial"/>
            </a:endParaRPr>
          </a:p>
          <a:p>
            <a:pPr indent="-342900" lvl="0" marL="342900" marR="0" rtl="0" algn="l">
              <a:spcBef>
                <a:spcPts val="0"/>
              </a:spcBef>
              <a:spcAft>
                <a:spcPts val="0"/>
              </a:spcAft>
              <a:buClr>
                <a:srgbClr val="11AA81"/>
              </a:buClr>
              <a:buSzPts val="1800"/>
              <a:buFont typeface="Roboto"/>
              <a:buAutoNum type="arabicPeriod"/>
            </a:pPr>
            <a:r>
              <a:rPr b="1" i="0" lang="en-US" sz="1800" u="none" cap="none" strike="noStrike">
                <a:solidFill>
                  <a:srgbClr val="11AA81"/>
                </a:solidFill>
                <a:latin typeface="Arial"/>
                <a:ea typeface="Arial"/>
                <a:cs typeface="Arial"/>
                <a:sym typeface="Arial"/>
              </a:rPr>
              <a:t>Conversion metrics</a:t>
            </a:r>
            <a:endParaRPr b="1" i="0" sz="1800" u="none" cap="none" strike="noStrike">
              <a:solidFill>
                <a:srgbClr val="11AA81"/>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Page depth and duration</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Conversions</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Value per conversion</a:t>
            </a:r>
            <a:endParaRPr b="0" i="0" sz="1600" u="none" cap="none" strike="noStrike">
              <a:solidFill>
                <a:srgbClr val="161249"/>
              </a:solidFill>
              <a:latin typeface="Arial"/>
              <a:ea typeface="Arial"/>
              <a:cs typeface="Arial"/>
              <a:sym typeface="Arial"/>
            </a:endParaRPr>
          </a:p>
          <a:p>
            <a:pPr indent="-342900" lvl="1" marL="800100" marR="0" rtl="0" algn="l">
              <a:spcBef>
                <a:spcPts val="0"/>
              </a:spcBef>
              <a:spcAft>
                <a:spcPts val="0"/>
              </a:spcAft>
              <a:buClr>
                <a:srgbClr val="11AA81"/>
              </a:buClr>
              <a:buSzPts val="2000"/>
              <a:buFont typeface="Arial"/>
              <a:buChar char="•"/>
            </a:pPr>
            <a:r>
              <a:rPr b="0" i="0" lang="en-US" sz="1600" u="none" cap="none" strike="noStrike">
                <a:solidFill>
                  <a:srgbClr val="161249"/>
                </a:solidFill>
                <a:latin typeface="Arial"/>
                <a:ea typeface="Arial"/>
                <a:cs typeface="Arial"/>
                <a:sym typeface="Arial"/>
              </a:rPr>
              <a:t>Bottom of the funnel keywords</a:t>
            </a:r>
            <a:endParaRPr b="0" i="0" sz="1600" u="none" cap="none" strike="noStrike">
              <a:solidFill>
                <a:srgbClr val="161249"/>
              </a:solidFill>
              <a:latin typeface="Arial"/>
              <a:ea typeface="Arial"/>
              <a:cs typeface="Arial"/>
              <a:sym typeface="Arial"/>
            </a:endParaRPr>
          </a:p>
          <a:p>
            <a:pPr indent="-254000" lvl="1" marL="800100" marR="0" rtl="0" algn="l">
              <a:spcBef>
                <a:spcPts val="0"/>
              </a:spcBef>
              <a:spcAft>
                <a:spcPts val="0"/>
              </a:spcAft>
              <a:buClr>
                <a:schemeClr val="dk1"/>
              </a:buClr>
              <a:buSzPts val="1400"/>
              <a:buFont typeface="Arial"/>
              <a:buNone/>
            </a:pPr>
            <a:r>
              <a:t/>
            </a:r>
            <a:endParaRPr b="0" i="0" sz="1600" u="none" cap="none" strike="noStrike">
              <a:solidFill>
                <a:srgbClr val="161249"/>
              </a:solidFill>
              <a:latin typeface="Arial"/>
              <a:ea typeface="Arial"/>
              <a:cs typeface="Arial"/>
              <a:sym typeface="Arial"/>
            </a:endParaRPr>
          </a:p>
          <a:p>
            <a:pPr indent="-254000" lvl="1" marL="800100" marR="0" rtl="0" algn="l">
              <a:spcBef>
                <a:spcPts val="0"/>
              </a:spcBef>
              <a:spcAft>
                <a:spcPts val="0"/>
              </a:spcAft>
              <a:buClr>
                <a:schemeClr val="dk1"/>
              </a:buClr>
              <a:buSzPts val="1400"/>
              <a:buFont typeface="Arial"/>
              <a:buNone/>
            </a:pPr>
            <a:r>
              <a:t/>
            </a:r>
            <a:endParaRPr b="0" i="0" sz="1600" u="none" cap="none" strike="noStrike">
              <a:solidFill>
                <a:srgbClr val="161249"/>
              </a:solidFill>
              <a:latin typeface="Arial"/>
              <a:ea typeface="Arial"/>
              <a:cs typeface="Arial"/>
              <a:sym typeface="Arial"/>
            </a:endParaRPr>
          </a:p>
        </p:txBody>
      </p:sp>
      <p:sp>
        <p:nvSpPr>
          <p:cNvPr id="221" name="Google Shape;221;p12"/>
          <p:cNvSpPr txBox="1"/>
          <p:nvPr/>
        </p:nvSpPr>
        <p:spPr>
          <a:xfrm>
            <a:off x="478339" y="863603"/>
            <a:ext cx="8333429" cy="884682"/>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61249"/>
              </a:buClr>
              <a:buSzPts val="1600"/>
              <a:buFont typeface="Arial"/>
              <a:buNone/>
            </a:pPr>
            <a:r>
              <a:rPr b="0" i="0" lang="en-US" sz="1600" u="none" cap="none" strike="noStrike">
                <a:solidFill>
                  <a:srgbClr val="161249"/>
                </a:solidFill>
                <a:latin typeface="Arial"/>
                <a:ea typeface="Arial"/>
                <a:cs typeface="Arial"/>
                <a:sym typeface="Arial"/>
              </a:rPr>
              <a:t>Metrics can be a valuable tool for evaluating the performance of a SEO strategy. They can provide a quantitative way to measure progress and assess the effectiveness of different tactics. Some common metrics that are used to evaluate SEO performance include:</a:t>
            </a:r>
            <a:endParaRPr b="0" i="0" sz="2000" u="none" cap="none" strike="noStrik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3"/>
          <p:cNvSpPr txBox="1"/>
          <p:nvPr/>
        </p:nvSpPr>
        <p:spPr>
          <a:xfrm>
            <a:off x="478339" y="27215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Metrics</a:t>
            </a:r>
            <a:endParaRPr b="0" i="0" sz="3600" u="none" cap="none" strike="noStrike">
              <a:solidFill>
                <a:srgbClr val="161249"/>
              </a:solidFill>
              <a:latin typeface="Calibri"/>
              <a:ea typeface="Calibri"/>
              <a:cs typeface="Calibri"/>
              <a:sym typeface="Calibri"/>
            </a:endParaRPr>
          </a:p>
        </p:txBody>
      </p:sp>
      <p:sp>
        <p:nvSpPr>
          <p:cNvPr id="227" name="Google Shape;227;p13"/>
          <p:cNvSpPr txBox="1"/>
          <p:nvPr/>
        </p:nvSpPr>
        <p:spPr>
          <a:xfrm>
            <a:off x="478339" y="844855"/>
            <a:ext cx="8333429" cy="3734402"/>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Simple metrics to evaluate:</a:t>
            </a:r>
            <a:endParaRPr b="0" i="0" sz="1800" u="none" cap="none" strike="noStrike">
              <a:solidFill>
                <a:srgbClr val="161249"/>
              </a:solidFill>
              <a:latin typeface="Arial"/>
              <a:ea typeface="Arial"/>
              <a:cs typeface="Arial"/>
              <a:sym typeface="Arial"/>
            </a:endParaRPr>
          </a:p>
          <a:p>
            <a:pPr indent="0" lvl="0" marL="0" marR="0" rtl="0" algn="l">
              <a:spcBef>
                <a:spcPts val="0"/>
              </a:spcBef>
              <a:spcAft>
                <a:spcPts val="0"/>
              </a:spcAft>
              <a:buClr>
                <a:schemeClr val="dk1"/>
              </a:buClr>
              <a:buSzPts val="1800"/>
              <a:buFont typeface="Calibri"/>
              <a:buNone/>
            </a:pPr>
            <a:r>
              <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number of keywords the site is ranking for</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number of relevant keywords the site is ranking for</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volume of organic traffic</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volume of traffic by keyword</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number of inbound links</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ranking increases of the target keywords</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The number of leads and sales from organic traffic</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Conversions</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Your Domain Authority and Links</a:t>
            </a:r>
            <a:endParaRPr b="0" i="0" sz="1800" u="none" cap="none" strike="noStrike">
              <a:solidFill>
                <a:srgbClr val="161249"/>
              </a:solidFill>
              <a:latin typeface="Arial"/>
              <a:ea typeface="Arial"/>
              <a:cs typeface="Arial"/>
              <a:sym typeface="Arial"/>
            </a:endParaRPr>
          </a:p>
          <a:p>
            <a:pPr indent="-285750" lvl="0" marL="285750" marR="0" rtl="0" algn="l">
              <a:spcBef>
                <a:spcPts val="0"/>
              </a:spcBef>
              <a:spcAft>
                <a:spcPts val="0"/>
              </a:spcAft>
              <a:buClr>
                <a:srgbClr val="11AA81"/>
              </a:buClr>
              <a:buSzPts val="2700"/>
              <a:buFont typeface="Arial"/>
              <a:buChar char="•"/>
            </a:pPr>
            <a:r>
              <a:rPr b="0" i="0" lang="en-US" sz="1800" u="none" cap="none" strike="noStrike">
                <a:solidFill>
                  <a:srgbClr val="161249"/>
                </a:solidFill>
                <a:latin typeface="Arial"/>
                <a:ea typeface="Arial"/>
                <a:cs typeface="Arial"/>
                <a:sym typeface="Arial"/>
              </a:rPr>
              <a:t>Social Media &amp; Reviews</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3" name="Google Shape;233;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4" name="Google Shape;234;p14"/>
          <p:cNvSpPr txBox="1"/>
          <p:nvPr>
            <p:ph idx="1" type="body"/>
          </p:nvPr>
        </p:nvSpPr>
        <p:spPr>
          <a:xfrm>
            <a:off x="840583" y="324829"/>
            <a:ext cx="6614054" cy="3877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p:txBody>
      </p:sp>
      <p:sp>
        <p:nvSpPr>
          <p:cNvPr id="235" name="Google Shape;235;p14"/>
          <p:cNvSpPr txBox="1"/>
          <p:nvPr>
            <p:ph idx="2" type="body"/>
          </p:nvPr>
        </p:nvSpPr>
        <p:spPr>
          <a:xfrm>
            <a:off x="840583" y="720745"/>
            <a:ext cx="7825078" cy="2863361"/>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lt1"/>
              </a:buClr>
              <a:buSzPts val="1400"/>
              <a:buNone/>
            </a:pPr>
            <a:r>
              <a:rPr b="1" lang="en-US" sz="1400"/>
              <a:t>Objective: To understand how to use metrics to evaluate the performance of a SEO strategy</a:t>
            </a:r>
            <a:endParaRPr/>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Teams of 3-4</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Each team must choose a website to analyze</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Each team may use data on the following SEO metrics for their assigned website: organic traffic, keyword rankings, bounce rate, time on site, and conversions</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Each teams must use the provided data to analyze the website's performance in terms of SEO</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Each team should create a report that includes the following:</a:t>
            </a:r>
            <a:endParaRPr sz="1600"/>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An overview of the website and its purpose</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A description of the website's current SEO performance, including strengths and weaknesses</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An analysis of the website's traffic, keyword rankings, bounce rate, time on site, and conversions, including trends and insights</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Recommendations for improving the website's SEO performance</a:t>
            </a:r>
            <a:endParaRPr sz="1600">
              <a:solidFill>
                <a:srgbClr val="11AA81"/>
              </a:solidFill>
            </a:endParaRPr>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Each team will present their report to the class and discuss their findings.</a:t>
            </a:r>
            <a:endParaRPr sz="1600"/>
          </a:p>
          <a:p>
            <a:pPr indent="0" lvl="0" marL="0" rtl="0" algn="l">
              <a:lnSpc>
                <a:spcPct val="100000"/>
              </a:lnSpc>
              <a:spcBef>
                <a:spcPts val="0"/>
              </a:spcBef>
              <a:spcAft>
                <a:spcPts val="0"/>
              </a:spcAft>
              <a:buClr>
                <a:schemeClr val="lt1"/>
              </a:buClr>
              <a:buSzPts val="15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5"/>
          <p:cNvSpPr txBox="1"/>
          <p:nvPr/>
        </p:nvSpPr>
        <p:spPr>
          <a:xfrm>
            <a:off x="0" y="83692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000" u="none" cap="none" strike="noStrike">
                <a:solidFill>
                  <a:srgbClr val="161249"/>
                </a:solidFill>
                <a:latin typeface="Arial"/>
                <a:ea typeface="Arial"/>
                <a:cs typeface="Arial"/>
                <a:sym typeface="Arial"/>
              </a:rPr>
              <a:t>Consolidation Activity</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46" name="Google Shape;246;p16"/>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600"/>
              <a:buFont typeface="Calibri"/>
              <a:buNone/>
            </a:pPr>
            <a:r>
              <a:t/>
            </a:r>
            <a:endParaRPr b="0" i="0" sz="1600" u="none" cap="none" strike="noStrike">
              <a:solidFill>
                <a:schemeClr val="dk1"/>
              </a:solidFill>
              <a:latin typeface="Calibri"/>
              <a:ea typeface="Calibri"/>
              <a:cs typeface="Calibri"/>
              <a:sym typeface="Calibri"/>
            </a:endParaRPr>
          </a:p>
        </p:txBody>
      </p:sp>
      <p:sp>
        <p:nvSpPr>
          <p:cNvPr id="247" name="Google Shape;247;p16"/>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48" name="Google Shape;248;p16"/>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800"/>
              <a:buNone/>
            </a:pPr>
            <a:r>
              <a:rPr lang="en-US" sz="1800"/>
              <a:t>For the next list, choose an organization and its website:</a:t>
            </a:r>
            <a:endParaRPr/>
          </a:p>
          <a:p>
            <a:pPr indent="-285750" lvl="0" marL="285750" marR="0" rtl="0" algn="l">
              <a:lnSpc>
                <a:spcPct val="115000"/>
              </a:lnSpc>
              <a:spcBef>
                <a:spcPts val="600"/>
              </a:spcBef>
              <a:spcAft>
                <a:spcPts val="0"/>
              </a:spcAft>
              <a:buClr>
                <a:srgbClr val="11AA81"/>
              </a:buClr>
              <a:buSzPts val="2700"/>
              <a:buFont typeface="Arial"/>
              <a:buChar char="•"/>
            </a:pPr>
            <a:r>
              <a:rPr lang="en-US" sz="1800"/>
              <a:t>Online store.</a:t>
            </a:r>
            <a:endParaRPr/>
          </a:p>
          <a:p>
            <a:pPr indent="-285750" lvl="0" marL="285750" marR="0" rtl="0" algn="l">
              <a:lnSpc>
                <a:spcPct val="115000"/>
              </a:lnSpc>
              <a:spcBef>
                <a:spcPts val="600"/>
              </a:spcBef>
              <a:spcAft>
                <a:spcPts val="0"/>
              </a:spcAft>
              <a:buClr>
                <a:srgbClr val="11AA81"/>
              </a:buClr>
              <a:buSzPts val="2700"/>
              <a:buFont typeface="Arial"/>
              <a:buChar char="•"/>
            </a:pPr>
            <a:r>
              <a:rPr lang="en-US" sz="1800"/>
              <a:t>Online brand presence.</a:t>
            </a:r>
            <a:endParaRPr/>
          </a:p>
          <a:p>
            <a:pPr indent="-285750" lvl="0" marL="285750" marR="0" rtl="0" algn="l">
              <a:lnSpc>
                <a:spcPct val="115000"/>
              </a:lnSpc>
              <a:spcBef>
                <a:spcPts val="600"/>
              </a:spcBef>
              <a:spcAft>
                <a:spcPts val="0"/>
              </a:spcAft>
              <a:buClr>
                <a:srgbClr val="11AA81"/>
              </a:buClr>
              <a:buSzPts val="2700"/>
              <a:buFont typeface="Arial"/>
              <a:buChar char="•"/>
            </a:pPr>
            <a:r>
              <a:rPr lang="en-US" sz="1800"/>
              <a:t>Information repository (e.g., news)</a:t>
            </a:r>
            <a:endParaRPr sz="1800"/>
          </a:p>
          <a:p>
            <a:pPr indent="0" lvl="0" marL="0" marR="0" rtl="0" algn="l">
              <a:lnSpc>
                <a:spcPct val="115000"/>
              </a:lnSpc>
              <a:spcBef>
                <a:spcPts val="600"/>
              </a:spcBef>
              <a:spcAft>
                <a:spcPts val="0"/>
              </a:spcAft>
              <a:buClr>
                <a:schemeClr val="lt1"/>
              </a:buClr>
              <a:buSzPts val="1800"/>
              <a:buNone/>
            </a:pPr>
            <a:r>
              <a:t/>
            </a:r>
            <a:endParaRPr sz="1800"/>
          </a:p>
          <a:p>
            <a:pPr indent="0" lvl="0" marL="0" marR="0" rtl="0" algn="l">
              <a:lnSpc>
                <a:spcPct val="115000"/>
              </a:lnSpc>
              <a:spcBef>
                <a:spcPts val="600"/>
              </a:spcBef>
              <a:spcAft>
                <a:spcPts val="0"/>
              </a:spcAft>
              <a:buClr>
                <a:schemeClr val="lt1"/>
              </a:buClr>
              <a:buSzPts val="1800"/>
              <a:buNone/>
            </a:pPr>
            <a:r>
              <a:rPr lang="en-US" sz="1800"/>
              <a:t>Carry out a performance review of the organisation's SEO strategy</a:t>
            </a:r>
            <a:endParaRPr/>
          </a:p>
          <a:p>
            <a:pPr indent="0" lvl="0" marL="0" rtl="0" algn="l">
              <a:lnSpc>
                <a:spcPct val="90000"/>
              </a:lnSpc>
              <a:spcBef>
                <a:spcPts val="600"/>
              </a:spcBef>
              <a:spcAft>
                <a:spcPts val="0"/>
              </a:spcAft>
              <a:buClr>
                <a:schemeClr val="lt1"/>
              </a:buClr>
              <a:buSzPts val="1800"/>
              <a:buNone/>
            </a:pPr>
            <a:r>
              <a:t/>
            </a:r>
            <a:endParaRPr sz="1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1AA81"/>
              </a:buClr>
              <a:buSzPts val="4400"/>
              <a:buFont typeface="Arial"/>
              <a:buNone/>
            </a:pPr>
            <a:r>
              <a:rPr b="1" i="0" lang="en-US" sz="4400" u="none" cap="none" strike="noStrike">
                <a:solidFill>
                  <a:srgbClr val="11AA81"/>
                </a:solidFill>
                <a:latin typeface="Arial"/>
                <a:ea typeface="Arial"/>
                <a:cs typeface="Arial"/>
                <a:sym typeface="Arial"/>
              </a:rPr>
              <a:t>Recap </a:t>
            </a:r>
            <a:r>
              <a:rPr b="1" i="0" lang="en-US" sz="4800" u="none" cap="none" strike="noStrike">
                <a:solidFill>
                  <a:srgbClr val="11AA81"/>
                </a:solidFill>
                <a:latin typeface="Arial"/>
                <a:ea typeface="Arial"/>
                <a:cs typeface="Arial"/>
                <a:sym typeface="Arial"/>
              </a:rPr>
              <a:t>of</a:t>
            </a:r>
            <a:r>
              <a:rPr b="1" i="0" lang="en-US" sz="4400" u="none" cap="none" strike="noStrike">
                <a:solidFill>
                  <a:srgbClr val="11AA81"/>
                </a:solidFill>
                <a:latin typeface="Arial"/>
                <a:ea typeface="Arial"/>
                <a:cs typeface="Arial"/>
                <a:sym typeface="Arial"/>
              </a:rPr>
              <a:t> Learning Objectives</a:t>
            </a:r>
            <a:endParaRPr b="0" i="0" sz="3200" u="none" cap="none" strike="noStrike">
              <a:solidFill>
                <a:srgbClr val="11AA81"/>
              </a:solidFill>
              <a:latin typeface="Calibri"/>
              <a:ea typeface="Calibri"/>
              <a:cs typeface="Calibri"/>
              <a:sym typeface="Calibri"/>
            </a:endParaRPr>
          </a:p>
        </p:txBody>
      </p:sp>
      <p:sp>
        <p:nvSpPr>
          <p:cNvPr id="254" name="Google Shape;254;p17"/>
          <p:cNvSpPr txBox="1"/>
          <p:nvPr/>
        </p:nvSpPr>
        <p:spPr>
          <a:xfrm>
            <a:off x="478339" y="975179"/>
            <a:ext cx="8454900" cy="133985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2400"/>
              <a:buFont typeface="Calibri"/>
              <a:buNone/>
            </a:pPr>
            <a:r>
              <a:t/>
            </a:r>
            <a:endParaRPr b="0" i="0" sz="2400" u="none" cap="none" strike="noStrike">
              <a:solidFill>
                <a:srgbClr val="161249"/>
              </a:solidFill>
              <a:latin typeface="Arial"/>
              <a:ea typeface="Arial"/>
              <a:cs typeface="Arial"/>
              <a:sym typeface="Arial"/>
            </a:endParaRPr>
          </a:p>
          <a:p>
            <a:pPr indent="0" lvl="0" marL="0" marR="0" rtl="0" algn="ctr">
              <a:lnSpc>
                <a:spcPct val="115000"/>
              </a:lnSpc>
              <a:spcBef>
                <a:spcPts val="1600"/>
              </a:spcBef>
              <a:spcAft>
                <a:spcPts val="0"/>
              </a:spcAft>
              <a:buClr>
                <a:srgbClr val="161249"/>
              </a:buClr>
              <a:buSzPts val="2400"/>
              <a:buFont typeface="Arial"/>
              <a:buNone/>
            </a:pPr>
            <a:r>
              <a:rPr b="0" i="0" lang="en-US" sz="2400" u="none" cap="none" strike="noStrike">
                <a:solidFill>
                  <a:srgbClr val="161249"/>
                </a:solidFill>
                <a:latin typeface="Arial"/>
                <a:ea typeface="Arial"/>
                <a:cs typeface="Arial"/>
                <a:sym typeface="Arial"/>
              </a:rPr>
              <a:t>Now, can you assess the performance of the SEO strategy?</a:t>
            </a:r>
            <a:endParaRPr b="0" i="0" sz="2400" u="none" cap="none" strike="noStrike">
              <a:solidFill>
                <a:srgbClr val="161249"/>
              </a:solidFill>
              <a:latin typeface="Arial"/>
              <a:ea typeface="Arial"/>
              <a:cs typeface="Arial"/>
              <a:sym typeface="Arial"/>
            </a:endParaRPr>
          </a:p>
          <a:p>
            <a:pPr indent="0" lvl="0" marL="0" marR="0" rtl="0" algn="ctr">
              <a:lnSpc>
                <a:spcPct val="115000"/>
              </a:lnSpc>
              <a:spcBef>
                <a:spcPts val="1600"/>
              </a:spcBef>
              <a:spcAft>
                <a:spcPts val="0"/>
              </a:spcAft>
              <a:buClr>
                <a:schemeClr val="dk1"/>
              </a:buClr>
              <a:buSzPts val="2400"/>
              <a:buFont typeface="Calibri"/>
              <a:buNone/>
            </a:pPr>
            <a:r>
              <a:t/>
            </a:r>
            <a:endParaRPr b="0" i="0" sz="24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1AA81"/>
              </a:buClr>
              <a:buSzPts val="4400"/>
              <a:buFont typeface="Arial"/>
              <a:buNone/>
            </a:pPr>
            <a:r>
              <a:rPr b="1" i="0" lang="en-US" sz="4400" u="none" cap="none" strike="noStrike">
                <a:solidFill>
                  <a:srgbClr val="11AA81"/>
                </a:solidFill>
                <a:latin typeface="Arial"/>
                <a:ea typeface="Arial"/>
                <a:cs typeface="Arial"/>
                <a:sym typeface="Arial"/>
              </a:rPr>
              <a:t>Recap of Learning Objectives</a:t>
            </a:r>
            <a:endParaRPr b="0" i="0" sz="3200" u="none" cap="none" strike="noStrike">
              <a:solidFill>
                <a:srgbClr val="11AA81"/>
              </a:solidFill>
              <a:latin typeface="Calibri"/>
              <a:ea typeface="Calibri"/>
              <a:cs typeface="Calibri"/>
              <a:sym typeface="Calibri"/>
            </a:endParaRPr>
          </a:p>
        </p:txBody>
      </p:sp>
      <p:sp>
        <p:nvSpPr>
          <p:cNvPr id="260" name="Google Shape;260;p18"/>
          <p:cNvSpPr txBox="1"/>
          <p:nvPr/>
        </p:nvSpPr>
        <p:spPr>
          <a:xfrm>
            <a:off x="511189" y="1386361"/>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000"/>
              <a:buFont typeface="Arial"/>
              <a:buChar char="•"/>
            </a:pPr>
            <a:r>
              <a:rPr b="0" i="0" lang="en-US" sz="2000" u="none" cap="none" strike="noStrike">
                <a:solidFill>
                  <a:srgbClr val="161249"/>
                </a:solidFill>
                <a:latin typeface="Arial"/>
                <a:ea typeface="Arial"/>
                <a:cs typeface="Arial"/>
                <a:sym typeface="Arial"/>
              </a:rPr>
              <a:t>Rate your understanding of today’s topic from 1–10.</a:t>
            </a:r>
            <a:endParaRPr b="0" i="0" sz="20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3000"/>
              <a:buFont typeface="Arial"/>
              <a:buChar char="•"/>
            </a:pPr>
            <a:r>
              <a:rPr b="0" i="0" lang="en-US" sz="2000" u="none" cap="none" strike="noStrike">
                <a:solidFill>
                  <a:srgbClr val="161249"/>
                </a:solidFill>
                <a:latin typeface="Arial"/>
                <a:ea typeface="Arial"/>
                <a:cs typeface="Arial"/>
                <a:sym typeface="Arial"/>
              </a:rPr>
              <a:t>If you had to structure next class, what would the format look like?</a:t>
            </a:r>
            <a:endParaRPr b="0" i="0" sz="2000" u="none" cap="none" strike="noStrik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9"/>
          <p:cNvSpPr txBox="1"/>
          <p:nvPr/>
        </p:nvSpPr>
        <p:spPr>
          <a:xfrm>
            <a:off x="472650" y="1564404"/>
            <a:ext cx="8198700" cy="1094431"/>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800" u="none" cap="none" strike="noStrike">
                <a:solidFill>
                  <a:schemeClr val="lt1"/>
                </a:solidFill>
                <a:latin typeface="Arial"/>
                <a:ea typeface="Arial"/>
                <a:cs typeface="Arial"/>
                <a:sym typeface="Arial"/>
              </a:rPr>
              <a:t>Questions?</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g280b42ddca9_0_0"/>
          <p:cNvSpPr txBox="1"/>
          <p:nvPr>
            <p:ph idx="1" type="body"/>
          </p:nvPr>
        </p:nvSpPr>
        <p:spPr>
          <a:xfrm>
            <a:off x="628650" y="1019793"/>
            <a:ext cx="7886700" cy="38988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271" name="Google Shape;271;g280b42ddca9_0_0"/>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