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Lst>
  <p:sldSz cy="5143500" cx="9144000"/>
  <p:notesSz cx="6858000" cy="9144000"/>
  <p:embeddedFontLst>
    <p:embeddedFont>
      <p:font typeface="Dancing Script"/>
      <p:regular r:id="rId24"/>
      <p:bold r:id="rId25"/>
    </p:embeddedFont>
    <p:embeddedFont>
      <p:font typeface="Open Sans"/>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0" roundtripDataSignature="AMtx7miFS0ZUpEjBKRdnoohsDVmedj1TS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font" Target="fonts/DancingScript-regular.fntdata"/><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OpenSans-regular.fntdata"/><Relationship Id="rId25" Type="http://schemas.openxmlformats.org/officeDocument/2006/relationships/font" Target="fonts/DancingScript-bold.fntdata"/><Relationship Id="rId28" Type="http://schemas.openxmlformats.org/officeDocument/2006/relationships/font" Target="fonts/OpenSans-italic.fntdata"/><Relationship Id="rId27" Type="http://schemas.openxmlformats.org/officeDocument/2006/relationships/font" Target="fonts/OpenSans-bold.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OpenSans-boldItalic.fntdata"/><Relationship Id="rId7" Type="http://schemas.openxmlformats.org/officeDocument/2006/relationships/slide" Target="slides/slide3.xml"/><Relationship Id="rId8" Type="http://schemas.openxmlformats.org/officeDocument/2006/relationships/slide" Target="slides/slide4.xml"/><Relationship Id="rId30"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9" name="Google Shape;149;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5" name="Google Shape;15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1" name="Google Shape;171;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7" name="Google Shape;17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Link building is the process of acquiring high-quality, relevant backlinks to a website, which are used by search engines to determine the authority and credibility of a website. Backlinks, also known as inbound links or incoming links, are links from other websites that point to your website.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Link building is important for several reasons:</a:t>
            </a:r>
            <a:endParaRPr/>
          </a:p>
          <a:p>
            <a:pPr indent="0" lvl="0" marL="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Search Engine Ranking: Backlinks are one of the top ranking factors used by search engines to determine the relevance and authority of a website. By acquiring high-quality backlinks, a website can improve its search engine ranking, and therefore, visibility in search engine results pages.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Referral Traffic: Backlinks can also drive referral traffic to a website, which is traffic that comes from other websites. This referral traffic can help to increase a website’s visibility and attract more potential customers.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Domain Authority: Domain authority is a metric used by search engines to determine the authority of a website, and it is influenced by the number and quality of backlinks pointing to a website. By acquiring high-quality backlinks, a website can improve its domain authority and visibility in search engine results pages.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Trust and Credibility: Backlinks from credible, authoritative websites can help to establish trust and credibility for a website, which can be beneficial for both search engine optimization and building brand reputation.</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However, it is important to note that not all backlinks are created equal, and the quality of a backlink is more important than the quantity. Search engines look for backlinks from high-quality, relevant websites, and links from spammy or low-quality websites can have a negative impact on a website’s ranking and reputation.</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In conclusion, link building is an essential component of an overall SEO strategy, and it is important for websites to acquire high-quality, relevant backlinks to improve their search engine ranking, referral traffic, domain authority, and credibility. By focusing on acquiring high-quality backlinks, websites can increase their online visibility, attract more potential customers, and ultimately grow their business.</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8" name="Google Shape;188;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Implementing a link building strategy can be a complex and time-consuming process, but it is essential for a successful SEO campaign. Here are some steps to follow when implementing a link building strategy:</a:t>
            </a:r>
            <a:endParaRPr/>
          </a:p>
          <a:p>
            <a:pPr indent="0" lvl="0" marL="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Conduct a Backlink Analysis: Start by conducting a backlink analysis of your own website and your competitors’ websites to understand the types of backlinks they have, the sources of these links, and the quality of these links. This analysis can help you identify opportunities for acquiring new backlinks and improving your own link profile.</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Develop a Content Marketing Plan: Content marketing is a key component of a successful link building strategy, as high-quality, relevant content is often the key to acquiring backlinks. Develop a content marketing plan that focuses on creating high-quality, shareable content that can attract links from other websites.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Outreach and Networking: Reach out to websites that are relevant to your industry and that have a high domain authority, and offer to provide them with valuable content in exchange for a link. Networking with other websites and industry leaders can also help to build relationships and attract backlinks.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Guest Blogging: Guest blogging is a great way to build relationships with other websites and acquire backlinks. Offer to write guest posts for relevant websites in your industry and include a link back to your own website in your author bio.</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Sponsored Content and Paid Links: Paid links and sponsored content can be an effective way to acquire high-quality backlinks quickly, but it is important to be cautious when using this approach. Search engines are cracking down on paid links, and it is important to ensure that any links you acquire are high-quality and relevant.</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Advanced link building options include:</a:t>
            </a:r>
            <a:endParaRPr/>
          </a:p>
          <a:p>
            <a:pPr indent="0" lvl="0" marL="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Broken Link Building: Broken link building is the process of identifying broken links on other websites and offering to replace them with a link to your own website. This can be a valuable way to acquire high-quality backlinks from relevant websites.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Influencer Outreach: Influencer outreach is the process of reaching out to influencers in your industry and asking them to share your content and link to your website. Influencer outreach can help to drive referral traffic and attract high-quality backlinks from authoritative websites.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Skyscraper Technique: The skyscraper technique is a link building strategy that involves creating high-quality, in-depth content that is better than any other content on the same topic. This content can attract high-quality backlinks from other websites, as well as referral traffic and social media shares.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Link Baiting: Link baiting is the process of creating content that is designed to attract backlinks naturally, without having to reach out to other websites. This can be a valuable way to acquire high-quality backlinks, but it requires a strong understanding of your target audience and what content will be most appealing to them.</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6" name="Google Shape;196;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4" name="Google Shape;204;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2" name="Google Shape;212;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0" name="Google Shape;220;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6" name="Google Shape;226;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Social media can play a key role in amplifying a SEO strategy by increasing brand visibility and driving traffic to a website. Here's how:</a:t>
            </a:r>
            <a:endParaRPr/>
          </a:p>
          <a:p>
            <a:pPr indent="-171450" lvl="0" marL="171450" rtl="0" algn="l">
              <a:lnSpc>
                <a:spcPct val="100000"/>
              </a:lnSpc>
              <a:spcBef>
                <a:spcPts val="0"/>
              </a:spcBef>
              <a:spcAft>
                <a:spcPts val="0"/>
              </a:spcAft>
              <a:buSzPts val="1100"/>
              <a:buChar char="●"/>
            </a:pPr>
            <a:r>
              <a:rPr lang="en-US"/>
              <a:t>Increased brand visibility: By actively using social media platforms, a business can reach a wider audience and increase brand visibility. This can help increase brand recognition and awareness, which can drive more organic traffic to a website over time.</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Driving traffic: Social media can drive significant amounts of traffic to a website. By sharing content on social media, a business can attract new visitors to their website who may not have found them otherwise. Additionally, social media can help with link building, as other websites may link to the business's content if it is shared and engaged with on social media.</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Building relationships: Social media is a great way to build relationships with customers and other businesses. By engaging with customers and other stakeholders on social media, a business can demonstrate their expertise and build a positive reputation, which can drive more organic traffic over time.</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Influencer marketing: Social media can be a great platform for influencer marketing, where businesses partner with influencers to promote their products or services. Influencer marketing can drive significant amounts of traffic to a website and help increase brand visibility.</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Improved rankings: Google and other search engines use social signals as a ranking factor, so having a strong social media presence can help improve search engine rankings.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To implement a social media strategy, businesses should identify the platforms that their target audience is using, create engaging content that resonates with their audience, and engage with their followers on a regular basis. Advanced options include using social media advertising, leveraging user-generated content, and using social media analytics tools to track the success of the strategy.</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4" name="Google Shape;234;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9" name="Google Shape;239;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7" name="Google Shape;247;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3" name="Google Shape;253;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9" name="Google Shape;259;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4" name="Google Shape;264;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g280b36305e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0" name="Google Shape;270;g280b36305e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9.png"/><Relationship Id="rId4" Type="http://schemas.openxmlformats.org/officeDocument/2006/relationships/image" Target="../media/image6.png"/><Relationship Id="rId5" Type="http://schemas.openxmlformats.org/officeDocument/2006/relationships/image" Target="../media/image11.jpg"/><Relationship Id="rId6" Type="http://schemas.openxmlformats.org/officeDocument/2006/relationships/image" Target="../media/image4.png"/><Relationship Id="rId7" Type="http://schemas.openxmlformats.org/officeDocument/2006/relationships/image" Target="../media/image28.png"/><Relationship Id="rId8"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11.jpg"/><Relationship Id="rId4" Type="http://schemas.openxmlformats.org/officeDocument/2006/relationships/image" Target="../media/image4.png"/><Relationship Id="rId5" Type="http://schemas.openxmlformats.org/officeDocument/2006/relationships/image" Target="../media/image28.png"/><Relationship Id="rId6" Type="http://schemas.openxmlformats.org/officeDocument/2006/relationships/image" Target="../media/image13.png"/><Relationship Id="rId7" Type="http://schemas.openxmlformats.org/officeDocument/2006/relationships/image" Target="../media/image2.png"/><Relationship Id="rId8"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17.png"/><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11.jpg"/><Relationship Id="rId4" Type="http://schemas.openxmlformats.org/officeDocument/2006/relationships/image" Target="../media/image4.png"/><Relationship Id="rId5" Type="http://schemas.openxmlformats.org/officeDocument/2006/relationships/image" Target="../media/image28.png"/><Relationship Id="rId6" Type="http://schemas.openxmlformats.org/officeDocument/2006/relationships/image" Target="../media/image6.png"/><Relationship Id="rId7" Type="http://schemas.openxmlformats.org/officeDocument/2006/relationships/image" Target="../media/image13.png"/><Relationship Id="rId8"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6.png"/><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17.png"/><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 Id="rId3" Type="http://schemas.openxmlformats.org/officeDocument/2006/relationships/image" Target="../media/image13.png"/><Relationship Id="rId4" Type="http://schemas.openxmlformats.org/officeDocument/2006/relationships/image" Target="../media/image17.png"/><Relationship Id="rId5"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13.pn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11.jpg"/><Relationship Id="rId4" Type="http://schemas.openxmlformats.org/officeDocument/2006/relationships/image" Target="../media/image4.png"/><Relationship Id="rId5" Type="http://schemas.openxmlformats.org/officeDocument/2006/relationships/image" Target="../media/image28.png"/><Relationship Id="rId6" Type="http://schemas.openxmlformats.org/officeDocument/2006/relationships/image" Target="../media/image13.png"/><Relationship Id="rId7" Type="http://schemas.openxmlformats.org/officeDocument/2006/relationships/image" Target="../media/image2.png"/><Relationship Id="rId8"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 Id="rId3" Type="http://schemas.openxmlformats.org/officeDocument/2006/relationships/image" Target="../media/image11.jpg"/><Relationship Id="rId4" Type="http://schemas.openxmlformats.org/officeDocument/2006/relationships/image" Target="../media/image4.png"/><Relationship Id="rId5" Type="http://schemas.openxmlformats.org/officeDocument/2006/relationships/image" Target="../media/image28.png"/><Relationship Id="rId6" Type="http://schemas.openxmlformats.org/officeDocument/2006/relationships/image" Target="../media/image13.png"/><Relationship Id="rId7" Type="http://schemas.openxmlformats.org/officeDocument/2006/relationships/image" Target="../media/image2.png"/><Relationship Id="rId8"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13.png"/><Relationship Id="rId4" Type="http://schemas.openxmlformats.org/officeDocument/2006/relationships/image" Target="../media/image6.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 Id="rId3" Type="http://schemas.openxmlformats.org/officeDocument/2006/relationships/image" Target="../media/image13.png"/><Relationship Id="rId4" Type="http://schemas.openxmlformats.org/officeDocument/2006/relationships/image" Target="../media/image6.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17.png"/><Relationship Id="rId4" Type="http://schemas.openxmlformats.org/officeDocument/2006/relationships/image" Target="../media/image6.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17.png"/><Relationship Id="rId4" Type="http://schemas.openxmlformats.org/officeDocument/2006/relationships/image" Target="../media/image6.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17.png"/><Relationship Id="rId4"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6.jpg"/><Relationship Id="rId3" Type="http://schemas.openxmlformats.org/officeDocument/2006/relationships/image" Target="../media/image11.jpg"/><Relationship Id="rId4" Type="http://schemas.openxmlformats.org/officeDocument/2006/relationships/image" Target="../media/image4.png"/><Relationship Id="rId5" Type="http://schemas.openxmlformats.org/officeDocument/2006/relationships/image" Target="../media/image28.png"/><Relationship Id="rId6" Type="http://schemas.openxmlformats.org/officeDocument/2006/relationships/image" Target="../media/image13.png"/><Relationship Id="rId7" Type="http://schemas.openxmlformats.org/officeDocument/2006/relationships/image" Target="../media/image2.png"/><Relationship Id="rId8"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15" name="Shape 15"/>
        <p:cNvGrpSpPr/>
        <p:nvPr/>
      </p:nvGrpSpPr>
      <p:grpSpPr>
        <a:xfrm>
          <a:off x="0" y="0"/>
          <a:ext cx="0" cy="0"/>
          <a:chOff x="0" y="0"/>
          <a:chExt cx="0" cy="0"/>
        </a:xfrm>
      </p:grpSpPr>
      <p:sp>
        <p:nvSpPr>
          <p:cNvPr id="16" name="Google Shape;16;p20"/>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7" name="Google Shape;17;p20"/>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8" name="Google Shape;18;p20"/>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9" name="Google Shape;19;p2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20" name="Google Shape;20;p20"/>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21" name="Google Shape;21;p20"/>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22" name="Google Shape;22;p20"/>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23" name="Google Shape;23;p20"/>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24" name="Google Shape;24;p20"/>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25" name="Shape 25"/>
        <p:cNvGrpSpPr/>
        <p:nvPr/>
      </p:nvGrpSpPr>
      <p:grpSpPr>
        <a:xfrm>
          <a:off x="0" y="0"/>
          <a:ext cx="0" cy="0"/>
          <a:chOff x="0" y="0"/>
          <a:chExt cx="0" cy="0"/>
        </a:xfrm>
      </p:grpSpPr>
      <p:sp>
        <p:nvSpPr>
          <p:cNvPr id="26" name="Google Shape;26;p21"/>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21"/>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28" name="Google Shape;28;p21"/>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9" name="Google Shape;29;p21"/>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30" name="Google Shape;30;p21"/>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31" name="Google Shape;31;p21"/>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32" name="Google Shape;32;p21"/>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33" name="Google Shape;33;p21"/>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34" name="Google Shape;34;p21"/>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35" name="Google Shape;35;p21"/>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36" name="Google Shape;36;p21"/>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showMasterSp="0" type="obj">
  <p:cSld name="OBJECT">
    <p:spTree>
      <p:nvGrpSpPr>
        <p:cNvPr id="37" name="Shape 37"/>
        <p:cNvGrpSpPr/>
        <p:nvPr/>
      </p:nvGrpSpPr>
      <p:grpSpPr>
        <a:xfrm>
          <a:off x="0" y="0"/>
          <a:ext cx="0" cy="0"/>
          <a:chOff x="0" y="0"/>
          <a:chExt cx="0" cy="0"/>
        </a:xfrm>
      </p:grpSpPr>
      <p:pic>
        <p:nvPicPr>
          <p:cNvPr id="38" name="Google Shape;38;p22"/>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39" name="Google Shape;39;p22"/>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22"/>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41" name="Google Shape;41;p22"/>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42" name="Google Shape;42;p22"/>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43" name="Shape 43"/>
        <p:cNvGrpSpPr/>
        <p:nvPr/>
      </p:nvGrpSpPr>
      <p:grpSpPr>
        <a:xfrm>
          <a:off x="0" y="0"/>
          <a:ext cx="0" cy="0"/>
          <a:chOff x="0" y="0"/>
          <a:chExt cx="0" cy="0"/>
        </a:xfrm>
      </p:grpSpPr>
      <p:sp>
        <p:nvSpPr>
          <p:cNvPr id="44" name="Google Shape;44;p23"/>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23"/>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6" name="Google Shape;46;p2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7" name="Google Shape;47;p23"/>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48" name="Google Shape;48;p23"/>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49" name="Google Shape;49;p23"/>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50" name="Google Shape;50;p23"/>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51" name="Google Shape;51;p23"/>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52" name="Google Shape;52;p23"/>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53" name="Google Shape;53;p23"/>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54" name="Shape 54"/>
        <p:cNvGrpSpPr/>
        <p:nvPr/>
      </p:nvGrpSpPr>
      <p:grpSpPr>
        <a:xfrm>
          <a:off x="0" y="0"/>
          <a:ext cx="0" cy="0"/>
          <a:chOff x="0" y="0"/>
          <a:chExt cx="0" cy="0"/>
        </a:xfrm>
      </p:grpSpPr>
      <p:sp>
        <p:nvSpPr>
          <p:cNvPr id="55" name="Google Shape;55;p24"/>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56" name="Google Shape;56;p24"/>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57" name="Google Shape;57;p24"/>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p:cSld name="Blank">
    <p:spTree>
      <p:nvGrpSpPr>
        <p:cNvPr id="58" name="Shape 58"/>
        <p:cNvGrpSpPr/>
        <p:nvPr/>
      </p:nvGrpSpPr>
      <p:grpSpPr>
        <a:xfrm>
          <a:off x="0" y="0"/>
          <a:ext cx="0" cy="0"/>
          <a:chOff x="0" y="0"/>
          <a:chExt cx="0" cy="0"/>
        </a:xfrm>
      </p:grpSpPr>
      <p:pic>
        <p:nvPicPr>
          <p:cNvPr id="59" name="Google Shape;59;p25"/>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60" name="Google Shape;60;p25"/>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61" name="Google Shape;61;p25"/>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showMasterSp="0">
  <p:cSld name="Title and Content 2">
    <p:spTree>
      <p:nvGrpSpPr>
        <p:cNvPr id="62" name="Shape 62"/>
        <p:cNvGrpSpPr/>
        <p:nvPr/>
      </p:nvGrpSpPr>
      <p:grpSpPr>
        <a:xfrm>
          <a:off x="0" y="0"/>
          <a:ext cx="0" cy="0"/>
          <a:chOff x="0" y="0"/>
          <a:chExt cx="0" cy="0"/>
        </a:xfrm>
      </p:grpSpPr>
      <p:pic>
        <p:nvPicPr>
          <p:cNvPr descr="A picture containing shape&#10;&#10;Description automatically generated" id="63" name="Google Shape;63;p26"/>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64" name="Google Shape;64;p26"/>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65" name="Google Shape;65;p26"/>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26"/>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67" name="Google Shape;67;p26"/>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68" name="Google Shape;68;p26"/>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69" name="Shape 69"/>
        <p:cNvGrpSpPr/>
        <p:nvPr/>
      </p:nvGrpSpPr>
      <p:grpSpPr>
        <a:xfrm>
          <a:off x="0" y="0"/>
          <a:ext cx="0" cy="0"/>
          <a:chOff x="0" y="0"/>
          <a:chExt cx="0" cy="0"/>
        </a:xfrm>
      </p:grpSpPr>
      <p:cxnSp>
        <p:nvCxnSpPr>
          <p:cNvPr id="70" name="Google Shape;70;p27"/>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71" name="Google Shape;71;p27"/>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2" name="Google Shape;72;p27"/>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3" name="Google Shape;73;p27"/>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74" name="Google Shape;74;p27"/>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75" name="Google Shape;75;p27"/>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76" name="Shape 76"/>
        <p:cNvGrpSpPr/>
        <p:nvPr/>
      </p:nvGrpSpPr>
      <p:grpSpPr>
        <a:xfrm>
          <a:off x="0" y="0"/>
          <a:ext cx="0" cy="0"/>
          <a:chOff x="0" y="0"/>
          <a:chExt cx="0" cy="0"/>
        </a:xfrm>
      </p:grpSpPr>
      <p:sp>
        <p:nvSpPr>
          <p:cNvPr id="77" name="Google Shape;77;p28"/>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28"/>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9" name="Google Shape;79;p28"/>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0" name="Google Shape;80;p28"/>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81" name="Google Shape;81;p28"/>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82" name="Google Shape;82;p28"/>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3" name="Google Shape;83;p28"/>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4" name="Google Shape;84;p28"/>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85" name="Google Shape;85;p28"/>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86" name="Google Shape;86;p28"/>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7" name="Google Shape;87;p28"/>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88" name="Shape 88"/>
        <p:cNvGrpSpPr/>
        <p:nvPr/>
      </p:nvGrpSpPr>
      <p:grpSpPr>
        <a:xfrm>
          <a:off x="0" y="0"/>
          <a:ext cx="0" cy="0"/>
          <a:chOff x="0" y="0"/>
          <a:chExt cx="0" cy="0"/>
        </a:xfrm>
      </p:grpSpPr>
      <p:sp>
        <p:nvSpPr>
          <p:cNvPr id="89" name="Google Shape;89;p29"/>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29"/>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1" name="Google Shape;91;p29"/>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92" name="Google Shape;92;p29"/>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93" name="Google Shape;93;p29"/>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94" name="Google Shape;94;p29"/>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95" name="Google Shape;95;p29"/>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96" name="Google Shape;96;p29"/>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7" name="Google Shape;97;p29"/>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8" name="Google Shape;98;p29"/>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9" name="Google Shape;99;p29"/>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100" name="Shape 100"/>
        <p:cNvGrpSpPr/>
        <p:nvPr/>
      </p:nvGrpSpPr>
      <p:grpSpPr>
        <a:xfrm>
          <a:off x="0" y="0"/>
          <a:ext cx="0" cy="0"/>
          <a:chOff x="0" y="0"/>
          <a:chExt cx="0" cy="0"/>
        </a:xfrm>
      </p:grpSpPr>
      <p:sp>
        <p:nvSpPr>
          <p:cNvPr id="101" name="Google Shape;101;p30"/>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2" name="Google Shape;102;p30"/>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3" name="Google Shape;103;p30"/>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104" name="Google Shape;104;p30"/>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105" name="Google Shape;105;p30"/>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6" name="Google Shape;106;p30"/>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107" name="Shape 107"/>
        <p:cNvGrpSpPr/>
        <p:nvPr/>
      </p:nvGrpSpPr>
      <p:grpSpPr>
        <a:xfrm>
          <a:off x="0" y="0"/>
          <a:ext cx="0" cy="0"/>
          <a:chOff x="0" y="0"/>
          <a:chExt cx="0" cy="0"/>
        </a:xfrm>
      </p:grpSpPr>
      <p:sp>
        <p:nvSpPr>
          <p:cNvPr id="108" name="Google Shape;108;p31"/>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9" name="Google Shape;109;p31"/>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110" name="Google Shape;110;p31"/>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111" name="Google Shape;111;p31"/>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112" name="Google Shape;112;p31"/>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13" name="Google Shape;113;p31"/>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showMasterSp="0">
  <p:cSld name="Content and Photo vertical">
    <p:spTree>
      <p:nvGrpSpPr>
        <p:cNvPr id="114" name="Shape 114"/>
        <p:cNvGrpSpPr/>
        <p:nvPr/>
      </p:nvGrpSpPr>
      <p:grpSpPr>
        <a:xfrm>
          <a:off x="0" y="0"/>
          <a:ext cx="0" cy="0"/>
          <a:chOff x="0" y="0"/>
          <a:chExt cx="0" cy="0"/>
        </a:xfrm>
      </p:grpSpPr>
      <p:pic>
        <p:nvPicPr>
          <p:cNvPr id="115" name="Google Shape;115;p32"/>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16" name="Google Shape;116;p32"/>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32"/>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8" name="Google Shape;118;p32"/>
          <p:cNvSpPr/>
          <p:nvPr>
            <p:ph idx="2" type="pic"/>
          </p:nvPr>
        </p:nvSpPr>
        <p:spPr>
          <a:xfrm>
            <a:off x="5572125" y="1"/>
            <a:ext cx="3571875" cy="5029199"/>
          </a:xfrm>
          <a:prstGeom prst="rect">
            <a:avLst/>
          </a:prstGeom>
          <a:solidFill>
            <a:srgbClr val="D3EEEF"/>
          </a:solidFill>
          <a:ln>
            <a:noFill/>
          </a:ln>
        </p:spPr>
      </p:sp>
      <p:pic>
        <p:nvPicPr>
          <p:cNvPr id="119" name="Google Shape;119;p32"/>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0" name="Google Shape;120;p32"/>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showMasterSp="0">
  <p:cSld name="Content and Photo horizontal">
    <p:spTree>
      <p:nvGrpSpPr>
        <p:cNvPr id="121" name="Shape 121"/>
        <p:cNvGrpSpPr/>
        <p:nvPr/>
      </p:nvGrpSpPr>
      <p:grpSpPr>
        <a:xfrm>
          <a:off x="0" y="0"/>
          <a:ext cx="0" cy="0"/>
          <a:chOff x="0" y="0"/>
          <a:chExt cx="0" cy="0"/>
        </a:xfrm>
      </p:grpSpPr>
      <p:sp>
        <p:nvSpPr>
          <p:cNvPr id="122" name="Google Shape;122;p33"/>
          <p:cNvSpPr/>
          <p:nvPr>
            <p:ph idx="2" type="pic"/>
          </p:nvPr>
        </p:nvSpPr>
        <p:spPr>
          <a:xfrm>
            <a:off x="0" y="1"/>
            <a:ext cx="9144000" cy="2571749"/>
          </a:xfrm>
          <a:prstGeom prst="rect">
            <a:avLst/>
          </a:prstGeom>
          <a:solidFill>
            <a:srgbClr val="D3EEEF"/>
          </a:solidFill>
          <a:ln>
            <a:noFill/>
          </a:ln>
        </p:spPr>
      </p:sp>
      <p:sp>
        <p:nvSpPr>
          <p:cNvPr id="123" name="Google Shape;123;p33"/>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33"/>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5" name="Google Shape;125;p33"/>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26" name="Google Shape;126;p33"/>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7" name="Google Shape;127;p33"/>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showMasterSp="0">
  <p:cSld name="Content and Graph">
    <p:spTree>
      <p:nvGrpSpPr>
        <p:cNvPr id="128" name="Shape 128"/>
        <p:cNvGrpSpPr/>
        <p:nvPr/>
      </p:nvGrpSpPr>
      <p:grpSpPr>
        <a:xfrm>
          <a:off x="0" y="0"/>
          <a:ext cx="0" cy="0"/>
          <a:chOff x="0" y="0"/>
          <a:chExt cx="0" cy="0"/>
        </a:xfrm>
      </p:grpSpPr>
      <p:pic>
        <p:nvPicPr>
          <p:cNvPr id="129" name="Google Shape;129;p34"/>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30" name="Google Shape;130;p34"/>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1" name="Google Shape;131;p34"/>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2" name="Google Shape;132;p34"/>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33" name="Google Shape;133;p34"/>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34" name="Shape 134"/>
        <p:cNvGrpSpPr/>
        <p:nvPr/>
      </p:nvGrpSpPr>
      <p:grpSpPr>
        <a:xfrm>
          <a:off x="0" y="0"/>
          <a:ext cx="0" cy="0"/>
          <a:chOff x="0" y="0"/>
          <a:chExt cx="0" cy="0"/>
        </a:xfrm>
      </p:grpSpPr>
      <p:sp>
        <p:nvSpPr>
          <p:cNvPr id="135" name="Google Shape;135;p3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136" name="Google Shape;136;p35"/>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7" name="Google Shape;137;p35"/>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8" name="Google Shape;138;p35"/>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9" name="Google Shape;139;p35"/>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40" name="Google Shape;140;p35"/>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41" name="Google Shape;141;p35"/>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42" name="Google Shape;142;p35"/>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showMasterSp="0">
  <p:cSld name="quote">
    <p:bg>
      <p:bgPr>
        <a:blipFill>
          <a:blip r:embed="rId2">
            <a:alphaModFix/>
          </a:blip>
          <a:stretch>
            <a:fillRect/>
          </a:stretch>
        </a:blipFill>
      </p:bgPr>
    </p:bg>
    <p:spTree>
      <p:nvGrpSpPr>
        <p:cNvPr id="143" name="Shape 143"/>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showMasterSp="0">
  <p:cSld name="In-class activity">
    <p:bg>
      <p:bgPr>
        <a:blipFill>
          <a:blip r:embed="rId2">
            <a:alphaModFix/>
          </a:blip>
          <a:stretch>
            <a:fillRect/>
          </a:stretch>
        </a:blipFill>
      </p:bgPr>
    </p:bg>
    <p:spTree>
      <p:nvGrpSpPr>
        <p:cNvPr id="144" name="Shape 144"/>
        <p:cNvGrpSpPr/>
        <p:nvPr/>
      </p:nvGrpSpPr>
      <p:grpSpPr>
        <a:xfrm>
          <a:off x="0" y="0"/>
          <a:ext cx="0" cy="0"/>
          <a:chOff x="0" y="0"/>
          <a:chExt cx="0" cy="0"/>
        </a:xfrm>
      </p:grpSpPr>
      <p:sp>
        <p:nvSpPr>
          <p:cNvPr id="145" name="Google Shape;145;p37"/>
          <p:cNvSpPr txBox="1"/>
          <p:nvPr>
            <p:ph idx="1" type="body"/>
          </p:nvPr>
        </p:nvSpPr>
        <p:spPr>
          <a:xfrm>
            <a:off x="848795" y="369950"/>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46" name="Google Shape;146;p37"/>
          <p:cNvSpPr txBox="1"/>
          <p:nvPr>
            <p:ph idx="2" type="body"/>
          </p:nvPr>
        </p:nvSpPr>
        <p:spPr>
          <a:xfrm>
            <a:off x="863071" y="871741"/>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4.xml"/><Relationship Id="rId22" Type="http://schemas.openxmlformats.org/officeDocument/2006/relationships/slideLayout" Target="../slideLayouts/slideLayout16.xml"/><Relationship Id="rId21" Type="http://schemas.openxmlformats.org/officeDocument/2006/relationships/slideLayout" Target="../slideLayouts/slideLayout15.xml"/><Relationship Id="rId24" Type="http://schemas.openxmlformats.org/officeDocument/2006/relationships/slideLayout" Target="../slideLayouts/slideLayout18.xml"/><Relationship Id="rId23" Type="http://schemas.openxmlformats.org/officeDocument/2006/relationships/slideLayout" Target="../slideLayouts/slideLayout17.xml"/><Relationship Id="rId1" Type="http://schemas.openxmlformats.org/officeDocument/2006/relationships/image" Target="../media/image13.png"/><Relationship Id="rId2" Type="http://schemas.openxmlformats.org/officeDocument/2006/relationships/image" Target="../media/image7.jpg"/><Relationship Id="rId3" Type="http://schemas.openxmlformats.org/officeDocument/2006/relationships/image" Target="../media/image12.jpg"/><Relationship Id="rId4" Type="http://schemas.openxmlformats.org/officeDocument/2006/relationships/image" Target="../media/image3.png"/><Relationship Id="rId9" Type="http://schemas.openxmlformats.org/officeDocument/2006/relationships/slideLayout" Target="../slideLayouts/slideLayout3.xml"/><Relationship Id="rId25" Type="http://schemas.openxmlformats.org/officeDocument/2006/relationships/theme" Target="../theme/theme1.xml"/><Relationship Id="rId5" Type="http://schemas.openxmlformats.org/officeDocument/2006/relationships/image" Target="../media/image1.png"/><Relationship Id="rId6" Type="http://schemas.openxmlformats.org/officeDocument/2006/relationships/image" Target="../media/image4.png"/><Relationship Id="rId7" Type="http://schemas.openxmlformats.org/officeDocument/2006/relationships/slideLayout" Target="../slideLayouts/slideLayout1.xml"/><Relationship Id="rId8" Type="http://schemas.openxmlformats.org/officeDocument/2006/relationships/slideLayout" Target="../slideLayouts/slideLayout2.xml"/><Relationship Id="rId11" Type="http://schemas.openxmlformats.org/officeDocument/2006/relationships/slideLayout" Target="../slideLayouts/slideLayout5.xml"/><Relationship Id="rId10" Type="http://schemas.openxmlformats.org/officeDocument/2006/relationships/slideLayout" Target="../slideLayouts/slideLayout4.xml"/><Relationship Id="rId13" Type="http://schemas.openxmlformats.org/officeDocument/2006/relationships/slideLayout" Target="../slideLayouts/slideLayout7.xml"/><Relationship Id="rId12" Type="http://schemas.openxmlformats.org/officeDocument/2006/relationships/slideLayout" Target="../slideLayouts/slideLayout6.xml"/><Relationship Id="rId15" Type="http://schemas.openxmlformats.org/officeDocument/2006/relationships/slideLayout" Target="../slideLayouts/slideLayout9.xml"/><Relationship Id="rId14" Type="http://schemas.openxmlformats.org/officeDocument/2006/relationships/slideLayout" Target="../slideLayouts/slideLayout8.xml"/><Relationship Id="rId17" Type="http://schemas.openxmlformats.org/officeDocument/2006/relationships/slideLayout" Target="../slideLayouts/slideLayout11.xml"/><Relationship Id="rId16" Type="http://schemas.openxmlformats.org/officeDocument/2006/relationships/slideLayout" Target="../slideLayouts/slideLayout10.xml"/><Relationship Id="rId19" Type="http://schemas.openxmlformats.org/officeDocument/2006/relationships/slideLayout" Target="../slideLayouts/slideLayout13.xml"/><Relationship Id="rId18"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9"/>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grpSp>
        <p:nvGrpSpPr>
          <p:cNvPr id="8" name="Google Shape;8;p19"/>
          <p:cNvGrpSpPr/>
          <p:nvPr/>
        </p:nvGrpSpPr>
        <p:grpSpPr>
          <a:xfrm>
            <a:off x="113506" y="4583923"/>
            <a:ext cx="8916989" cy="488417"/>
            <a:chOff x="113506" y="4583923"/>
            <a:chExt cx="8916989" cy="488417"/>
          </a:xfrm>
        </p:grpSpPr>
        <p:pic>
          <p:nvPicPr>
            <p:cNvPr id="9" name="Google Shape;9;p19"/>
            <p:cNvPicPr preferRelativeResize="0"/>
            <p:nvPr/>
          </p:nvPicPr>
          <p:blipFill rotWithShape="1">
            <a:blip r:embed="rId1">
              <a:alphaModFix/>
            </a:blip>
            <a:srcRect b="0" l="0" r="63698" t="0"/>
            <a:stretch/>
          </p:blipFill>
          <p:spPr>
            <a:xfrm>
              <a:off x="113506" y="4583923"/>
              <a:ext cx="1259682" cy="488417"/>
            </a:xfrm>
            <a:prstGeom prst="rect">
              <a:avLst/>
            </a:prstGeom>
            <a:noFill/>
            <a:ln>
              <a:noFill/>
            </a:ln>
          </p:spPr>
        </p:pic>
        <p:pic>
          <p:nvPicPr>
            <p:cNvPr descr="Text&#10;&#10;Description automatically generated with low confidence" id="10" name="Google Shape;10;p19"/>
            <p:cNvPicPr preferRelativeResize="0"/>
            <p:nvPr/>
          </p:nvPicPr>
          <p:blipFill rotWithShape="1">
            <a:blip r:embed="rId2">
              <a:alphaModFix/>
            </a:blip>
            <a:srcRect b="0" l="0" r="5514" t="0"/>
            <a:stretch/>
          </p:blipFill>
          <p:spPr>
            <a:xfrm>
              <a:off x="1731601" y="4583923"/>
              <a:ext cx="1973257" cy="438949"/>
            </a:xfrm>
            <a:prstGeom prst="rect">
              <a:avLst/>
            </a:prstGeom>
            <a:noFill/>
            <a:ln>
              <a:noFill/>
            </a:ln>
          </p:spPr>
        </p:pic>
        <p:pic>
          <p:nvPicPr>
            <p:cNvPr descr="Gdańsk University of Technology - Wikipedia" id="11" name="Google Shape;11;p19"/>
            <p:cNvPicPr preferRelativeResize="0"/>
            <p:nvPr/>
          </p:nvPicPr>
          <p:blipFill rotWithShape="1">
            <a:blip r:embed="rId3">
              <a:alphaModFix/>
            </a:blip>
            <a:srcRect b="8136" l="0" r="0" t="14145"/>
            <a:stretch/>
          </p:blipFill>
          <p:spPr>
            <a:xfrm>
              <a:off x="4063271" y="4583923"/>
              <a:ext cx="822603" cy="451887"/>
            </a:xfrm>
            <a:prstGeom prst="rect">
              <a:avLst/>
            </a:prstGeom>
            <a:noFill/>
            <a:ln>
              <a:noFill/>
            </a:ln>
          </p:spPr>
        </p:pic>
        <p:pic>
          <p:nvPicPr>
            <p:cNvPr descr="A picture containing logo&#10;&#10;Description automatically generated" id="12" name="Google Shape;12;p19"/>
            <p:cNvPicPr preferRelativeResize="0"/>
            <p:nvPr/>
          </p:nvPicPr>
          <p:blipFill rotWithShape="1">
            <a:blip r:embed="rId4">
              <a:alphaModFix/>
            </a:blip>
            <a:srcRect b="16796" l="7053" r="7705" t="14652"/>
            <a:stretch/>
          </p:blipFill>
          <p:spPr>
            <a:xfrm>
              <a:off x="6657766" y="4583923"/>
              <a:ext cx="1067043" cy="462232"/>
            </a:xfrm>
            <a:prstGeom prst="rect">
              <a:avLst/>
            </a:prstGeom>
            <a:noFill/>
            <a:ln>
              <a:noFill/>
            </a:ln>
          </p:spPr>
        </p:pic>
        <p:pic>
          <p:nvPicPr>
            <p:cNvPr descr="Uma imagem com texto&#10;&#10;Descrição gerada automaticamente" id="13" name="Google Shape;13;p19"/>
            <p:cNvPicPr preferRelativeResize="0"/>
            <p:nvPr/>
          </p:nvPicPr>
          <p:blipFill rotWithShape="1">
            <a:blip r:embed="rId5">
              <a:alphaModFix/>
            </a:blip>
            <a:srcRect b="0" l="0" r="0" t="0"/>
            <a:stretch/>
          </p:blipFill>
          <p:spPr>
            <a:xfrm>
              <a:off x="8083223" y="4583923"/>
              <a:ext cx="947272" cy="433376"/>
            </a:xfrm>
            <a:prstGeom prst="rect">
              <a:avLst/>
            </a:prstGeom>
            <a:noFill/>
            <a:ln>
              <a:noFill/>
            </a:ln>
          </p:spPr>
        </p:pic>
        <p:pic>
          <p:nvPicPr>
            <p:cNvPr descr="Logo&#10;&#10;Description automatically generated with medium confidence" id="14" name="Google Shape;14;p19"/>
            <p:cNvPicPr preferRelativeResize="0"/>
            <p:nvPr/>
          </p:nvPicPr>
          <p:blipFill rotWithShape="1">
            <a:blip r:embed="rId6">
              <a:alphaModFix/>
            </a:blip>
            <a:srcRect b="0" l="0" r="0" t="0"/>
            <a:stretch/>
          </p:blipFill>
          <p:spPr>
            <a:xfrm>
              <a:off x="5244287" y="4583923"/>
              <a:ext cx="1055066" cy="432832"/>
            </a:xfrm>
            <a:prstGeom prst="rect">
              <a:avLst/>
            </a:prstGeom>
            <a:noFill/>
            <a:ln>
              <a:noFill/>
            </a:ln>
          </p:spPr>
        </p:pic>
      </p:grpSp>
    </p:spTree>
  </p:cSld>
  <p:clrMap accent1="accent1" accent2="accent2" accent3="accent3" accent4="accent4" accent5="accent5" accent6="accent6" bg1="lt1" bg2="dk2" tx1="dk1" tx2="lt2" folHlink="folHlink" hlink="hlink"/>
  <p:sldLayoutIdLst>
    <p:sldLayoutId id="2147483649"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 id="2147483660" r:id="rId18"/>
    <p:sldLayoutId id="2147483661" r:id="rId19"/>
    <p:sldLayoutId id="2147483662" r:id="rId20"/>
    <p:sldLayoutId id="2147483663" r:id="rId21"/>
    <p:sldLayoutId id="2147483664" r:id="rId22"/>
    <p:sldLayoutId id="2147483665" r:id="rId23"/>
    <p:sldLayoutId id="2147483666" r:id="rId2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
          <p:cNvSpPr txBox="1"/>
          <p:nvPr>
            <p:ph type="ctrTitle"/>
          </p:nvPr>
        </p:nvSpPr>
        <p:spPr>
          <a:xfrm>
            <a:off x="555513" y="1569500"/>
            <a:ext cx="8505360" cy="1884419"/>
          </a:xfrm>
          <a:prstGeom prst="rect">
            <a:avLst/>
          </a:prstGeom>
          <a:noFill/>
          <a:ln>
            <a:noFill/>
          </a:ln>
        </p:spPr>
        <p:txBody>
          <a:bodyPr anchorCtr="0" anchor="t" bIns="0" lIns="91425" spcFirstLastPara="1" rIns="91425" wrap="square" tIns="45700">
            <a:noAutofit/>
          </a:bodyPr>
          <a:lstStyle/>
          <a:p>
            <a:pPr indent="0" lvl="0" marL="0" rtl="0" algn="l">
              <a:lnSpc>
                <a:spcPct val="90000"/>
              </a:lnSpc>
              <a:spcBef>
                <a:spcPts val="0"/>
              </a:spcBef>
              <a:spcAft>
                <a:spcPts val="0"/>
              </a:spcAft>
              <a:buClr>
                <a:schemeClr val="lt1"/>
              </a:buClr>
              <a:buSzPts val="4800"/>
              <a:buFont typeface="Arial"/>
              <a:buNone/>
            </a:pPr>
            <a:r>
              <a:rPr lang="en-US" sz="4800"/>
              <a:t>SEO Strategy – Enlarge</a:t>
            </a:r>
            <a:endParaRPr sz="4800"/>
          </a:p>
        </p:txBody>
      </p:sp>
      <p:sp>
        <p:nvSpPr>
          <p:cNvPr id="152" name="Google Shape;152;p1"/>
          <p:cNvSpPr txBox="1"/>
          <p:nvPr>
            <p:ph idx="4294967295" type="subTitle"/>
          </p:nvPr>
        </p:nvSpPr>
        <p:spPr>
          <a:xfrm>
            <a:off x="1143000" y="2573177"/>
            <a:ext cx="6858000" cy="1169987"/>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chemeClr val="lt1"/>
              </a:buClr>
              <a:buSzPts val="2100"/>
              <a:buFont typeface="Arial"/>
              <a:buNone/>
            </a:pPr>
            <a:r>
              <a:rPr b="0" i="0" lang="en-US" sz="2100" u="none" cap="none" strike="noStrike">
                <a:solidFill>
                  <a:schemeClr val="lt1"/>
                </a:solidFill>
                <a:latin typeface="Arial"/>
                <a:ea typeface="Arial"/>
                <a:cs typeface="Arial"/>
                <a:sym typeface="Arial"/>
              </a:rPr>
              <a:t>Professor</a:t>
            </a:r>
            <a:endParaRPr/>
          </a:p>
          <a:p>
            <a:pPr indent="0" lvl="0" marL="0" marR="0" rtl="0" algn="ctr">
              <a:lnSpc>
                <a:spcPct val="90000"/>
              </a:lnSpc>
              <a:spcBef>
                <a:spcPts val="750"/>
              </a:spcBef>
              <a:spcAft>
                <a:spcPts val="0"/>
              </a:spcAft>
              <a:buClr>
                <a:schemeClr val="lt1"/>
              </a:buClr>
              <a:buSzPts val="2100"/>
              <a:buFont typeface="Arial"/>
              <a:buNone/>
            </a:pPr>
            <a:r>
              <a:rPr b="0" i="0" lang="en-US" sz="2100" u="none" cap="none" strike="noStrike">
                <a:solidFill>
                  <a:schemeClr val="lt1"/>
                </a:solidFill>
                <a:latin typeface="Arial"/>
                <a:ea typeface="Arial"/>
                <a:cs typeface="Arial"/>
                <a:sym typeface="Arial"/>
              </a:rPr>
              <a:t>School</a:t>
            </a:r>
            <a:endParaRPr/>
          </a:p>
          <a:p>
            <a:pPr indent="0" lvl="0" marL="0" marR="0" rtl="0" algn="ctr">
              <a:lnSpc>
                <a:spcPct val="90000"/>
              </a:lnSpc>
              <a:spcBef>
                <a:spcPts val="750"/>
              </a:spcBef>
              <a:spcAft>
                <a:spcPts val="0"/>
              </a:spcAft>
              <a:buClr>
                <a:schemeClr val="lt1"/>
              </a:buClr>
              <a:buSzPts val="2100"/>
              <a:buFont typeface="Arial"/>
              <a:buNone/>
            </a:pPr>
            <a:r>
              <a:rPr b="0" i="0" lang="en-US" sz="2100" u="none" cap="none" strike="noStrike">
                <a:solidFill>
                  <a:schemeClr val="lt1"/>
                </a:solidFill>
                <a:latin typeface="Arial"/>
                <a:ea typeface="Arial"/>
                <a:cs typeface="Arial"/>
                <a:sym typeface="Arial"/>
              </a:rPr>
              <a:t>Search Engine Optimization</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i="0" sz="3000" u="none" cap="none" strike="noStrike">
              <a:solidFill>
                <a:schemeClr val="dk1"/>
              </a:solidFill>
              <a:latin typeface="Arial"/>
              <a:ea typeface="Arial"/>
              <a:cs typeface="Arial"/>
              <a:sym typeface="Arial"/>
            </a:endParaRPr>
          </a:p>
        </p:txBody>
      </p:sp>
      <p:sp>
        <p:nvSpPr>
          <p:cNvPr id="158" name="Google Shape;158;p2"/>
          <p:cNvSpPr txBox="1"/>
          <p:nvPr/>
        </p:nvSpPr>
        <p:spPr>
          <a:xfrm>
            <a:off x="478339" y="1262789"/>
            <a:ext cx="8454900" cy="30670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None/>
            </a:pPr>
            <a:r>
              <a:t/>
            </a:r>
            <a:endParaRPr b="0" i="0" sz="1800" u="none" cap="none" strike="noStrike">
              <a:solidFill>
                <a:schemeClr val="dk1"/>
              </a:solidFill>
              <a:latin typeface="Arial"/>
              <a:ea typeface="Arial"/>
              <a:cs typeface="Arial"/>
              <a:sym typeface="Arial"/>
            </a:endParaRPr>
          </a:p>
        </p:txBody>
      </p:sp>
      <p:sp>
        <p:nvSpPr>
          <p:cNvPr id="159" name="Google Shape;159;p2"/>
          <p:cNvSpPr txBox="1"/>
          <p:nvPr>
            <p:ph type="title"/>
          </p:nvPr>
        </p:nvSpPr>
        <p:spPr>
          <a:xfrm>
            <a:off x="840582" y="1773302"/>
            <a:ext cx="4056369" cy="1033839"/>
          </a:xfrm>
          <a:prstGeom prst="rect">
            <a:avLst/>
          </a:prstGeom>
          <a:noFill/>
          <a:ln>
            <a:noFill/>
          </a:ln>
        </p:spPr>
        <p:txBody>
          <a:bodyPr anchorCtr="0" anchor="b" bIns="45700" lIns="0" spcFirstLastPara="1" rIns="0" wrap="square" tIns="45700">
            <a:noAutofit/>
          </a:bodyPr>
          <a:lstStyle/>
          <a:p>
            <a:pPr indent="0" lvl="0" marL="0" rtl="0" algn="l">
              <a:lnSpc>
                <a:spcPct val="90000"/>
              </a:lnSpc>
              <a:spcBef>
                <a:spcPts val="0"/>
              </a:spcBef>
              <a:spcAft>
                <a:spcPts val="0"/>
              </a:spcAft>
              <a:buClr>
                <a:srgbClr val="D12477"/>
              </a:buClr>
              <a:buSzPts val="4400"/>
              <a:buFont typeface="Arial"/>
              <a:buNone/>
            </a:pPr>
            <a:r>
              <a:rPr b="1" lang="en-US" sz="4400">
                <a:solidFill>
                  <a:srgbClr val="D12477"/>
                </a:solidFill>
                <a:latin typeface="Arial"/>
                <a:ea typeface="Arial"/>
                <a:cs typeface="Arial"/>
                <a:sym typeface="Arial"/>
              </a:rPr>
              <a:t>SEO Strategy – Enlarge</a:t>
            </a:r>
            <a:br>
              <a:rPr b="1" lang="en-US" sz="4400">
                <a:solidFill>
                  <a:srgbClr val="D12477"/>
                </a:solidFill>
                <a:latin typeface="Arial"/>
                <a:ea typeface="Arial"/>
                <a:cs typeface="Arial"/>
                <a:sym typeface="Arial"/>
              </a:rPr>
            </a:br>
            <a:endParaRPr sz="4400">
              <a:solidFill>
                <a:srgbClr val="D12477"/>
              </a:solidFill>
            </a:endParaRPr>
          </a:p>
        </p:txBody>
      </p:sp>
      <p:sp>
        <p:nvSpPr>
          <p:cNvPr id="160" name="Google Shape;160;p2"/>
          <p:cNvSpPr txBox="1"/>
          <p:nvPr>
            <p:ph idx="1" type="body"/>
          </p:nvPr>
        </p:nvSpPr>
        <p:spPr>
          <a:xfrm>
            <a:off x="840582" y="2403328"/>
            <a:ext cx="6614054" cy="2205732"/>
          </a:xfrm>
          <a:prstGeom prst="rect">
            <a:avLst/>
          </a:prstGeom>
          <a:noFill/>
          <a:ln>
            <a:noFill/>
          </a:ln>
        </p:spPr>
        <p:txBody>
          <a:bodyPr anchorCtr="0" anchor="t" bIns="0" lIns="0" spcFirstLastPara="1" rIns="0" wrap="square" tIns="0">
            <a:spAutoFit/>
          </a:bodyPr>
          <a:lstStyle/>
          <a:p>
            <a:pPr indent="0" lvl="0" marL="0" rtl="0" algn="l">
              <a:lnSpc>
                <a:spcPct val="115000"/>
              </a:lnSpc>
              <a:spcBef>
                <a:spcPts val="0"/>
              </a:spcBef>
              <a:spcAft>
                <a:spcPts val="0"/>
              </a:spcAft>
              <a:buClr>
                <a:schemeClr val="lt1"/>
              </a:buClr>
              <a:buSzPts val="2000"/>
              <a:buNone/>
            </a:pPr>
            <a:r>
              <a:rPr lang="en-US" sz="2000"/>
              <a:t>What does a farmer have to do to make his crops grow?</a:t>
            </a:r>
            <a:endParaRPr/>
          </a:p>
          <a:p>
            <a:pPr indent="0" lvl="0" marL="0" rtl="0" algn="l">
              <a:lnSpc>
                <a:spcPct val="115000"/>
              </a:lnSpc>
              <a:spcBef>
                <a:spcPts val="1600"/>
              </a:spcBef>
              <a:spcAft>
                <a:spcPts val="0"/>
              </a:spcAft>
              <a:buClr>
                <a:schemeClr val="lt1"/>
              </a:buClr>
              <a:buSzPts val="2000"/>
              <a:buNone/>
            </a:pPr>
            <a:r>
              <a:rPr lang="en-US" sz="2000"/>
              <a:t>How can we turn a less popular kid into a popular kid?</a:t>
            </a:r>
            <a:endParaRPr/>
          </a:p>
          <a:p>
            <a:pPr indent="0" lvl="0" marL="0" rtl="0" algn="l">
              <a:lnSpc>
                <a:spcPct val="115000"/>
              </a:lnSpc>
              <a:spcBef>
                <a:spcPts val="1600"/>
              </a:spcBef>
              <a:spcAft>
                <a:spcPts val="0"/>
              </a:spcAft>
              <a:buClr>
                <a:schemeClr val="lt1"/>
              </a:buClr>
              <a:buSzPts val="2000"/>
              <a:buNone/>
            </a:pPr>
            <a:r>
              <a:t/>
            </a:r>
            <a:endParaRPr sz="2000"/>
          </a:p>
          <a:p>
            <a:pPr indent="0" lvl="0" marL="0" rtl="0" algn="l">
              <a:lnSpc>
                <a:spcPct val="90000"/>
              </a:lnSpc>
              <a:spcBef>
                <a:spcPts val="750"/>
              </a:spcBef>
              <a:spcAft>
                <a:spcPts val="0"/>
              </a:spcAft>
              <a:buClr>
                <a:schemeClr val="lt1"/>
              </a:buClr>
              <a:buSzPts val="2000"/>
              <a:buNone/>
            </a:pPr>
            <a:r>
              <a:t/>
            </a: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i="0" sz="3000" u="none" cap="none" strike="noStrike">
              <a:solidFill>
                <a:schemeClr val="dk1"/>
              </a:solidFill>
              <a:latin typeface="Arial"/>
              <a:ea typeface="Arial"/>
              <a:cs typeface="Arial"/>
              <a:sym typeface="Arial"/>
            </a:endParaRPr>
          </a:p>
        </p:txBody>
      </p:sp>
      <p:sp>
        <p:nvSpPr>
          <p:cNvPr id="166" name="Google Shape;166;p3"/>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just">
              <a:lnSpc>
                <a:spcPct val="115000"/>
              </a:lnSpc>
              <a:spcBef>
                <a:spcPts val="0"/>
              </a:spcBef>
              <a:spcAft>
                <a:spcPts val="1200"/>
              </a:spcAft>
              <a:buClr>
                <a:schemeClr val="dk1"/>
              </a:buClr>
              <a:buSzPts val="1800"/>
              <a:buFont typeface="Arial"/>
              <a:buNone/>
            </a:pPr>
            <a:r>
              <a:t/>
            </a:r>
            <a:endParaRPr b="0" i="0" sz="1800" u="none" cap="none" strike="noStrike">
              <a:solidFill>
                <a:srgbClr val="262626"/>
              </a:solidFill>
              <a:latin typeface="Open Sans"/>
              <a:ea typeface="Open Sans"/>
              <a:cs typeface="Open Sans"/>
              <a:sym typeface="Open Sans"/>
            </a:endParaRPr>
          </a:p>
        </p:txBody>
      </p:sp>
      <p:sp>
        <p:nvSpPr>
          <p:cNvPr id="167" name="Google Shape;167;p3"/>
          <p:cNvSpPr txBox="1"/>
          <p:nvPr>
            <p:ph type="title"/>
          </p:nvPr>
        </p:nvSpPr>
        <p:spPr>
          <a:xfrm>
            <a:off x="628650" y="316575"/>
            <a:ext cx="7886700" cy="994172"/>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161249"/>
              </a:buClr>
              <a:buSzPts val="3600"/>
              <a:buFont typeface="Arial"/>
              <a:buNone/>
            </a:pPr>
            <a:r>
              <a:rPr lang="en-US" sz="3600"/>
              <a:t>Learning Objectives</a:t>
            </a:r>
            <a:br>
              <a:rPr lang="en-US" sz="3600"/>
            </a:br>
            <a:endParaRPr sz="3600"/>
          </a:p>
        </p:txBody>
      </p:sp>
      <p:sp>
        <p:nvSpPr>
          <p:cNvPr id="168" name="Google Shape;168;p3"/>
          <p:cNvSpPr txBox="1"/>
          <p:nvPr>
            <p:ph idx="1" type="body"/>
          </p:nvPr>
        </p:nvSpPr>
        <p:spPr>
          <a:xfrm>
            <a:off x="628650" y="1260409"/>
            <a:ext cx="7886700" cy="2905898"/>
          </a:xfrm>
          <a:prstGeom prst="rect">
            <a:avLst/>
          </a:prstGeom>
          <a:noFill/>
          <a:ln>
            <a:noFill/>
          </a:ln>
        </p:spPr>
        <p:txBody>
          <a:bodyPr anchorCtr="0" anchor="t" bIns="45700" lIns="91425" spcFirstLastPara="1" rIns="91425" wrap="square" tIns="45700">
            <a:normAutofit/>
          </a:bodyPr>
          <a:lstStyle/>
          <a:p>
            <a:pPr indent="-285750" lvl="0" marL="285750" rtl="0" algn="just">
              <a:lnSpc>
                <a:spcPct val="115000"/>
              </a:lnSpc>
              <a:spcBef>
                <a:spcPts val="0"/>
              </a:spcBef>
              <a:spcAft>
                <a:spcPts val="0"/>
              </a:spcAft>
              <a:buClr>
                <a:srgbClr val="D12477"/>
              </a:buClr>
              <a:buSzPts val="3600"/>
              <a:buFont typeface="Arial"/>
              <a:buChar char="•"/>
            </a:pPr>
            <a:r>
              <a:rPr b="0" i="0" lang="en-US" sz="2400" u="none" strike="noStrike"/>
              <a:t>Construct a link building strategy to leverage SEO </a:t>
            </a:r>
            <a:endParaRPr/>
          </a:p>
          <a:p>
            <a:pPr indent="-285750" lvl="0" marL="285750" rtl="0" algn="just">
              <a:lnSpc>
                <a:spcPct val="115000"/>
              </a:lnSpc>
              <a:spcBef>
                <a:spcPts val="1950"/>
              </a:spcBef>
              <a:spcAft>
                <a:spcPts val="0"/>
              </a:spcAft>
              <a:buClr>
                <a:srgbClr val="D12477"/>
              </a:buClr>
              <a:buSzPts val="3600"/>
              <a:buFont typeface="Arial"/>
              <a:buChar char="•"/>
            </a:pPr>
            <a:r>
              <a:rPr b="0" i="0" lang="en-US" sz="2400" u="none" strike="noStrike"/>
              <a:t>Construct a social media strategy to leverage SEO</a:t>
            </a:r>
            <a:endParaRPr/>
          </a:p>
          <a:p>
            <a:pPr indent="-57150" lvl="0" marL="285750" rtl="0" algn="just">
              <a:lnSpc>
                <a:spcPct val="115000"/>
              </a:lnSpc>
              <a:spcBef>
                <a:spcPts val="1950"/>
              </a:spcBef>
              <a:spcAft>
                <a:spcPts val="0"/>
              </a:spcAft>
              <a:buClr>
                <a:srgbClr val="D12477"/>
              </a:buClr>
              <a:buSzPts val="3600"/>
              <a:buFont typeface="Arial"/>
              <a:buNone/>
            </a:pPr>
            <a:r>
              <a:t/>
            </a:r>
            <a:endParaRPr sz="2400"/>
          </a:p>
          <a:p>
            <a:pPr indent="-57150" lvl="0" marL="285750" rtl="0" algn="just">
              <a:lnSpc>
                <a:spcPct val="115000"/>
              </a:lnSpc>
              <a:spcBef>
                <a:spcPts val="1950"/>
              </a:spcBef>
              <a:spcAft>
                <a:spcPts val="0"/>
              </a:spcAft>
              <a:buClr>
                <a:srgbClr val="D12477"/>
              </a:buClr>
              <a:buSzPts val="3600"/>
              <a:buFont typeface="Arial"/>
              <a:buNone/>
            </a:pPr>
            <a:r>
              <a:t/>
            </a:r>
            <a:endParaRPr b="0" i="0" sz="2400" u="none" strike="noStrike"/>
          </a:p>
          <a:p>
            <a:pPr indent="0" lvl="0" marL="0" rtl="0" algn="l">
              <a:lnSpc>
                <a:spcPct val="90000"/>
              </a:lnSpc>
              <a:spcBef>
                <a:spcPts val="1950"/>
              </a:spcBef>
              <a:spcAft>
                <a:spcPts val="0"/>
              </a:spcAft>
              <a:buClr>
                <a:srgbClr val="D12477"/>
              </a:buClr>
              <a:buSzPts val="3600"/>
              <a:buNone/>
            </a:pPr>
            <a:r>
              <a:t/>
            </a:r>
            <a:endParaRPr sz="24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4"/>
          <p:cNvSpPr txBox="1"/>
          <p:nvPr>
            <p:ph type="title"/>
          </p:nvPr>
        </p:nvSpPr>
        <p:spPr>
          <a:xfrm>
            <a:off x="1122692" y="1370032"/>
            <a:ext cx="2863215" cy="138345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300"/>
              <a:buFont typeface="Arial"/>
              <a:buNone/>
            </a:pPr>
            <a:r>
              <a:rPr lang="en-US"/>
              <a:t>Topics</a:t>
            </a:r>
            <a:endParaRPr/>
          </a:p>
        </p:txBody>
      </p:sp>
      <p:sp>
        <p:nvSpPr>
          <p:cNvPr id="174" name="Google Shape;174;p4"/>
          <p:cNvSpPr txBox="1"/>
          <p:nvPr>
            <p:ph idx="1" type="body"/>
          </p:nvPr>
        </p:nvSpPr>
        <p:spPr>
          <a:xfrm>
            <a:off x="3985907" y="1299094"/>
            <a:ext cx="4606283" cy="1785104"/>
          </a:xfrm>
          <a:prstGeom prst="rect">
            <a:avLst/>
          </a:prstGeom>
          <a:noFill/>
          <a:ln>
            <a:noFill/>
          </a:ln>
        </p:spPr>
        <p:txBody>
          <a:bodyPr anchorCtr="0" anchor="t" bIns="45700" lIns="91425" spcFirstLastPara="1" rIns="91425" wrap="square" tIns="45700">
            <a:spAutoFit/>
          </a:bodyPr>
          <a:lstStyle/>
          <a:p>
            <a:pPr indent="-385763" lvl="0" marL="385763" rtl="0" algn="l">
              <a:lnSpc>
                <a:spcPct val="100000"/>
              </a:lnSpc>
              <a:spcBef>
                <a:spcPts val="0"/>
              </a:spcBef>
              <a:spcAft>
                <a:spcPts val="0"/>
              </a:spcAft>
              <a:buClr>
                <a:schemeClr val="lt1"/>
              </a:buClr>
              <a:buSzPts val="2250"/>
              <a:buFont typeface="Arial"/>
              <a:buChar char="•"/>
            </a:pPr>
            <a:r>
              <a:rPr lang="en-US" sz="1800"/>
              <a:t>Link building Strategy</a:t>
            </a:r>
            <a:endParaRPr/>
          </a:p>
          <a:p>
            <a:pPr indent="-385763" lvl="0" marL="385763" rtl="0" algn="l">
              <a:lnSpc>
                <a:spcPct val="100000"/>
              </a:lnSpc>
              <a:spcBef>
                <a:spcPts val="750"/>
              </a:spcBef>
              <a:spcAft>
                <a:spcPts val="0"/>
              </a:spcAft>
              <a:buClr>
                <a:schemeClr val="lt1"/>
              </a:buClr>
              <a:buSzPts val="2250"/>
              <a:buFont typeface="Arial"/>
              <a:buChar char="•"/>
            </a:pPr>
            <a:r>
              <a:rPr lang="en-US" sz="1800"/>
              <a:t>Social Media to Amplify the SEO Strategy</a:t>
            </a:r>
            <a:endParaRPr/>
          </a:p>
          <a:p>
            <a:pPr indent="-242888" lvl="0" marL="385763" rtl="0" algn="l">
              <a:lnSpc>
                <a:spcPct val="100000"/>
              </a:lnSpc>
              <a:spcBef>
                <a:spcPts val="750"/>
              </a:spcBef>
              <a:spcAft>
                <a:spcPts val="0"/>
              </a:spcAft>
              <a:buClr>
                <a:schemeClr val="lt1"/>
              </a:buClr>
              <a:buSzPts val="2250"/>
              <a:buFont typeface="Arial"/>
              <a:buNone/>
            </a:pPr>
            <a:r>
              <a:t/>
            </a:r>
            <a:endParaRPr sz="1800">
              <a:solidFill>
                <a:srgbClr val="FFFFFF"/>
              </a:solidFill>
              <a:latin typeface="Open Sans"/>
              <a:ea typeface="Open Sans"/>
              <a:cs typeface="Open Sans"/>
              <a:sym typeface="Open Sans"/>
            </a:endParaRPr>
          </a:p>
          <a:p>
            <a:pPr indent="-242888" lvl="0" marL="385763" rtl="0" algn="l">
              <a:lnSpc>
                <a:spcPct val="100000"/>
              </a:lnSpc>
              <a:spcBef>
                <a:spcPts val="750"/>
              </a:spcBef>
              <a:spcAft>
                <a:spcPts val="0"/>
              </a:spcAft>
              <a:buClr>
                <a:schemeClr val="lt1"/>
              </a:buClr>
              <a:buSzPts val="2250"/>
              <a:buFont typeface="Arial"/>
              <a:buNone/>
            </a:pPr>
            <a:r>
              <a:t/>
            </a:r>
            <a:endParaRPr sz="18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5"/>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i="0" lang="en-US" sz="2800" u="none" cap="none" strike="noStrike">
                <a:solidFill>
                  <a:schemeClr val="lt1"/>
                </a:solidFill>
                <a:latin typeface="Arial"/>
                <a:ea typeface="Arial"/>
                <a:cs typeface="Arial"/>
                <a:sym typeface="Arial"/>
              </a:rPr>
              <a:t>“The best source of a link is a website that is both considered authoritative and relevant to your website.”</a:t>
            </a:r>
            <a:endParaRPr/>
          </a:p>
          <a:p>
            <a:pPr indent="0" lvl="0" marL="0" marR="0" rtl="0" algn="r">
              <a:spcBef>
                <a:spcPts val="0"/>
              </a:spcBef>
              <a:spcAft>
                <a:spcPts val="0"/>
              </a:spcAft>
              <a:buNone/>
            </a:pPr>
            <a:r>
              <a:t/>
            </a:r>
            <a:endParaRPr b="1" i="0" sz="2800" u="none" cap="none" strike="noStrike">
              <a:solidFill>
                <a:schemeClr val="lt1"/>
              </a:solidFill>
              <a:latin typeface="Arial"/>
              <a:ea typeface="Arial"/>
              <a:cs typeface="Arial"/>
              <a:sym typeface="Arial"/>
            </a:endParaRPr>
          </a:p>
          <a:p>
            <a:pPr indent="0" lvl="0" marL="0" marR="0" rtl="0" algn="ctr">
              <a:spcBef>
                <a:spcPts val="0"/>
              </a:spcBef>
              <a:spcAft>
                <a:spcPts val="0"/>
              </a:spcAft>
              <a:buNone/>
            </a:pPr>
            <a:r>
              <a:rPr b="0" i="1" lang="en-US" sz="2800" u="none" cap="none" strike="noStrike">
                <a:solidFill>
                  <a:schemeClr val="lt1"/>
                </a:solidFill>
                <a:latin typeface="Dancing Script"/>
                <a:ea typeface="Dancing Script"/>
                <a:cs typeface="Dancing Script"/>
                <a:sym typeface="Dancing Script"/>
              </a:rPr>
              <a:t>                                              Helen Pollitt</a:t>
            </a:r>
            <a:endParaRPr b="0" i="1" sz="28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6"/>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185" name="Google Shape;185;p6"/>
          <p:cNvSpPr txBox="1"/>
          <p:nvPr/>
        </p:nvSpPr>
        <p:spPr>
          <a:xfrm>
            <a:off x="67515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None/>
            </a:pPr>
            <a:r>
              <a:rPr b="1" i="0" lang="en-US" sz="3600" u="none" cap="none" strike="noStrike">
                <a:solidFill>
                  <a:srgbClr val="161249"/>
                </a:solidFill>
                <a:latin typeface="Arial"/>
                <a:ea typeface="Arial"/>
                <a:cs typeface="Arial"/>
                <a:sym typeface="Arial"/>
              </a:rPr>
              <a:t>Link building Strategy</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7"/>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191" name="Google Shape;191;p7"/>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spcBef>
                <a:spcPts val="60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p:txBody>
      </p:sp>
      <p:sp>
        <p:nvSpPr>
          <p:cNvPr id="192" name="Google Shape;192;p7"/>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200"/>
              <a:buFont typeface="Arial"/>
              <a:buNone/>
            </a:pPr>
            <a:r>
              <a:rPr lang="en-US" sz="3200"/>
              <a:t>Link building Strategy</a:t>
            </a:r>
            <a:br>
              <a:rPr lang="en-US" sz="3200"/>
            </a:br>
            <a:endParaRPr sz="3200"/>
          </a:p>
        </p:txBody>
      </p:sp>
      <p:sp>
        <p:nvSpPr>
          <p:cNvPr id="193" name="Google Shape;193;p7"/>
          <p:cNvSpPr txBox="1"/>
          <p:nvPr>
            <p:ph idx="1" type="body"/>
          </p:nvPr>
        </p:nvSpPr>
        <p:spPr>
          <a:xfrm>
            <a:off x="701703" y="1181639"/>
            <a:ext cx="7886700" cy="3224985"/>
          </a:xfrm>
          <a:prstGeom prst="rect">
            <a:avLst/>
          </a:prstGeom>
          <a:noFill/>
          <a:ln>
            <a:noFill/>
          </a:ln>
        </p:spPr>
        <p:txBody>
          <a:bodyPr anchorCtr="0" anchor="t" bIns="45700" lIns="91425" spcFirstLastPara="1" rIns="91425" wrap="square" tIns="45700">
            <a:spAutoFit/>
          </a:bodyPr>
          <a:lstStyle/>
          <a:p>
            <a:pPr indent="-285750" lvl="0" marL="285750" rtl="0" algn="l">
              <a:lnSpc>
                <a:spcPct val="100000"/>
              </a:lnSpc>
              <a:spcBef>
                <a:spcPts val="0"/>
              </a:spcBef>
              <a:spcAft>
                <a:spcPts val="0"/>
              </a:spcAft>
              <a:buClr>
                <a:srgbClr val="D12477"/>
              </a:buClr>
              <a:buSzPts val="3150"/>
              <a:buFont typeface="Arial"/>
              <a:buChar char="•"/>
            </a:pPr>
            <a:r>
              <a:rPr lang="en-US"/>
              <a:t>Link building is the process of acquiring hyperlinks from other websites to your own. </a:t>
            </a:r>
            <a:endParaRPr/>
          </a:p>
          <a:p>
            <a:pPr indent="-285750" lvl="0" marL="285750" rtl="0" algn="l">
              <a:lnSpc>
                <a:spcPct val="100000"/>
              </a:lnSpc>
              <a:spcBef>
                <a:spcPts val="600"/>
              </a:spcBef>
              <a:spcAft>
                <a:spcPts val="0"/>
              </a:spcAft>
              <a:buClr>
                <a:srgbClr val="D12477"/>
              </a:buClr>
              <a:buSzPts val="3150"/>
              <a:buFont typeface="Arial"/>
              <a:buChar char="•"/>
            </a:pPr>
            <a:r>
              <a:rPr lang="en-US"/>
              <a:t>Link building is an important part of search engine optimization (SEO) because search engines use links to discover new web pages and to understand how the pages are related to each other and to the rest of the web.</a:t>
            </a:r>
            <a:endParaRPr/>
          </a:p>
          <a:p>
            <a:pPr indent="-285750" lvl="0" marL="285750" rtl="0" algn="l">
              <a:lnSpc>
                <a:spcPct val="100000"/>
              </a:lnSpc>
              <a:spcBef>
                <a:spcPts val="600"/>
              </a:spcBef>
              <a:spcAft>
                <a:spcPts val="0"/>
              </a:spcAft>
              <a:buClr>
                <a:srgbClr val="D12477"/>
              </a:buClr>
              <a:buSzPts val="3150"/>
              <a:buFont typeface="Arial"/>
              <a:buChar char="•"/>
            </a:pPr>
            <a:r>
              <a:rPr lang="en-US"/>
              <a:t>A link building strategy is a plan for acquiring links to your website from other websites.</a:t>
            </a:r>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199" name="Google Shape;199;p8"/>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spcBef>
                <a:spcPts val="600"/>
              </a:spcBef>
              <a:spcAft>
                <a:spcPts val="0"/>
              </a:spcAft>
              <a:buNone/>
            </a:pPr>
            <a:r>
              <a:t/>
            </a:r>
            <a:endParaRPr sz="1800">
              <a:solidFill>
                <a:schemeClr val="dk1"/>
              </a:solidFill>
              <a:latin typeface="Calibri"/>
              <a:ea typeface="Calibri"/>
              <a:cs typeface="Calibri"/>
              <a:sym typeface="Calibri"/>
            </a:endParaRPr>
          </a:p>
        </p:txBody>
      </p:sp>
      <p:sp>
        <p:nvSpPr>
          <p:cNvPr id="200" name="Google Shape;200;p8"/>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200"/>
              <a:buFont typeface="Arial"/>
              <a:buNone/>
            </a:pPr>
            <a:r>
              <a:rPr lang="en-US" sz="3200"/>
              <a:t>Link building Strategy</a:t>
            </a:r>
            <a:br>
              <a:rPr lang="en-US" sz="3200"/>
            </a:br>
            <a:endParaRPr sz="3200"/>
          </a:p>
        </p:txBody>
      </p:sp>
      <p:sp>
        <p:nvSpPr>
          <p:cNvPr id="201" name="Google Shape;201;p8"/>
          <p:cNvSpPr txBox="1"/>
          <p:nvPr>
            <p:ph idx="1" type="body"/>
          </p:nvPr>
        </p:nvSpPr>
        <p:spPr>
          <a:xfrm>
            <a:off x="628650" y="1100011"/>
            <a:ext cx="7886700" cy="3113673"/>
          </a:xfrm>
          <a:prstGeom prst="rect">
            <a:avLst/>
          </a:prstGeom>
          <a:noFill/>
          <a:ln>
            <a:noFill/>
          </a:ln>
        </p:spPr>
        <p:txBody>
          <a:bodyPr anchorCtr="0" anchor="t" bIns="45700" lIns="91425" spcFirstLastPara="1" rIns="91425" wrap="square" tIns="45700">
            <a:spAutoFit/>
          </a:bodyPr>
          <a:lstStyle/>
          <a:p>
            <a:pPr indent="0" lvl="0" marL="0" rtl="0" algn="l">
              <a:lnSpc>
                <a:spcPct val="100000"/>
              </a:lnSpc>
              <a:spcBef>
                <a:spcPts val="0"/>
              </a:spcBef>
              <a:spcAft>
                <a:spcPts val="0"/>
              </a:spcAft>
              <a:buClr>
                <a:srgbClr val="161249"/>
              </a:buClr>
              <a:buSzPts val="1800"/>
              <a:buNone/>
            </a:pPr>
            <a:r>
              <a:rPr lang="en-US" sz="1800"/>
              <a:t>There are many ways to build links, some of which include:</a:t>
            </a:r>
            <a:endParaRPr/>
          </a:p>
          <a:p>
            <a:pPr indent="-342900" lvl="0" marL="342900" rtl="0" algn="l">
              <a:lnSpc>
                <a:spcPct val="100000"/>
              </a:lnSpc>
              <a:spcBef>
                <a:spcPts val="750"/>
              </a:spcBef>
              <a:spcAft>
                <a:spcPts val="0"/>
              </a:spcAft>
              <a:buClr>
                <a:srgbClr val="D12477"/>
              </a:buClr>
              <a:buSzPts val="2700"/>
              <a:buFont typeface="Arial"/>
              <a:buChar char="•"/>
            </a:pPr>
            <a:r>
              <a:rPr lang="en-US" sz="1800"/>
              <a:t>Creating high-quality content that other people will want to link to</a:t>
            </a:r>
            <a:endParaRPr/>
          </a:p>
          <a:p>
            <a:pPr indent="-342900" lvl="0" marL="342900" rtl="0" algn="l">
              <a:lnSpc>
                <a:spcPct val="100000"/>
              </a:lnSpc>
              <a:spcBef>
                <a:spcPts val="750"/>
              </a:spcBef>
              <a:spcAft>
                <a:spcPts val="0"/>
              </a:spcAft>
              <a:buClr>
                <a:srgbClr val="D12477"/>
              </a:buClr>
              <a:buSzPts val="2700"/>
              <a:buFont typeface="Arial"/>
              <a:buChar char="•"/>
            </a:pPr>
            <a:r>
              <a:rPr lang="en-US" sz="1800"/>
              <a:t>Reaching out to other website owners and asking for a link</a:t>
            </a:r>
            <a:endParaRPr/>
          </a:p>
          <a:p>
            <a:pPr indent="-342900" lvl="0" marL="342900" rtl="0" algn="l">
              <a:lnSpc>
                <a:spcPct val="100000"/>
              </a:lnSpc>
              <a:spcBef>
                <a:spcPts val="750"/>
              </a:spcBef>
              <a:spcAft>
                <a:spcPts val="0"/>
              </a:spcAft>
              <a:buClr>
                <a:srgbClr val="D12477"/>
              </a:buClr>
              <a:buSzPts val="2700"/>
              <a:buFont typeface="Arial"/>
              <a:buChar char="•"/>
            </a:pPr>
            <a:r>
              <a:rPr lang="en-US" sz="1800"/>
              <a:t>Participating in online communities and forums, and including a link to the website</a:t>
            </a:r>
            <a:endParaRPr/>
          </a:p>
          <a:p>
            <a:pPr indent="-342900" lvl="0" marL="342900" rtl="0" algn="l">
              <a:lnSpc>
                <a:spcPct val="100000"/>
              </a:lnSpc>
              <a:spcBef>
                <a:spcPts val="750"/>
              </a:spcBef>
              <a:spcAft>
                <a:spcPts val="0"/>
              </a:spcAft>
              <a:buClr>
                <a:srgbClr val="D12477"/>
              </a:buClr>
              <a:buSzPts val="2700"/>
              <a:buFont typeface="Arial"/>
              <a:buChar char="•"/>
            </a:pPr>
            <a:r>
              <a:rPr lang="en-US" sz="1800"/>
              <a:t>Providing valuable resources, such as tools or guides, that other people will want to link to</a:t>
            </a:r>
            <a:endParaRPr/>
          </a:p>
          <a:p>
            <a:pPr indent="-158750" lvl="0" marL="285750" rtl="0" algn="l">
              <a:lnSpc>
                <a:spcPct val="100000"/>
              </a:lnSpc>
              <a:spcBef>
                <a:spcPts val="600"/>
              </a:spcBef>
              <a:spcAft>
                <a:spcPts val="0"/>
              </a:spcAft>
              <a:buClr>
                <a:srgbClr val="D12477"/>
              </a:buClr>
              <a:buSzPts val="2000"/>
              <a:buFont typeface="Arial"/>
              <a:buNone/>
            </a:pPr>
            <a:r>
              <a:t/>
            </a:r>
            <a:endParaRPr sz="1600"/>
          </a:p>
          <a:p>
            <a:pPr indent="0" lvl="0" marL="0" rtl="0" algn="l">
              <a:lnSpc>
                <a:spcPct val="100000"/>
              </a:lnSpc>
              <a:spcBef>
                <a:spcPts val="750"/>
              </a:spcBef>
              <a:spcAft>
                <a:spcPts val="0"/>
              </a:spcAft>
              <a:buClr>
                <a:srgbClr val="161249"/>
              </a:buClr>
              <a:buSzPts val="1600"/>
              <a:buNone/>
            </a:pPr>
            <a:r>
              <a:t/>
            </a:r>
            <a:endParaRPr sz="16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07" name="Google Shape;207;p9"/>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0"/>
              </a:spcBef>
              <a:spcAft>
                <a:spcPts val="120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8" name="Google Shape;208;p9"/>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Assessment Activity</a:t>
            </a:r>
            <a:endParaRPr/>
          </a:p>
          <a:p>
            <a:pPr indent="0" lvl="0" marL="0" rtl="0" algn="l">
              <a:lnSpc>
                <a:spcPct val="90000"/>
              </a:lnSpc>
              <a:spcBef>
                <a:spcPts val="750"/>
              </a:spcBef>
              <a:spcAft>
                <a:spcPts val="0"/>
              </a:spcAft>
              <a:buClr>
                <a:schemeClr val="lt1"/>
              </a:buClr>
              <a:buSzPts val="2400"/>
              <a:buNone/>
            </a:pPr>
            <a:r>
              <a:t/>
            </a:r>
            <a:endParaRPr/>
          </a:p>
        </p:txBody>
      </p:sp>
      <p:sp>
        <p:nvSpPr>
          <p:cNvPr id="209" name="Google Shape;209;p9"/>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Clr>
                <a:schemeClr val="lt1"/>
              </a:buClr>
              <a:buSzPts val="2000"/>
              <a:buNone/>
            </a:pPr>
            <a:r>
              <a:rPr lang="en-US" sz="2000"/>
              <a:t>Creating high quality content on a website, such as a blog post or an information guide, and then reaching out to other websites in the same industry or niche to ask if they would be willing to link to the content is an example of link building. Please make a further observation.</a:t>
            </a:r>
            <a:endParaRPr sz="2000"/>
          </a:p>
          <a:p>
            <a:pPr indent="-171450" lvl="0" marL="285750" rtl="0" algn="l">
              <a:lnSpc>
                <a:spcPct val="100000"/>
              </a:lnSpc>
              <a:spcBef>
                <a:spcPts val="1200"/>
              </a:spcBef>
              <a:spcAft>
                <a:spcPts val="0"/>
              </a:spcAft>
              <a:buClr>
                <a:schemeClr val="lt1"/>
              </a:buClr>
              <a:buSzPts val="1800"/>
              <a:buFont typeface="Arial"/>
              <a:buNone/>
            </a:pPr>
            <a:r>
              <a:t/>
            </a:r>
            <a:endParaRPr sz="1800"/>
          </a:p>
          <a:p>
            <a:pPr indent="0" lvl="0" marL="0" rtl="0" algn="l">
              <a:lnSpc>
                <a:spcPct val="100000"/>
              </a:lnSpc>
              <a:spcBef>
                <a:spcPts val="1200"/>
              </a:spcBef>
              <a:spcAft>
                <a:spcPts val="0"/>
              </a:spcAft>
              <a:buClr>
                <a:schemeClr val="lt1"/>
              </a:buClr>
              <a:buSzPts val="1800"/>
              <a:buNone/>
            </a:pPr>
            <a:r>
              <a:t/>
            </a:r>
            <a:endParaRPr sz="18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0"/>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15" name="Google Shape;215;p10"/>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254000" lvl="0" marL="342900" marR="0" rtl="0" algn="l">
              <a:spcBef>
                <a:spcPts val="0"/>
              </a:spcBef>
              <a:spcAft>
                <a:spcPts val="0"/>
              </a:spcAft>
              <a:buClr>
                <a:schemeClr val="dk1"/>
              </a:buClr>
              <a:buSzPts val="1400"/>
              <a:buFont typeface="Calibri"/>
              <a:buNone/>
            </a:pPr>
            <a:r>
              <a:t/>
            </a:r>
            <a:endParaRPr sz="1400">
              <a:solidFill>
                <a:schemeClr val="dk1"/>
              </a:solidFill>
              <a:latin typeface="Calibri"/>
              <a:ea typeface="Calibri"/>
              <a:cs typeface="Calibri"/>
              <a:sym typeface="Calibri"/>
            </a:endParaRPr>
          </a:p>
        </p:txBody>
      </p:sp>
      <p:sp>
        <p:nvSpPr>
          <p:cNvPr id="216" name="Google Shape;216;p10"/>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Assessment Activity</a:t>
            </a:r>
            <a:endParaRPr/>
          </a:p>
          <a:p>
            <a:pPr indent="0" lvl="0" marL="0" rtl="0" algn="l">
              <a:lnSpc>
                <a:spcPct val="90000"/>
              </a:lnSpc>
              <a:spcBef>
                <a:spcPts val="750"/>
              </a:spcBef>
              <a:spcAft>
                <a:spcPts val="0"/>
              </a:spcAft>
              <a:buClr>
                <a:schemeClr val="lt1"/>
              </a:buClr>
              <a:buSzPts val="3200"/>
              <a:buNone/>
            </a:pPr>
            <a:r>
              <a:t/>
            </a:r>
            <a:endParaRPr sz="3200"/>
          </a:p>
        </p:txBody>
      </p:sp>
      <p:sp>
        <p:nvSpPr>
          <p:cNvPr id="217" name="Google Shape;217;p10"/>
          <p:cNvSpPr txBox="1"/>
          <p:nvPr>
            <p:ph idx="2" type="body"/>
          </p:nvPr>
        </p:nvSpPr>
        <p:spPr>
          <a:xfrm>
            <a:off x="840583" y="718543"/>
            <a:ext cx="6614054" cy="2836283"/>
          </a:xfrm>
          <a:prstGeom prst="rect">
            <a:avLst/>
          </a:prstGeom>
          <a:noFill/>
          <a:ln>
            <a:noFill/>
          </a:ln>
        </p:spPr>
        <p:txBody>
          <a:bodyPr anchorCtr="0" anchor="t" bIns="0" lIns="0" spcFirstLastPara="1" rIns="0" wrap="square" tIns="0">
            <a:noAutofit/>
          </a:bodyPr>
          <a:lstStyle/>
          <a:p>
            <a:pPr indent="-342900" lvl="0" marL="342900" rtl="0" algn="l">
              <a:lnSpc>
                <a:spcPct val="100000"/>
              </a:lnSpc>
              <a:spcBef>
                <a:spcPts val="0"/>
              </a:spcBef>
              <a:spcAft>
                <a:spcPts val="0"/>
              </a:spcAft>
              <a:buClr>
                <a:srgbClr val="D12477"/>
              </a:buClr>
              <a:buSzPts val="1400"/>
              <a:buFont typeface="Calibri"/>
              <a:buAutoNum type="arabicPeriod"/>
            </a:pPr>
            <a:r>
              <a:rPr lang="en-US" sz="1400"/>
              <a:t>Start by creating a spreadsheet to track your progress. You can use the spreadsheet to keep track of the websites you contact, the status of your outreach, and the links you've acquired.</a:t>
            </a:r>
            <a:br>
              <a:rPr lang="en-US" sz="1400"/>
            </a:br>
            <a:endParaRPr sz="1400"/>
          </a:p>
          <a:p>
            <a:pPr indent="-342900" lvl="0" marL="342900" rtl="0" algn="l">
              <a:lnSpc>
                <a:spcPct val="100000"/>
              </a:lnSpc>
              <a:spcBef>
                <a:spcPts val="0"/>
              </a:spcBef>
              <a:spcAft>
                <a:spcPts val="0"/>
              </a:spcAft>
              <a:buClr>
                <a:srgbClr val="D12477"/>
              </a:buClr>
              <a:buSzPts val="1400"/>
              <a:buFont typeface="Calibri"/>
              <a:buAutoNum type="arabicPeriod"/>
            </a:pPr>
            <a:r>
              <a:rPr lang="en-US" sz="1400"/>
              <a:t>Research potential linking partners by searching for relevant websites in your industry or niche. Look for sites that have a good reputation and that produce high-quality content.</a:t>
            </a:r>
            <a:br>
              <a:rPr lang="en-US" sz="1400"/>
            </a:br>
            <a:endParaRPr sz="1400"/>
          </a:p>
          <a:p>
            <a:pPr indent="-342900" lvl="0" marL="342900" rtl="0" algn="l">
              <a:lnSpc>
                <a:spcPct val="100000"/>
              </a:lnSpc>
              <a:spcBef>
                <a:spcPts val="0"/>
              </a:spcBef>
              <a:spcAft>
                <a:spcPts val="0"/>
              </a:spcAft>
              <a:buClr>
                <a:srgbClr val="D12477"/>
              </a:buClr>
              <a:buSzPts val="1400"/>
              <a:buFont typeface="Calibri"/>
              <a:buAutoNum type="arabicPeriod"/>
            </a:pPr>
            <a:r>
              <a:rPr lang="en-US" sz="1400"/>
              <a:t>Use tools such as Moz, Ahrefs, Majestic, SEMRush, to check the domain and page authority and also to find the backlinks of your competitors.</a:t>
            </a:r>
            <a:br>
              <a:rPr lang="en-US" sz="1400"/>
            </a:br>
            <a:endParaRPr sz="1400"/>
          </a:p>
          <a:p>
            <a:pPr indent="-342900" lvl="0" marL="342900" rtl="0" algn="l">
              <a:lnSpc>
                <a:spcPct val="100000"/>
              </a:lnSpc>
              <a:spcBef>
                <a:spcPts val="0"/>
              </a:spcBef>
              <a:spcAft>
                <a:spcPts val="0"/>
              </a:spcAft>
              <a:buClr>
                <a:srgbClr val="D12477"/>
              </a:buClr>
              <a:buSzPts val="1400"/>
              <a:buFont typeface="Calibri"/>
              <a:buAutoNum type="arabicPeriod"/>
            </a:pPr>
            <a:r>
              <a:rPr lang="en-US" sz="1400"/>
              <a:t>Use these sites to find the contact information for the website owners or editors. You can also use tools like Hunter.io to find email addresses of key personnel.</a:t>
            </a:r>
            <a:br>
              <a:rPr lang="en-US" sz="1400"/>
            </a:br>
            <a:endParaRPr sz="1400"/>
          </a:p>
          <a:p>
            <a:pPr indent="-342900" lvl="0" marL="342900" rtl="0" algn="l">
              <a:lnSpc>
                <a:spcPct val="100000"/>
              </a:lnSpc>
              <a:spcBef>
                <a:spcPts val="0"/>
              </a:spcBef>
              <a:spcAft>
                <a:spcPts val="0"/>
              </a:spcAft>
              <a:buClr>
                <a:srgbClr val="D12477"/>
              </a:buClr>
              <a:buSzPts val="1400"/>
              <a:buFont typeface="Calibri"/>
              <a:buAutoNum type="arabicPeriod"/>
            </a:pPr>
            <a:r>
              <a:rPr lang="en-US" sz="1400"/>
              <a:t>Draft a personalized email to send to each website owner or editor. In the email, explain who you are, the purpose of your website, and why you believe the content you've created would be a good fit for their audience.</a:t>
            </a:r>
            <a:endParaRPr/>
          </a:p>
          <a:p>
            <a:pPr indent="0" lvl="0" marL="0" rtl="0" algn="l">
              <a:lnSpc>
                <a:spcPct val="100000"/>
              </a:lnSpc>
              <a:spcBef>
                <a:spcPts val="0"/>
              </a:spcBef>
              <a:spcAft>
                <a:spcPts val="0"/>
              </a:spcAft>
              <a:buClr>
                <a:srgbClr val="D12477"/>
              </a:buClr>
              <a:buSzPts val="15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1"/>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lang="en-US" sz="6000">
                <a:solidFill>
                  <a:srgbClr val="FFFFFF"/>
                </a:solidFill>
                <a:latin typeface="Arial"/>
                <a:ea typeface="Arial"/>
                <a:cs typeface="Arial"/>
                <a:sym typeface="Arial"/>
              </a:rPr>
              <a:t>Topic 1 </a:t>
            </a:r>
            <a:endParaRPr b="1" sz="6000">
              <a:solidFill>
                <a:srgbClr val="FFFFFF"/>
              </a:solidFill>
              <a:latin typeface="Arial"/>
              <a:ea typeface="Arial"/>
              <a:cs typeface="Arial"/>
              <a:sym typeface="Arial"/>
            </a:endParaRPr>
          </a:p>
        </p:txBody>
      </p:sp>
      <p:sp>
        <p:nvSpPr>
          <p:cNvPr id="223" name="Google Shape;223;p11"/>
          <p:cNvSpPr txBox="1"/>
          <p:nvPr/>
        </p:nvSpPr>
        <p:spPr>
          <a:xfrm>
            <a:off x="675150" y="1668254"/>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None/>
            </a:pPr>
            <a:r>
              <a:rPr b="1" lang="en-US" sz="3600">
                <a:solidFill>
                  <a:srgbClr val="161249"/>
                </a:solidFill>
                <a:latin typeface="Arial"/>
                <a:ea typeface="Arial"/>
                <a:cs typeface="Arial"/>
                <a:sym typeface="Arial"/>
              </a:rPr>
              <a:t>Social Media to Amplify the SEO Strategy</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29" name="Google Shape;229;p12"/>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30" name="Google Shape;230;p12"/>
          <p:cNvSpPr txBox="1"/>
          <p:nvPr>
            <p:ph type="title"/>
          </p:nvPr>
        </p:nvSpPr>
        <p:spPr>
          <a:xfrm>
            <a:off x="628650" y="247983"/>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2800"/>
              <a:buFont typeface="Arial"/>
              <a:buNone/>
            </a:pPr>
            <a:r>
              <a:rPr lang="en-US" sz="2800"/>
              <a:t>Social Media to Amplify the SEO Strategy</a:t>
            </a:r>
            <a:br>
              <a:rPr lang="en-US" sz="2800"/>
            </a:br>
            <a:endParaRPr sz="2800"/>
          </a:p>
        </p:txBody>
      </p:sp>
      <p:sp>
        <p:nvSpPr>
          <p:cNvPr id="231" name="Google Shape;231;p12"/>
          <p:cNvSpPr txBox="1"/>
          <p:nvPr>
            <p:ph idx="1" type="body"/>
          </p:nvPr>
        </p:nvSpPr>
        <p:spPr>
          <a:xfrm>
            <a:off x="628650" y="937902"/>
            <a:ext cx="7886700" cy="3939540"/>
          </a:xfrm>
          <a:prstGeom prst="rect">
            <a:avLst/>
          </a:prstGeom>
          <a:noFill/>
          <a:ln>
            <a:noFill/>
          </a:ln>
        </p:spPr>
        <p:txBody>
          <a:bodyPr anchorCtr="0" anchor="t" bIns="45700" lIns="91425" spcFirstLastPara="1" rIns="91425" wrap="square" tIns="45700">
            <a:spAutoFit/>
          </a:bodyPr>
          <a:lstStyle/>
          <a:p>
            <a:pPr indent="0" lvl="0" marL="0" rtl="0" algn="l">
              <a:lnSpc>
                <a:spcPct val="100000"/>
              </a:lnSpc>
              <a:spcBef>
                <a:spcPts val="0"/>
              </a:spcBef>
              <a:spcAft>
                <a:spcPts val="0"/>
              </a:spcAft>
              <a:buClr>
                <a:srgbClr val="161249"/>
              </a:buClr>
              <a:buSzPts val="1400"/>
              <a:buNone/>
            </a:pPr>
            <a:r>
              <a:rPr lang="en-US" sz="1400"/>
              <a:t>Social media can be used to amplify a SEO strategy and there are several ways social media can help improve a website's search engine rankings:</a:t>
            </a:r>
            <a:endParaRPr/>
          </a:p>
          <a:p>
            <a:pPr indent="-342900" lvl="0" marL="342900" rtl="0" algn="l">
              <a:lnSpc>
                <a:spcPct val="100000"/>
              </a:lnSpc>
              <a:spcBef>
                <a:spcPts val="750"/>
              </a:spcBef>
              <a:spcAft>
                <a:spcPts val="0"/>
              </a:spcAft>
              <a:buClr>
                <a:srgbClr val="D12477"/>
              </a:buClr>
              <a:buSzPts val="1400"/>
              <a:buFont typeface="Calibri"/>
              <a:buAutoNum type="arabicPeriod"/>
            </a:pPr>
            <a:r>
              <a:rPr lang="en-US" sz="1400"/>
              <a:t>Social signals: Social media activity, such as shares, likes, and comments, can act as "social signals" to search engines, indicating that a piece of content is valuable and relevant. This can help improve the content's search engine rankings.</a:t>
            </a:r>
            <a:endParaRPr/>
          </a:p>
          <a:p>
            <a:pPr indent="-342900" lvl="0" marL="342900" rtl="0" algn="l">
              <a:lnSpc>
                <a:spcPct val="100000"/>
              </a:lnSpc>
              <a:spcBef>
                <a:spcPts val="750"/>
              </a:spcBef>
              <a:spcAft>
                <a:spcPts val="0"/>
              </a:spcAft>
              <a:buClr>
                <a:srgbClr val="D12477"/>
              </a:buClr>
              <a:buSzPts val="1400"/>
              <a:buFont typeface="Calibri"/>
              <a:buAutoNum type="arabicPeriod"/>
            </a:pPr>
            <a:r>
              <a:rPr lang="en-US" sz="1400"/>
              <a:t>Backlinks: Social media can also be a source of backlinks for a website. When a piece of content is shared on social media and people click on the link, it can drive traffic to the website and also create a backlink.</a:t>
            </a:r>
            <a:endParaRPr/>
          </a:p>
          <a:p>
            <a:pPr indent="-342900" lvl="0" marL="342900" rtl="0" algn="l">
              <a:lnSpc>
                <a:spcPct val="100000"/>
              </a:lnSpc>
              <a:spcBef>
                <a:spcPts val="750"/>
              </a:spcBef>
              <a:spcAft>
                <a:spcPts val="0"/>
              </a:spcAft>
              <a:buClr>
                <a:srgbClr val="D12477"/>
              </a:buClr>
              <a:buSzPts val="1400"/>
              <a:buFont typeface="Calibri"/>
              <a:buAutoNum type="arabicPeriod"/>
            </a:pPr>
            <a:r>
              <a:rPr lang="en-US" sz="1400"/>
              <a:t>Branding: Consistent and active social media presence can help establish a brand's authority and trust, which can have a positive impact on a website's search engine rankings.</a:t>
            </a:r>
            <a:endParaRPr/>
          </a:p>
          <a:p>
            <a:pPr indent="-342900" lvl="0" marL="342900" rtl="0" algn="l">
              <a:lnSpc>
                <a:spcPct val="100000"/>
              </a:lnSpc>
              <a:spcBef>
                <a:spcPts val="750"/>
              </a:spcBef>
              <a:spcAft>
                <a:spcPts val="0"/>
              </a:spcAft>
              <a:buClr>
                <a:srgbClr val="D12477"/>
              </a:buClr>
              <a:buSzPts val="1400"/>
              <a:buFont typeface="Calibri"/>
              <a:buAutoNum type="arabicPeriod"/>
            </a:pPr>
            <a:r>
              <a:rPr lang="en-US" sz="1400"/>
              <a:t>Keyword Research: Social Media can be also used to conduct keyword research, by seeing which terms and phrases are frequently used by your target audience.</a:t>
            </a:r>
            <a:endParaRPr/>
          </a:p>
          <a:p>
            <a:pPr indent="-342900" lvl="0" marL="342900" rtl="0" algn="l">
              <a:lnSpc>
                <a:spcPct val="100000"/>
              </a:lnSpc>
              <a:spcBef>
                <a:spcPts val="750"/>
              </a:spcBef>
              <a:spcAft>
                <a:spcPts val="0"/>
              </a:spcAft>
              <a:buClr>
                <a:srgbClr val="D12477"/>
              </a:buClr>
              <a:buSzPts val="1400"/>
              <a:buFont typeface="Calibri"/>
              <a:buAutoNum type="arabicPeriod"/>
            </a:pPr>
            <a:r>
              <a:rPr lang="en-US" sz="1400"/>
              <a:t>Content distribution: Social media platforms are great channels to distribute your website's content, and if it gets viral it can drive more organic traffic to your website</a:t>
            </a:r>
            <a:endParaRPr sz="1400"/>
          </a:p>
          <a:p>
            <a:pPr indent="0" lvl="0" marL="0" rtl="0" algn="l">
              <a:lnSpc>
                <a:spcPct val="100000"/>
              </a:lnSpc>
              <a:spcBef>
                <a:spcPts val="750"/>
              </a:spcBef>
              <a:spcAft>
                <a:spcPts val="0"/>
              </a:spcAft>
              <a:buClr>
                <a:srgbClr val="161249"/>
              </a:buClr>
              <a:buSzPts val="1400"/>
              <a:buNone/>
            </a:pPr>
            <a:r>
              <a:t/>
            </a:r>
            <a:endParaRPr sz="14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3"/>
          <p:cNvSpPr txBox="1"/>
          <p:nvPr/>
        </p:nvSpPr>
        <p:spPr>
          <a:xfrm>
            <a:off x="0" y="660192"/>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lang="en-US" sz="3600">
                <a:solidFill>
                  <a:srgbClr val="161249"/>
                </a:solidFill>
                <a:latin typeface="Arial"/>
                <a:ea typeface="Arial"/>
                <a:cs typeface="Arial"/>
                <a:sym typeface="Arial"/>
              </a:rPr>
              <a:t>Consolidation Activity</a:t>
            </a:r>
            <a:endParaRPr b="1" sz="3600">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42" name="Google Shape;242;p14"/>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600"/>
              </a:spcAft>
              <a:buNone/>
            </a:pPr>
            <a:r>
              <a:t/>
            </a:r>
            <a:endParaRPr sz="1600">
              <a:solidFill>
                <a:schemeClr val="dk1"/>
              </a:solidFill>
              <a:latin typeface="Calibri"/>
              <a:ea typeface="Calibri"/>
              <a:cs typeface="Calibri"/>
              <a:sym typeface="Calibri"/>
            </a:endParaRPr>
          </a:p>
        </p:txBody>
      </p:sp>
      <p:sp>
        <p:nvSpPr>
          <p:cNvPr id="243" name="Google Shape;243;p14"/>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Consolidation Activity</a:t>
            </a:r>
            <a:endParaRPr/>
          </a:p>
          <a:p>
            <a:pPr indent="0" lvl="0" marL="0" rtl="0" algn="l">
              <a:lnSpc>
                <a:spcPct val="90000"/>
              </a:lnSpc>
              <a:spcBef>
                <a:spcPts val="750"/>
              </a:spcBef>
              <a:spcAft>
                <a:spcPts val="0"/>
              </a:spcAft>
              <a:buClr>
                <a:schemeClr val="lt1"/>
              </a:buClr>
              <a:buSzPts val="2800"/>
              <a:buNone/>
            </a:pPr>
            <a:r>
              <a:t/>
            </a:r>
            <a:endParaRPr sz="2800"/>
          </a:p>
        </p:txBody>
      </p:sp>
      <p:sp>
        <p:nvSpPr>
          <p:cNvPr id="244" name="Google Shape;244;p14"/>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Clr>
                <a:schemeClr val="lt1"/>
              </a:buClr>
              <a:buSzPts val="1800"/>
              <a:buNone/>
            </a:pPr>
            <a:r>
              <a:rPr lang="en-US" sz="1800"/>
              <a:t>For the next list, choose an organization and its website:</a:t>
            </a:r>
            <a:endParaRPr sz="1800"/>
          </a:p>
          <a:p>
            <a:pPr indent="-285750" lvl="0" marL="285750" rtl="0" algn="l">
              <a:lnSpc>
                <a:spcPct val="115000"/>
              </a:lnSpc>
              <a:spcBef>
                <a:spcPts val="600"/>
              </a:spcBef>
              <a:spcAft>
                <a:spcPts val="0"/>
              </a:spcAft>
              <a:buClr>
                <a:srgbClr val="D12477"/>
              </a:buClr>
              <a:buSzPts val="2700"/>
              <a:buFont typeface="Arial"/>
              <a:buChar char="•"/>
            </a:pPr>
            <a:r>
              <a:rPr lang="en-US" sz="1800"/>
              <a:t>Online store.</a:t>
            </a:r>
            <a:endParaRPr sz="1800"/>
          </a:p>
          <a:p>
            <a:pPr indent="-285750" lvl="0" marL="285750" rtl="0" algn="l">
              <a:lnSpc>
                <a:spcPct val="115000"/>
              </a:lnSpc>
              <a:spcBef>
                <a:spcPts val="600"/>
              </a:spcBef>
              <a:spcAft>
                <a:spcPts val="0"/>
              </a:spcAft>
              <a:buClr>
                <a:srgbClr val="D12477"/>
              </a:buClr>
              <a:buSzPts val="2700"/>
              <a:buFont typeface="Arial"/>
              <a:buChar char="•"/>
            </a:pPr>
            <a:r>
              <a:rPr lang="en-US" sz="1800"/>
              <a:t>Online brand presence.</a:t>
            </a:r>
            <a:endParaRPr sz="1800"/>
          </a:p>
          <a:p>
            <a:pPr indent="-285750" lvl="0" marL="285750" rtl="0" algn="l">
              <a:lnSpc>
                <a:spcPct val="115000"/>
              </a:lnSpc>
              <a:spcBef>
                <a:spcPts val="600"/>
              </a:spcBef>
              <a:spcAft>
                <a:spcPts val="0"/>
              </a:spcAft>
              <a:buClr>
                <a:srgbClr val="D12477"/>
              </a:buClr>
              <a:buSzPts val="2700"/>
              <a:buFont typeface="Arial"/>
              <a:buChar char="•"/>
            </a:pPr>
            <a:r>
              <a:rPr lang="en-US" sz="1800"/>
              <a:t>Information repository (e.g., news)</a:t>
            </a:r>
            <a:endParaRPr/>
          </a:p>
          <a:p>
            <a:pPr indent="0" lvl="0" marL="0" rtl="0" algn="l">
              <a:lnSpc>
                <a:spcPct val="115000"/>
              </a:lnSpc>
              <a:spcBef>
                <a:spcPts val="600"/>
              </a:spcBef>
              <a:spcAft>
                <a:spcPts val="0"/>
              </a:spcAft>
              <a:buClr>
                <a:schemeClr val="lt1"/>
              </a:buClr>
              <a:buSzPts val="1800"/>
              <a:buNone/>
            </a:pPr>
            <a:r>
              <a:t/>
            </a:r>
            <a:endParaRPr sz="1800"/>
          </a:p>
          <a:p>
            <a:pPr indent="0" lvl="0" marL="0" rtl="0" algn="l">
              <a:lnSpc>
                <a:spcPct val="115000"/>
              </a:lnSpc>
              <a:spcBef>
                <a:spcPts val="600"/>
              </a:spcBef>
              <a:spcAft>
                <a:spcPts val="0"/>
              </a:spcAft>
              <a:buClr>
                <a:schemeClr val="lt1"/>
              </a:buClr>
              <a:buSzPts val="1800"/>
              <a:buNone/>
            </a:pPr>
            <a:r>
              <a:rPr lang="en-US" sz="1800"/>
              <a:t>Create a link building to leverage the SEO strategy.</a:t>
            </a:r>
            <a:endParaRPr/>
          </a:p>
          <a:p>
            <a:pPr indent="0" lvl="0" marL="0" rtl="0" algn="l">
              <a:lnSpc>
                <a:spcPct val="115000"/>
              </a:lnSpc>
              <a:spcBef>
                <a:spcPts val="600"/>
              </a:spcBef>
              <a:spcAft>
                <a:spcPts val="0"/>
              </a:spcAft>
              <a:buClr>
                <a:schemeClr val="lt1"/>
              </a:buClr>
              <a:buSzPts val="1800"/>
              <a:buNone/>
            </a:pPr>
            <a:r>
              <a:rPr lang="en-US" sz="1800"/>
              <a:t>Create a social media to leverage the SEO strategy.</a:t>
            </a:r>
            <a:endParaRPr sz="1800"/>
          </a:p>
          <a:p>
            <a:pPr indent="0" lvl="0" marL="0" rtl="0" algn="l">
              <a:lnSpc>
                <a:spcPct val="90000"/>
              </a:lnSpc>
              <a:spcBef>
                <a:spcPts val="600"/>
              </a:spcBef>
              <a:spcAft>
                <a:spcPts val="0"/>
              </a:spcAft>
              <a:buClr>
                <a:schemeClr val="lt1"/>
              </a:buClr>
              <a:buSzPts val="1800"/>
              <a:buNone/>
            </a:pPr>
            <a:r>
              <a:t/>
            </a:r>
            <a:endParaRPr sz="18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5"/>
          <p:cNvSpPr txBox="1"/>
          <p:nvPr/>
        </p:nvSpPr>
        <p:spPr>
          <a:xfrm>
            <a:off x="562943" y="433142"/>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en-US" sz="3600">
                <a:solidFill>
                  <a:srgbClr val="D12477"/>
                </a:solidFill>
                <a:latin typeface="Arial"/>
                <a:ea typeface="Arial"/>
                <a:cs typeface="Arial"/>
                <a:sym typeface="Arial"/>
              </a:rPr>
              <a:t>Recap of Learning Objectives</a:t>
            </a:r>
            <a:endParaRPr/>
          </a:p>
        </p:txBody>
      </p:sp>
      <p:sp>
        <p:nvSpPr>
          <p:cNvPr id="250" name="Google Shape;250;p15"/>
          <p:cNvSpPr txBox="1"/>
          <p:nvPr/>
        </p:nvSpPr>
        <p:spPr>
          <a:xfrm>
            <a:off x="185853" y="1279529"/>
            <a:ext cx="8454900" cy="2939111"/>
          </a:xfrm>
          <a:prstGeom prst="rect">
            <a:avLst/>
          </a:prstGeom>
          <a:noFill/>
          <a:ln>
            <a:noFill/>
          </a:ln>
        </p:spPr>
        <p:txBody>
          <a:bodyPr anchorCtr="0" anchor="t" bIns="91425" lIns="91425" spcFirstLastPara="1" rIns="91425" wrap="square" tIns="91425">
            <a:noAutofit/>
          </a:bodyPr>
          <a:lstStyle/>
          <a:p>
            <a:pPr indent="0" lvl="0" marL="0" marR="0" rtl="0" algn="ctr">
              <a:lnSpc>
                <a:spcPct val="115000"/>
              </a:lnSpc>
              <a:spcBef>
                <a:spcPts val="1600"/>
              </a:spcBef>
              <a:spcAft>
                <a:spcPts val="0"/>
              </a:spcAft>
              <a:buNone/>
            </a:pPr>
            <a:r>
              <a:rPr lang="en-US" sz="2000">
                <a:solidFill>
                  <a:srgbClr val="161249"/>
                </a:solidFill>
                <a:latin typeface="Arial"/>
                <a:ea typeface="Arial"/>
                <a:cs typeface="Arial"/>
                <a:sym typeface="Arial"/>
              </a:rPr>
              <a:t>Now, can you construct a link building strategy to leverage SEO ?</a:t>
            </a:r>
            <a:endParaRPr/>
          </a:p>
          <a:p>
            <a:pPr indent="0" lvl="0" marL="0" marR="0" rtl="0" algn="ctr">
              <a:lnSpc>
                <a:spcPct val="115000"/>
              </a:lnSpc>
              <a:spcBef>
                <a:spcPts val="1600"/>
              </a:spcBef>
              <a:spcAft>
                <a:spcPts val="0"/>
              </a:spcAft>
              <a:buNone/>
            </a:pPr>
            <a:r>
              <a:rPr lang="en-US" sz="2000">
                <a:solidFill>
                  <a:srgbClr val="161249"/>
                </a:solidFill>
                <a:latin typeface="Arial"/>
                <a:ea typeface="Arial"/>
                <a:cs typeface="Arial"/>
                <a:sym typeface="Arial"/>
              </a:rPr>
              <a:t>Now, can you construct a social media strategy to leverage SEO?</a:t>
            </a:r>
            <a:endParaRPr/>
          </a:p>
          <a:p>
            <a:pPr indent="0" lvl="0" marL="0" marR="0" rtl="0" algn="ctr">
              <a:lnSpc>
                <a:spcPct val="115000"/>
              </a:lnSpc>
              <a:spcBef>
                <a:spcPts val="1600"/>
              </a:spcBef>
              <a:spcAft>
                <a:spcPts val="0"/>
              </a:spcAft>
              <a:buNone/>
            </a:pPr>
            <a:r>
              <a:t/>
            </a:r>
            <a:endParaRPr sz="2000">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16"/>
          <p:cNvSpPr txBox="1"/>
          <p:nvPr/>
        </p:nvSpPr>
        <p:spPr>
          <a:xfrm>
            <a:off x="547829" y="38180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en-US" sz="3600">
                <a:solidFill>
                  <a:srgbClr val="D12477"/>
                </a:solidFill>
                <a:latin typeface="Arial"/>
                <a:ea typeface="Arial"/>
                <a:cs typeface="Arial"/>
                <a:sym typeface="Arial"/>
              </a:rPr>
              <a:t>Recap of Learning Objectives</a:t>
            </a:r>
            <a:endParaRPr/>
          </a:p>
        </p:txBody>
      </p:sp>
      <p:sp>
        <p:nvSpPr>
          <p:cNvPr id="256" name="Google Shape;256;p16"/>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D12477"/>
              </a:buClr>
              <a:buSzPts val="3000"/>
              <a:buFont typeface="Arial"/>
              <a:buChar char="•"/>
            </a:pPr>
            <a:r>
              <a:rPr lang="en-US" sz="2000">
                <a:solidFill>
                  <a:srgbClr val="161249"/>
                </a:solidFill>
                <a:latin typeface="Arial"/>
                <a:ea typeface="Arial"/>
                <a:cs typeface="Arial"/>
                <a:sym typeface="Arial"/>
              </a:rPr>
              <a:t>Rate your understanding of today’s topic from 1–10.</a:t>
            </a:r>
            <a:endParaRPr/>
          </a:p>
          <a:p>
            <a:pPr indent="-285750" lvl="0" marL="285750" marR="0" rtl="0" algn="l">
              <a:lnSpc>
                <a:spcPct val="115000"/>
              </a:lnSpc>
              <a:spcBef>
                <a:spcPts val="1600"/>
              </a:spcBef>
              <a:spcAft>
                <a:spcPts val="0"/>
              </a:spcAft>
              <a:buClr>
                <a:srgbClr val="D12477"/>
              </a:buClr>
              <a:buSzPts val="3000"/>
              <a:buFont typeface="Arial"/>
              <a:buChar char="•"/>
            </a:pPr>
            <a:r>
              <a:rPr lang="en-US" sz="2000">
                <a:solidFill>
                  <a:srgbClr val="161249"/>
                </a:solidFill>
                <a:latin typeface="Arial"/>
                <a:ea typeface="Arial"/>
                <a:cs typeface="Arial"/>
                <a:sym typeface="Arial"/>
              </a:rPr>
              <a:t>If you had to structure next class, what would the format look like?</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17"/>
          <p:cNvSpPr txBox="1"/>
          <p:nvPr/>
        </p:nvSpPr>
        <p:spPr>
          <a:xfrm>
            <a:off x="472650" y="783137"/>
            <a:ext cx="81987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4800"/>
              <a:buFont typeface="Arial"/>
              <a:buNone/>
            </a:pPr>
            <a:r>
              <a:rPr b="1" lang="en-US" sz="4800">
                <a:solidFill>
                  <a:schemeClr val="lt1"/>
                </a:solidFill>
                <a:latin typeface="Arial"/>
                <a:ea typeface="Arial"/>
                <a:cs typeface="Arial"/>
                <a:sym typeface="Arial"/>
              </a:rPr>
              <a:t>Questions?</a:t>
            </a:r>
            <a:endParaRPr b="1" sz="4800">
              <a:solidFill>
                <a:schemeClr val="lt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en-US" sz="5400">
                <a:solidFill>
                  <a:srgbClr val="D12477"/>
                </a:solidFill>
                <a:latin typeface="Arial"/>
                <a:ea typeface="Arial"/>
                <a:cs typeface="Arial"/>
                <a:sym typeface="Arial"/>
              </a:rPr>
              <a:t>Next class…</a:t>
            </a:r>
            <a:endParaRPr/>
          </a:p>
        </p:txBody>
      </p:sp>
      <p:sp>
        <p:nvSpPr>
          <p:cNvPr id="267" name="Google Shape;267;p18"/>
          <p:cNvSpPr txBox="1"/>
          <p:nvPr/>
        </p:nvSpPr>
        <p:spPr>
          <a:xfrm>
            <a:off x="478339" y="1388970"/>
            <a:ext cx="8454900" cy="3006992"/>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D12477"/>
              </a:buClr>
              <a:buSzPts val="3600"/>
              <a:buFont typeface="Arial"/>
              <a:buChar char="•"/>
            </a:pPr>
            <a:r>
              <a:rPr lang="en-US" sz="2400">
                <a:solidFill>
                  <a:srgbClr val="161249"/>
                </a:solidFill>
                <a:latin typeface="Arial"/>
                <a:ea typeface="Arial"/>
                <a:cs typeface="Arial"/>
                <a:sym typeface="Arial"/>
              </a:rPr>
              <a:t>SEO strategy; let's get into the specifics. Let’s Evaluate a SEO Strategy.</a:t>
            </a:r>
            <a:endParaRPr sz="2400">
              <a:solidFill>
                <a:srgbClr val="161249"/>
              </a:solidFill>
              <a:latin typeface="Arial"/>
              <a:ea typeface="Arial"/>
              <a:cs typeface="Arial"/>
              <a:sym typeface="Arial"/>
            </a:endParaRPr>
          </a:p>
          <a:p>
            <a:pPr indent="-127000" lvl="0" marL="285750" marR="0" rtl="0" algn="l">
              <a:lnSpc>
                <a:spcPct val="115000"/>
              </a:lnSpc>
              <a:spcBef>
                <a:spcPts val="1600"/>
              </a:spcBef>
              <a:spcAft>
                <a:spcPts val="0"/>
              </a:spcAft>
              <a:buClr>
                <a:srgbClr val="D12477"/>
              </a:buClr>
              <a:buSzPts val="2500"/>
              <a:buFont typeface="Arial"/>
              <a:buNone/>
            </a:pPr>
            <a:r>
              <a:t/>
            </a:r>
            <a:endParaRPr sz="2000">
              <a:solidFill>
                <a:srgbClr val="16124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g280b36305e9_0_0"/>
          <p:cNvSpPr txBox="1"/>
          <p:nvPr>
            <p:ph idx="1" type="body"/>
          </p:nvPr>
        </p:nvSpPr>
        <p:spPr>
          <a:xfrm>
            <a:off x="628650" y="1019793"/>
            <a:ext cx="7886700" cy="3898800"/>
          </a:xfrm>
          <a:prstGeom prst="rect">
            <a:avLst/>
          </a:prstGeom>
        </p:spPr>
        <p:txBody>
          <a:bodyPr anchorCtr="0" anchor="t" bIns="45700" lIns="91425" spcFirstLastPara="1" rIns="91425" wrap="square" tIns="45700">
            <a:normAutofit/>
          </a:bodyPr>
          <a:lstStyle/>
          <a:p>
            <a:pPr indent="0" lvl="0" marL="0" rtl="0" algn="l">
              <a:spcBef>
                <a:spcPts val="750"/>
              </a:spcBef>
              <a:spcAft>
                <a:spcPts val="0"/>
              </a:spcAft>
              <a:buNone/>
            </a:pPr>
            <a:r>
              <a:rPr lang="en-US" sz="1900"/>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rPr lang="en-US" sz="1900"/>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t/>
            </a:r>
            <a:endParaRPr sz="1900"/>
          </a:p>
        </p:txBody>
      </p:sp>
      <p:sp>
        <p:nvSpPr>
          <p:cNvPr id="273" name="Google Shape;273;g280b36305e9_0_0"/>
          <p:cNvSpPr txBox="1"/>
          <p:nvPr>
            <p:ph type="title"/>
          </p:nvPr>
        </p:nvSpPr>
        <p:spPr>
          <a:xfrm>
            <a:off x="628650" y="-154031"/>
            <a:ext cx="7886700" cy="994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Disclaimer</a:t>
            </a:r>
            <a:endParaRPr/>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