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y="5143500" cx="9144000"/>
  <p:notesSz cx="6858000" cy="9144000"/>
  <p:embeddedFontLst>
    <p:embeddedFont>
      <p:font typeface="Dancing Script"/>
      <p:regular r:id="rId29"/>
      <p:bold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1" roundtripDataSignature="AMtx7mi2dZLEYcqCk/LnwNgoy62Rv0sk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DancingScript-regular.fntdata"/><Relationship Id="rId7" Type="http://schemas.openxmlformats.org/officeDocument/2006/relationships/slide" Target="slides/slide3.xml"/><Relationship Id="rId8" Type="http://schemas.openxmlformats.org/officeDocument/2006/relationships/slide" Target="slides/slide4.xml"/><Relationship Id="rId31" Type="http://customschemas.google.com/relationships/presentationmetadata" Target="metadata"/><Relationship Id="rId30" Type="http://schemas.openxmlformats.org/officeDocument/2006/relationships/font" Target="fonts/DancingScript-bold.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Website optimization is an essential component of a successful SEO strategy. It refers to the process of making changes and improvements to a website in order to improve its visibility and ranking in search engine results pages (SERPs).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To optimize a website for SEO, businesses should consider the following criteria:</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On-page Optimization: This involves optimizing individual web pages for specific keywords and phrases, by including them in the page title, meta description, header tags, and body content. On-page optimization also includes optimizing images, videos, and other multimedia content, by including descriptive alt text and proper file names.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Mobile Optimization: This involves optimizing the website for mobile devices, including smartphones and tablets, by ensuring that the website is responsive, easily navigable, and provides a good user experience on smaller screens. Mobile optimization is becoming increasingly important, as more users are accessing the internet from mobile devices, and search engines are placing a higher emphasis on mobile-friendly websites.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User Experience: This involves providing a user-friendly experience for website visitors, by including clear and easy-to-understand information, a well-designed and intuitive navigation structure, and high-quality multimedia content. User experience can also impact search engine rankings, as search engines are placing a higher emphasis on providing relevant and user-friendly websites to users.</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In conclusion, website optimization is a critical component of a successful SEO strategy. By considering factors such as technical optimization, on-page optimization, content optimization, link building, mobile optimization, local optimization, and user experience, businesses can create an optimized website that provides value to users, improves visibility and ranking in search engine results pages, and drives traffic and revenue to the website.</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Website optimization is important for several reasons:</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Improved User Experience: Optimizing a website for users, by providing clear and easy-to-understand information, a well-designed and intuitive navigation structure, and high-quality multimedia content, can improve the overall user experience, and increase the likelihood of visitors staying on the website longer, and engaging with its content.</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Increased Visibility and Ranking in Search Engine Results Pages: By optimizing a website for search engines, businesses can improve its visibility and ranking in search engine results pages, making it easier for users to find and access the website, and increasing the likelihood of driving traffic and revenue to the website.</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Competitive Advantage: By optimizing their websites, businesses can gain a competitive advantage over their competitors, by appearing higher in search engine results pages, and providing a better user experience than their competitors.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Improved Conversion Rates: By providing a user-friendly and optimized website, businesses can increase the likelihood of visitors becoming customers, and converting into paying customers, which can improve the overall conversion rate of the website.</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Cost-Effective Marketing: Optimizing a website for search engines is a cost-effective marketing strategy, as it does not require paying for advertising, and can result in long-term benefits and returns on investment.</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Increased Credibility and Trust: By providing high-quality and relevant information on a website, businesses can increase their credibility and trust with users, and improve the overall reputation of the business.</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7" name="Google Shape;19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1" name="Google Shape;21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7" name="Google Shape;22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3" name="Google Shape;23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171450" lvl="0" marL="171450" rtl="0" algn="l">
              <a:lnSpc>
                <a:spcPct val="100000"/>
              </a:lnSpc>
              <a:spcBef>
                <a:spcPts val="0"/>
              </a:spcBef>
              <a:spcAft>
                <a:spcPts val="0"/>
              </a:spcAft>
              <a:buSzPts val="1100"/>
              <a:buChar char="●"/>
            </a:pPr>
            <a:r>
              <a:rPr lang="en-US"/>
              <a:t>URL Structure: A clear and concise URL structure can improve the overall user experience and make it easier for search engines to crawl and index a website. A good URL structure includes keywords and is easy for users to understand and remember.</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Redirects: Redirects are important for technical optimization, as they ensure that users and search engines are directed to the correct page when they visit a website. This can help to improve the overall user experience, and prevent users from encountering broken links or 404 error pages.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Sitemap and Robots.txt: Sitemaps and robots.txt files provide information to search engines about the structure and content of a website, and help to ensure that search engines crawl and index the website effectively. A well-structured sitemap and robots.txt file can improve the visibility of a website in search engine results pages.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Mobile-Friendliness: As more and more users access websites from mobile devices, mobile-friendliness has become increasingly important for technical optimization. A mobile-optimized website can improve the overall user experience for mobile users, and ensure that the website is accessible and usable on a variety of devices.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Website Speed: Website speed is a crucial aspect of technical optimization, as it affects both the user experience and search engine rankings. A fast-loading website can improve the overall user experience, and increase the likelihood of users staying on the website longer and engaging with its content.</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SSL: Secure Socket Layer (SSL) is important for technical optimization, as it provides an added layer of security for users and helps to protect sensitive information transmitted on a website. A website with an SSL certificate is also more likely to rank higher in search engine results pages, as search engines favor secure websites.</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Broken links: Broken links can negatively impact the user experience and can also negatively impact search engine rankings. Regularly checking for and fixing broken links is an important component of technical optimization, as it helps to ensure a smooth and seamless user experience on a website.</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2" name="Google Shape;242;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6" name="Google Shape;25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US"/>
              <a:t>Local SEO is a type of search engine optimization that focuses on optimizing a website to rank well in local search results. It is designed to help local businesses improve their visibility in search engine results pages when users search for products or services within a specific geographic location. Local SEO is important for businesses with a physical location, as it allows them to reach potential customers who are actively searching for their products or services in their local area. By optimizing for local search, businesses can improve their visibility and attract more local customers, leading to increased foot traffic and sales. Here are some key components of a local SEO strategy:</a:t>
            </a:r>
            <a:endParaRPr/>
          </a:p>
          <a:p>
            <a:pPr indent="-298450" lvl="0" marL="457200" rtl="0" algn="l">
              <a:lnSpc>
                <a:spcPct val="100000"/>
              </a:lnSpc>
              <a:spcBef>
                <a:spcPts val="0"/>
              </a:spcBef>
              <a:spcAft>
                <a:spcPts val="0"/>
              </a:spcAft>
              <a:buSzPts val="1100"/>
              <a:buFont typeface="Arial"/>
              <a:buAutoNum type="arabicPeriod"/>
            </a:pPr>
            <a:r>
              <a:rPr lang="en-US"/>
              <a:t>NAP Consistency: NAP stands for Name, Address, and Phone Number, and it is important for businesses to ensure that their NAP information is consistent across all online directories and listings. This helps search engines to identify the business and its location, and improve its visibility in local search results.</a:t>
            </a:r>
            <a:endParaRPr/>
          </a:p>
          <a:p>
            <a:pPr indent="-298450" lvl="0" marL="457200" rtl="0" algn="l">
              <a:lnSpc>
                <a:spcPct val="100000"/>
              </a:lnSpc>
              <a:spcBef>
                <a:spcPts val="0"/>
              </a:spcBef>
              <a:spcAft>
                <a:spcPts val="0"/>
              </a:spcAft>
              <a:buSzPts val="1100"/>
              <a:buFont typeface="Arial"/>
              <a:buAutoNum type="arabicPeriod"/>
            </a:pPr>
            <a:r>
              <a:rPr lang="en-US"/>
              <a:t>Local Citations: Local citations are online mentions of a business’s NAP information, and they can have a significant impact on its local search visibility. Businesses should ensure that they have accurate and consistent local citations in online directories and listings, such as Google My Business, Yelp, and Bing Places.</a:t>
            </a:r>
            <a:endParaRPr/>
          </a:p>
          <a:p>
            <a:pPr indent="-298450" lvl="0" marL="457200" rtl="0" algn="l">
              <a:lnSpc>
                <a:spcPct val="100000"/>
              </a:lnSpc>
              <a:spcBef>
                <a:spcPts val="0"/>
              </a:spcBef>
              <a:spcAft>
                <a:spcPts val="0"/>
              </a:spcAft>
              <a:buSzPts val="1100"/>
              <a:buFont typeface="Arial"/>
              <a:buAutoNum type="arabicPeriod"/>
            </a:pPr>
            <a:r>
              <a:rPr lang="en-US"/>
              <a:t>Google My Business: Google My Business is a free tool that allows businesses to manage their online presence across Google, including search and maps. By verifying their information, adding photos and videos, and responding to customer reviews, businesses can improve their visibility in local search results and attract more local customers.</a:t>
            </a:r>
            <a:endParaRPr/>
          </a:p>
          <a:p>
            <a:pPr indent="-298450" lvl="0" marL="457200" rtl="0" algn="l">
              <a:lnSpc>
                <a:spcPct val="100000"/>
              </a:lnSpc>
              <a:spcBef>
                <a:spcPts val="0"/>
              </a:spcBef>
              <a:spcAft>
                <a:spcPts val="0"/>
              </a:spcAft>
              <a:buSzPts val="1100"/>
              <a:buFont typeface="Arial"/>
              <a:buAutoNum type="arabicPeriod"/>
            </a:pPr>
            <a:r>
              <a:rPr lang="en-US"/>
              <a:t>Reviews: Reviews play a crucial role in local SEO, as they can influence the visibility and reputation of a business in local search results. Businesses should encourage their customers to leave reviews on their Google My Business listing and other review platforms, and respond to both positive and negative reviews in a professional and timely manner.</a:t>
            </a:r>
            <a:endParaRPr/>
          </a:p>
          <a:p>
            <a:pPr indent="-298450" lvl="0" marL="457200" rtl="0" algn="l">
              <a:lnSpc>
                <a:spcPct val="100000"/>
              </a:lnSpc>
              <a:spcBef>
                <a:spcPts val="0"/>
              </a:spcBef>
              <a:spcAft>
                <a:spcPts val="0"/>
              </a:spcAft>
              <a:buSzPts val="1100"/>
              <a:buFont typeface="Arial"/>
              <a:buAutoNum type="arabicPeriod"/>
            </a:pPr>
            <a:r>
              <a:rPr lang="en-US"/>
              <a:t>Local Keywords: Local keywords are keywords that include a specific geographic location, and they play an important role in local SEO. By targeting local keywords, businesses can improve their visibility in local search results and attract more local customers.</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3" name="Google Shape;293;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9" name="Google Shape;299;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4" name="Google Shape;304;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28095573a5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28095573a5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7.jpg"/><Relationship Id="rId6" Type="http://schemas.openxmlformats.org/officeDocument/2006/relationships/image" Target="../media/image2.png"/><Relationship Id="rId7" Type="http://schemas.openxmlformats.org/officeDocument/2006/relationships/image" Target="../media/image23.png"/><Relationship Id="rId8"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7.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7.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3.png"/><Relationship Id="rId7" Type="http://schemas.openxmlformats.org/officeDocument/2006/relationships/image" Target="../media/image8.png"/><Relationship Id="rId8"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 Id="rId3" Type="http://schemas.openxmlformats.org/officeDocument/2006/relationships/image" Target="../media/image3.png"/><Relationship Id="rId4" Type="http://schemas.openxmlformats.org/officeDocument/2006/relationships/image" Target="../media/image8.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8.png"/><Relationship Id="rId4" Type="http://schemas.openxmlformats.org/officeDocument/2006/relationships/image" Target="../media/image17.png"/><Relationship Id="rId5"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 Id="rId3" Type="http://schemas.openxmlformats.org/officeDocument/2006/relationships/image" Target="../media/image8.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7.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7.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8.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8.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7.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 Id="rId3" Type="http://schemas.openxmlformats.org/officeDocument/2006/relationships/image" Target="../media/image7.jpg"/><Relationship Id="rId4" Type="http://schemas.openxmlformats.org/officeDocument/2006/relationships/image" Target="../media/image2.png"/><Relationship Id="rId5" Type="http://schemas.openxmlformats.org/officeDocument/2006/relationships/image" Target="../media/image23.png"/><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39"/>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39"/>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39"/>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3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39"/>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39"/>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39"/>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39"/>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39"/>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4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4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1" name="Google Shape;21;p4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2" name="Google Shape;22;p4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23" name="Google Shape;23;p40"/>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24" name="Google Shape;24;p4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25" name="Google Shape;25;p4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26" name="Google Shape;26;p4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27" name="Google Shape;27;p4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28" name="Google Shape;28;p4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29" name="Google Shape;29;p4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30" name="Shape 30"/>
        <p:cNvGrpSpPr/>
        <p:nvPr/>
      </p:nvGrpSpPr>
      <p:grpSpPr>
        <a:xfrm>
          <a:off x="0" y="0"/>
          <a:ext cx="0" cy="0"/>
          <a:chOff x="0" y="0"/>
          <a:chExt cx="0" cy="0"/>
        </a:xfrm>
      </p:grpSpPr>
      <p:pic>
        <p:nvPicPr>
          <p:cNvPr id="31" name="Google Shape;31;p41"/>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32" name="Google Shape;32;p4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1"/>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4" name="Google Shape;34;p4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5" name="Google Shape;35;p4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6" name="Shape 36"/>
        <p:cNvGrpSpPr/>
        <p:nvPr/>
      </p:nvGrpSpPr>
      <p:grpSpPr>
        <a:xfrm>
          <a:off x="0" y="0"/>
          <a:ext cx="0" cy="0"/>
          <a:chOff x="0" y="0"/>
          <a:chExt cx="0" cy="0"/>
        </a:xfrm>
      </p:grpSpPr>
      <p:sp>
        <p:nvSpPr>
          <p:cNvPr id="37" name="Google Shape;37;p42"/>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2"/>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9" name="Google Shape;39;p4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0" name="Google Shape;40;p4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41" name="Google Shape;41;p4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2" name="Google Shape;42;p4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43" name="Google Shape;43;p42"/>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44" name="Google Shape;44;p42"/>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5" name="Google Shape;45;p42"/>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6" name="Google Shape;46;p42"/>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7" name="Shape 47"/>
        <p:cNvGrpSpPr/>
        <p:nvPr/>
      </p:nvGrpSpPr>
      <p:grpSpPr>
        <a:xfrm>
          <a:off x="0" y="0"/>
          <a:ext cx="0" cy="0"/>
          <a:chOff x="0" y="0"/>
          <a:chExt cx="0" cy="0"/>
        </a:xfrm>
      </p:grpSpPr>
      <p:sp>
        <p:nvSpPr>
          <p:cNvPr id="48" name="Google Shape;48;p43"/>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9" name="Google Shape;49;p43"/>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50" name="Google Shape;50;p43"/>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51" name="Shape 51"/>
        <p:cNvGrpSpPr/>
        <p:nvPr/>
      </p:nvGrpSpPr>
      <p:grpSpPr>
        <a:xfrm>
          <a:off x="0" y="0"/>
          <a:ext cx="0" cy="0"/>
          <a:chOff x="0" y="0"/>
          <a:chExt cx="0" cy="0"/>
        </a:xfrm>
      </p:grpSpPr>
      <p:pic>
        <p:nvPicPr>
          <p:cNvPr id="52" name="Google Shape;52;p44"/>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53" name="Google Shape;53;p4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4" name="Google Shape;54;p44"/>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55" name="Shape 55"/>
        <p:cNvGrpSpPr/>
        <p:nvPr/>
      </p:nvGrpSpPr>
      <p:grpSpPr>
        <a:xfrm>
          <a:off x="0" y="0"/>
          <a:ext cx="0" cy="0"/>
          <a:chOff x="0" y="0"/>
          <a:chExt cx="0" cy="0"/>
        </a:xfrm>
      </p:grpSpPr>
      <p:pic>
        <p:nvPicPr>
          <p:cNvPr descr="A picture containing shape&#10;&#10;Description automatically generated" id="56" name="Google Shape;56;p45"/>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57" name="Google Shape;57;p45"/>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58" name="Google Shape;58;p4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45"/>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0" name="Google Shape;60;p45"/>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61" name="Google Shape;61;p45"/>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4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4" name="Google Shape;64;p4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65" name="Google Shape;65;p46"/>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66" name="Google Shape;66;p4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67" name="Google Shape;67;p4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68" name="Google Shape;68;p46"/>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47"/>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47"/>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47"/>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4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47"/>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75" name="Google Shape;75;p47"/>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47"/>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47"/>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47"/>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47"/>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47"/>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48"/>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48"/>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48"/>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4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48"/>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4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4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4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4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4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48"/>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49"/>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49"/>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6" name="Google Shape;96;p49"/>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97" name="Google Shape;97;p49"/>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8" name="Google Shape;98;p49"/>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49"/>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50"/>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50"/>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50"/>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50"/>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50"/>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0"/>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51"/>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51"/>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1"/>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51"/>
          <p:cNvSpPr/>
          <p:nvPr>
            <p:ph idx="2" type="pic"/>
          </p:nvPr>
        </p:nvSpPr>
        <p:spPr>
          <a:xfrm>
            <a:off x="5572125" y="1"/>
            <a:ext cx="3571875" cy="5029199"/>
          </a:xfrm>
          <a:prstGeom prst="rect">
            <a:avLst/>
          </a:prstGeom>
          <a:solidFill>
            <a:srgbClr val="D3EEEF"/>
          </a:solidFill>
          <a:ln>
            <a:noFill/>
          </a:ln>
        </p:spPr>
      </p:sp>
      <p:pic>
        <p:nvPicPr>
          <p:cNvPr id="112" name="Google Shape;112;p5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51"/>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52"/>
          <p:cNvSpPr/>
          <p:nvPr>
            <p:ph idx="2" type="pic"/>
          </p:nvPr>
        </p:nvSpPr>
        <p:spPr>
          <a:xfrm>
            <a:off x="0" y="1"/>
            <a:ext cx="9144000" cy="2571749"/>
          </a:xfrm>
          <a:prstGeom prst="rect">
            <a:avLst/>
          </a:prstGeom>
          <a:solidFill>
            <a:srgbClr val="D3EEEF"/>
          </a:solidFill>
          <a:ln>
            <a:noFill/>
          </a:ln>
        </p:spPr>
      </p:sp>
      <p:sp>
        <p:nvSpPr>
          <p:cNvPr id="116" name="Google Shape;116;p52"/>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2"/>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52"/>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5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52"/>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53"/>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53"/>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3"/>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5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3"/>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4"/>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4"/>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56"/>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56"/>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8"/>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
          <p:cNvSpPr txBox="1"/>
          <p:nvPr>
            <p:ph type="ctrTitle"/>
          </p:nvPr>
        </p:nvSpPr>
        <p:spPr>
          <a:xfrm>
            <a:off x="-129492" y="415563"/>
            <a:ext cx="8597639" cy="188441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lt1"/>
              </a:buClr>
              <a:buSzPts val="4500"/>
              <a:buFont typeface="Roboto"/>
              <a:buNone/>
            </a:pPr>
            <a:r>
              <a:rPr lang="en-US" sz="4800"/>
              <a:t>SEO Strategy – Enhance</a:t>
            </a:r>
            <a:endParaRPr sz="4800"/>
          </a:p>
        </p:txBody>
      </p:sp>
      <p:sp>
        <p:nvSpPr>
          <p:cNvPr id="145" name="Google Shape;145;p1"/>
          <p:cNvSpPr txBox="1"/>
          <p:nvPr>
            <p:ph idx="4294967295" type="subTitle"/>
          </p:nvPr>
        </p:nvSpPr>
        <p:spPr>
          <a:xfrm>
            <a:off x="1143000" y="2571750"/>
            <a:ext cx="6858000" cy="1241425"/>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Professor</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School</a:t>
            </a:r>
            <a:endParaRPr b="0" i="0" sz="2100" u="none" cap="none" strike="noStrike">
              <a:solidFill>
                <a:schemeClr val="lt1"/>
              </a:solidFill>
              <a:latin typeface="Arial"/>
              <a:ea typeface="Arial"/>
              <a:cs typeface="Arial"/>
              <a:sym typeface="Arial"/>
            </a:endParaRPr>
          </a:p>
          <a:p>
            <a:pPr indent="0" lvl="0" marL="0" marR="0" rtl="0" algn="ctr">
              <a:lnSpc>
                <a:spcPct val="90000"/>
              </a:lnSpc>
              <a:spcBef>
                <a:spcPts val="750"/>
              </a:spcBef>
              <a:spcAft>
                <a:spcPts val="0"/>
              </a:spcAft>
              <a:buClr>
                <a:schemeClr val="lt1"/>
              </a:buClr>
              <a:buSzPts val="1800"/>
              <a:buFont typeface="Arial"/>
              <a:buNone/>
            </a:pPr>
            <a:r>
              <a:rPr b="0" i="0" lang="en-US" sz="2100" u="none" cap="none" strike="noStrike">
                <a:solidFill>
                  <a:schemeClr val="lt1"/>
                </a:solidFill>
                <a:latin typeface="Arial"/>
                <a:ea typeface="Arial"/>
                <a:cs typeface="Arial"/>
                <a:sym typeface="Arial"/>
              </a:rPr>
              <a:t>Search Engine Optimization</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1" name="Google Shape;151;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2" name="Google Shape;152;p2"/>
          <p:cNvSpPr txBox="1"/>
          <p:nvPr>
            <p:ph type="title"/>
          </p:nvPr>
        </p:nvSpPr>
        <p:spPr>
          <a:xfrm>
            <a:off x="863071" y="1296387"/>
            <a:ext cx="3586637" cy="135827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F39200"/>
              </a:buClr>
              <a:buSzPts val="3600"/>
              <a:buFont typeface="Arial"/>
              <a:buNone/>
            </a:pPr>
            <a:r>
              <a:rPr lang="en-US" sz="3600">
                <a:solidFill>
                  <a:srgbClr val="F39200"/>
                </a:solidFill>
              </a:rPr>
              <a:t>SEO Strategy – Enhance</a:t>
            </a:r>
            <a:br>
              <a:rPr lang="en-US" sz="3600">
                <a:solidFill>
                  <a:srgbClr val="F39200"/>
                </a:solidFill>
              </a:rPr>
            </a:br>
            <a:endParaRPr sz="3600">
              <a:solidFill>
                <a:srgbClr val="F39200"/>
              </a:solidFill>
            </a:endParaRPr>
          </a:p>
        </p:txBody>
      </p:sp>
      <p:sp>
        <p:nvSpPr>
          <p:cNvPr id="153" name="Google Shape;153;p2"/>
          <p:cNvSpPr txBox="1"/>
          <p:nvPr>
            <p:ph idx="1" type="body"/>
          </p:nvPr>
        </p:nvSpPr>
        <p:spPr>
          <a:xfrm>
            <a:off x="863071" y="2329290"/>
            <a:ext cx="6614054" cy="2000548"/>
          </a:xfrm>
          <a:prstGeom prst="rect">
            <a:avLst/>
          </a:prstGeom>
          <a:noFill/>
          <a:ln>
            <a:noFill/>
          </a:ln>
        </p:spPr>
        <p:txBody>
          <a:bodyPr anchorCtr="0" anchor="t" bIns="0" lIns="0" spcFirstLastPara="1" rIns="0" wrap="square" tIns="0">
            <a:spAutoFit/>
          </a:bodyPr>
          <a:lstStyle/>
          <a:p>
            <a:pPr indent="0" lvl="0" marL="0" marR="0" rtl="0" algn="l">
              <a:lnSpc>
                <a:spcPct val="115000"/>
              </a:lnSpc>
              <a:spcBef>
                <a:spcPts val="0"/>
              </a:spcBef>
              <a:spcAft>
                <a:spcPts val="0"/>
              </a:spcAft>
              <a:buClr>
                <a:schemeClr val="lt1"/>
              </a:buClr>
              <a:buSzPts val="2000"/>
              <a:buNone/>
            </a:pPr>
            <a:r>
              <a:rPr b="0" i="0" lang="en-US" sz="2000" u="none" cap="none" strike="noStrike"/>
              <a:t>Is it possible to harvest products recurrently without knowledge and without planting, caring for and collecting the crops?</a:t>
            </a:r>
            <a:endParaRPr sz="2000"/>
          </a:p>
          <a:p>
            <a:pPr indent="0" lvl="0" marL="0" marR="0" rtl="0" algn="l">
              <a:lnSpc>
                <a:spcPct val="115000"/>
              </a:lnSpc>
              <a:spcBef>
                <a:spcPts val="1600"/>
              </a:spcBef>
              <a:spcAft>
                <a:spcPts val="0"/>
              </a:spcAft>
              <a:buClr>
                <a:schemeClr val="lt1"/>
              </a:buClr>
              <a:buSzPts val="2000"/>
              <a:buNone/>
            </a:pPr>
            <a:r>
              <a:rPr b="0" i="0" lang="en-US" sz="2000" u="none" cap="none" strike="noStrike"/>
              <a:t>Does the same apply to SEO?</a:t>
            </a:r>
            <a:endParaRPr sz="2000"/>
          </a:p>
          <a:p>
            <a:pPr indent="0" lvl="0" marL="0" rtl="0" algn="l">
              <a:lnSpc>
                <a:spcPct val="90000"/>
              </a:lnSpc>
              <a:spcBef>
                <a:spcPts val="750"/>
              </a:spcBef>
              <a:spcAft>
                <a:spcPts val="0"/>
              </a:spcAft>
              <a:buClr>
                <a:schemeClr val="lt1"/>
              </a:buClr>
              <a:buSzPts val="2000"/>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59" name="Google Shape;159;p3"/>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60" name="Google Shape;160;p3"/>
          <p:cNvSpPr txBox="1"/>
          <p:nvPr>
            <p:ph type="title"/>
          </p:nvPr>
        </p:nvSpPr>
        <p:spPr>
          <a:xfrm>
            <a:off x="628650" y="444513"/>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en-US" sz="3600"/>
              <a:t>Learning Objectives</a:t>
            </a:r>
            <a:br>
              <a:rPr lang="en-US" sz="3600"/>
            </a:br>
            <a:endParaRPr sz="3600"/>
          </a:p>
        </p:txBody>
      </p:sp>
      <p:sp>
        <p:nvSpPr>
          <p:cNvPr id="161" name="Google Shape;161;p3"/>
          <p:cNvSpPr txBox="1"/>
          <p:nvPr>
            <p:ph idx="1" type="body"/>
          </p:nvPr>
        </p:nvSpPr>
        <p:spPr>
          <a:xfrm>
            <a:off x="628650" y="1222837"/>
            <a:ext cx="7886700" cy="2905898"/>
          </a:xfrm>
          <a:prstGeom prst="rect">
            <a:avLst/>
          </a:prstGeom>
          <a:noFill/>
          <a:ln>
            <a:noFill/>
          </a:ln>
        </p:spPr>
        <p:txBody>
          <a:bodyPr anchorCtr="0" anchor="t" bIns="45700" lIns="91425" spcFirstLastPara="1" rIns="91425" wrap="square" tIns="45700">
            <a:normAutofit/>
          </a:bodyPr>
          <a:lstStyle/>
          <a:p>
            <a:pPr indent="-142875" lvl="0" marL="342900" rtl="0" algn="l">
              <a:lnSpc>
                <a:spcPct val="90000"/>
              </a:lnSpc>
              <a:spcBef>
                <a:spcPts val="0"/>
              </a:spcBef>
              <a:spcAft>
                <a:spcPts val="0"/>
              </a:spcAft>
              <a:buClr>
                <a:srgbClr val="F39200"/>
              </a:buClr>
              <a:buSzPts val="3150"/>
              <a:buFont typeface="Arial"/>
              <a:buNone/>
            </a:pPr>
            <a:r>
              <a:t/>
            </a:r>
            <a:endParaRPr/>
          </a:p>
          <a:p>
            <a:pPr indent="-342900" lvl="0" marL="342900" rtl="0" algn="l">
              <a:lnSpc>
                <a:spcPct val="90000"/>
              </a:lnSpc>
              <a:spcBef>
                <a:spcPts val="750"/>
              </a:spcBef>
              <a:spcAft>
                <a:spcPts val="0"/>
              </a:spcAft>
              <a:buClr>
                <a:srgbClr val="F39200"/>
              </a:buClr>
              <a:buSzPts val="3150"/>
              <a:buFont typeface="Arial"/>
              <a:buChar char="•"/>
            </a:pPr>
            <a:r>
              <a:rPr lang="en-US"/>
              <a:t>Develop a plan for optimization of a SEO Strategy</a:t>
            </a:r>
            <a:endParaRPr/>
          </a:p>
          <a:p>
            <a:pPr indent="-342900" lvl="0" marL="342900" rtl="0" algn="l">
              <a:lnSpc>
                <a:spcPct val="90000"/>
              </a:lnSpc>
              <a:spcBef>
                <a:spcPts val="750"/>
              </a:spcBef>
              <a:spcAft>
                <a:spcPts val="0"/>
              </a:spcAft>
              <a:buClr>
                <a:srgbClr val="F39200"/>
              </a:buClr>
              <a:buSzPts val="3150"/>
              <a:buFont typeface="Arial"/>
              <a:buChar char="•"/>
            </a:pPr>
            <a:r>
              <a:rPr lang="en-US"/>
              <a:t>Perform a SEO optimization</a:t>
            </a:r>
            <a:endParaRPr/>
          </a:p>
          <a:p>
            <a:pPr indent="0" lvl="0" marL="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4"/>
          <p:cNvSpPr txBox="1"/>
          <p:nvPr>
            <p:ph type="title"/>
          </p:nvPr>
        </p:nvSpPr>
        <p:spPr>
          <a:xfrm>
            <a:off x="895350" y="1254647"/>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Topics</a:t>
            </a:r>
            <a:endParaRPr/>
          </a:p>
        </p:txBody>
      </p:sp>
      <p:sp>
        <p:nvSpPr>
          <p:cNvPr id="167" name="Google Shape;167;p4"/>
          <p:cNvSpPr txBox="1"/>
          <p:nvPr>
            <p:ph idx="1" type="body"/>
          </p:nvPr>
        </p:nvSpPr>
        <p:spPr>
          <a:xfrm>
            <a:off x="3983426" y="1147952"/>
            <a:ext cx="4606283" cy="1707647"/>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2250"/>
              <a:buFont typeface="Arial"/>
              <a:buChar char="•"/>
            </a:pPr>
            <a:r>
              <a:rPr b="0" i="0" lang="en-US" sz="1800" u="none" cap="none" strike="noStrike">
                <a:solidFill>
                  <a:schemeClr val="lt1"/>
                </a:solidFill>
              </a:rPr>
              <a:t>Optimize the website</a:t>
            </a:r>
            <a:endParaRPr b="0" i="0" sz="1800" u="none" cap="none" strike="noStrike">
              <a:solidFill>
                <a:srgbClr val="FFFFFF"/>
              </a:solidFill>
            </a:endParaRPr>
          </a:p>
          <a:p>
            <a:pPr indent="-385763" lvl="0" marL="385763" rtl="0" algn="l">
              <a:lnSpc>
                <a:spcPct val="90000"/>
              </a:lnSpc>
              <a:spcBef>
                <a:spcPts val="750"/>
              </a:spcBef>
              <a:spcAft>
                <a:spcPts val="0"/>
              </a:spcAft>
              <a:buClr>
                <a:schemeClr val="lt1"/>
              </a:buClr>
              <a:buSzPts val="2250"/>
              <a:buFont typeface="Arial"/>
              <a:buChar char="•"/>
            </a:pPr>
            <a:r>
              <a:rPr b="0" i="0" lang="en-US" sz="1800" u="none" cap="none" strike="noStrike">
                <a:solidFill>
                  <a:schemeClr val="lt1"/>
                </a:solidFill>
              </a:rPr>
              <a:t>Optimize content for a SEO Strategy</a:t>
            </a:r>
            <a:endParaRPr/>
          </a:p>
          <a:p>
            <a:pPr indent="-385763" lvl="0" marL="385763" rtl="0" algn="l">
              <a:lnSpc>
                <a:spcPct val="90000"/>
              </a:lnSpc>
              <a:spcBef>
                <a:spcPts val="750"/>
              </a:spcBef>
              <a:spcAft>
                <a:spcPts val="0"/>
              </a:spcAft>
              <a:buClr>
                <a:schemeClr val="lt1"/>
              </a:buClr>
              <a:buSzPts val="2250"/>
              <a:buFont typeface="Arial"/>
              <a:buChar char="•"/>
            </a:pPr>
            <a:r>
              <a:rPr b="0" i="0" lang="en-US" sz="1800" u="none" cap="none" strike="noStrike">
                <a:solidFill>
                  <a:schemeClr val="lt1"/>
                </a:solidFill>
              </a:rPr>
              <a:t>Technical optimization</a:t>
            </a:r>
            <a:endParaRPr b="0" i="0" sz="1800" u="none" cap="none" strike="noStrike">
              <a:solidFill>
                <a:srgbClr val="FFFFFF"/>
              </a:solidFill>
            </a:endParaRPr>
          </a:p>
          <a:p>
            <a:pPr indent="-385763" lvl="0" marL="385763" rtl="0" algn="l">
              <a:lnSpc>
                <a:spcPct val="90000"/>
              </a:lnSpc>
              <a:spcBef>
                <a:spcPts val="750"/>
              </a:spcBef>
              <a:spcAft>
                <a:spcPts val="0"/>
              </a:spcAft>
              <a:buClr>
                <a:schemeClr val="lt1"/>
              </a:buClr>
              <a:buSzPts val="2250"/>
              <a:buFont typeface="Arial"/>
              <a:buChar char="•"/>
            </a:pPr>
            <a:r>
              <a:rPr b="0" i="0" lang="en-US" sz="1800" u="none" cap="none" strike="noStrike">
                <a:solidFill>
                  <a:schemeClr val="lt1"/>
                </a:solidFill>
              </a:rPr>
              <a:t>Local SEO</a:t>
            </a:r>
            <a:endParaRPr b="0" i="0" sz="1800" u="none" cap="none" strike="noStrike">
              <a:solidFill>
                <a:srgbClr val="FFFFFF"/>
              </a:solidFill>
            </a:endParaRPr>
          </a:p>
          <a:p>
            <a:pPr indent="-284163" lvl="0" marL="385763" rtl="0" algn="l">
              <a:lnSpc>
                <a:spcPct val="90000"/>
              </a:lnSpc>
              <a:spcBef>
                <a:spcPts val="750"/>
              </a:spcBef>
              <a:spcAft>
                <a:spcPts val="0"/>
              </a:spcAft>
              <a:buClr>
                <a:schemeClr val="lt1"/>
              </a:buClr>
              <a:buSzPts val="1600"/>
              <a:buFont typeface="Calibri"/>
              <a:buNone/>
            </a:pPr>
            <a:r>
              <a:t/>
            </a:r>
            <a:endParaRPr sz="16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5"/>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3200"/>
              <a:buFont typeface="Arial"/>
              <a:buNone/>
            </a:pPr>
            <a:r>
              <a:rPr b="1" i="0" lang="en-US" sz="3200" u="none" cap="none" strike="noStrike">
                <a:solidFill>
                  <a:schemeClr val="lt1"/>
                </a:solidFill>
                <a:latin typeface="Arial"/>
                <a:ea typeface="Arial"/>
                <a:cs typeface="Arial"/>
                <a:sym typeface="Arial"/>
              </a:rPr>
              <a:t>“Optimize for what would happen if you ranked, do not optimize to rank.”</a:t>
            </a:r>
            <a:endParaRPr b="0" i="0" sz="18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dk1"/>
              </a:buClr>
              <a:buSzPts val="3200"/>
              <a:buFont typeface="Calibri"/>
              <a:buNone/>
            </a:pPr>
            <a:r>
              <a:t/>
            </a:r>
            <a:endParaRPr b="1" i="0" sz="3200" u="none" cap="none" strike="noStrike">
              <a:solidFill>
                <a:schemeClr val="lt1"/>
              </a:solidFill>
              <a:latin typeface="Arial"/>
              <a:ea typeface="Arial"/>
              <a:cs typeface="Arial"/>
              <a:sym typeface="Arial"/>
            </a:endParaRPr>
          </a:p>
          <a:p>
            <a:pPr indent="0" lvl="0" marL="0" marR="0" rtl="0" algn="ctr">
              <a:spcBef>
                <a:spcPts val="0"/>
              </a:spcBef>
              <a:spcAft>
                <a:spcPts val="0"/>
              </a:spcAft>
              <a:buClr>
                <a:schemeClr val="lt1"/>
              </a:buClr>
              <a:buSzPts val="3200"/>
              <a:buFont typeface="Dancing Script"/>
              <a:buNone/>
            </a:pPr>
            <a:r>
              <a:rPr b="0" i="1" lang="en-US" sz="3200" u="none" cap="none" strike="noStrike">
                <a:solidFill>
                  <a:schemeClr val="lt1"/>
                </a:solidFill>
                <a:latin typeface="Dancing Script"/>
                <a:ea typeface="Dancing Script"/>
                <a:cs typeface="Dancing Script"/>
                <a:sym typeface="Dancing Script"/>
              </a:rPr>
              <a:t>                                                    Will Crithlow</a:t>
            </a:r>
            <a:endParaRPr b="0" i="1" sz="32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6"/>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78" name="Google Shape;178;p6"/>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Optimize the website</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84" name="Google Shape;184;p7"/>
          <p:cNvSpPr txBox="1"/>
          <p:nvPr/>
        </p:nvSpPr>
        <p:spPr>
          <a:xfrm>
            <a:off x="628650" y="1102194"/>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85" name="Google Shape;185;p7"/>
          <p:cNvSpPr txBox="1"/>
          <p:nvPr>
            <p:ph type="title"/>
          </p:nvPr>
        </p:nvSpPr>
        <p:spPr>
          <a:xfrm>
            <a:off x="628650" y="459750"/>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en-US" sz="3600"/>
              <a:t>Optimize the website</a:t>
            </a:r>
            <a:br>
              <a:rPr lang="en-US" sz="3600"/>
            </a:br>
            <a:endParaRPr sz="3600"/>
          </a:p>
        </p:txBody>
      </p:sp>
      <p:sp>
        <p:nvSpPr>
          <p:cNvPr id="186" name="Google Shape;186;p7"/>
          <p:cNvSpPr txBox="1"/>
          <p:nvPr>
            <p:ph idx="1" type="body"/>
          </p:nvPr>
        </p:nvSpPr>
        <p:spPr>
          <a:xfrm>
            <a:off x="628650" y="1100011"/>
            <a:ext cx="7886700" cy="4041106"/>
          </a:xfrm>
          <a:prstGeom prst="rect">
            <a:avLst/>
          </a:prstGeom>
          <a:noFill/>
          <a:ln>
            <a:noFill/>
          </a:ln>
        </p:spPr>
        <p:txBody>
          <a:bodyPr anchorCtr="0" anchor="t" bIns="45700" lIns="91425" spcFirstLastPara="1" rIns="91425" wrap="square" tIns="45700">
            <a:spAutoFit/>
          </a:bodyPr>
          <a:lstStyle/>
          <a:p>
            <a:pPr indent="-142875" lvl="0" marL="285750" marR="0" rtl="0" algn="l">
              <a:lnSpc>
                <a:spcPct val="90000"/>
              </a:lnSpc>
              <a:spcBef>
                <a:spcPts val="0"/>
              </a:spcBef>
              <a:spcAft>
                <a:spcPts val="0"/>
              </a:spcAft>
              <a:buClr>
                <a:srgbClr val="F39200"/>
              </a:buClr>
              <a:buSzPts val="2250"/>
              <a:buFont typeface="Arial"/>
              <a:buNone/>
            </a:pPr>
            <a:r>
              <a:t/>
            </a:r>
            <a:endParaRPr sz="1800"/>
          </a:p>
          <a:p>
            <a:pPr indent="-285750" lvl="0" marL="285750" marR="0" rtl="0" algn="l">
              <a:lnSpc>
                <a:spcPct val="90000"/>
              </a:lnSpc>
              <a:spcBef>
                <a:spcPts val="600"/>
              </a:spcBef>
              <a:spcAft>
                <a:spcPts val="0"/>
              </a:spcAft>
              <a:buClr>
                <a:srgbClr val="F39200"/>
              </a:buClr>
              <a:buSzPts val="3000"/>
              <a:buFont typeface="Arial"/>
              <a:buChar char="•"/>
            </a:pPr>
            <a:r>
              <a:rPr lang="en-US" sz="2000"/>
              <a:t>Information Architecture</a:t>
            </a:r>
            <a:endParaRPr sz="2000"/>
          </a:p>
          <a:p>
            <a:pPr indent="-285750" lvl="0" marL="285750" marR="0" rtl="0" algn="l">
              <a:lnSpc>
                <a:spcPct val="90000"/>
              </a:lnSpc>
              <a:spcBef>
                <a:spcPts val="600"/>
              </a:spcBef>
              <a:spcAft>
                <a:spcPts val="0"/>
              </a:spcAft>
              <a:buClr>
                <a:srgbClr val="F39200"/>
              </a:buClr>
              <a:buSzPts val="3000"/>
              <a:buFont typeface="Arial"/>
              <a:buChar char="•"/>
            </a:pPr>
            <a:r>
              <a:rPr lang="en-US" sz="2000"/>
              <a:t>Usability and user experience</a:t>
            </a:r>
            <a:endParaRPr sz="2000"/>
          </a:p>
          <a:p>
            <a:pPr indent="-285750" lvl="0" marL="285750" marR="0" rtl="0" algn="l">
              <a:lnSpc>
                <a:spcPct val="90000"/>
              </a:lnSpc>
              <a:spcBef>
                <a:spcPts val="600"/>
              </a:spcBef>
              <a:spcAft>
                <a:spcPts val="0"/>
              </a:spcAft>
              <a:buClr>
                <a:srgbClr val="F39200"/>
              </a:buClr>
              <a:buSzPts val="3000"/>
              <a:buFont typeface="Arial"/>
              <a:buChar char="•"/>
            </a:pPr>
            <a:r>
              <a:rPr lang="en-US" sz="2000"/>
              <a:t>Mobile</a:t>
            </a:r>
            <a:endParaRPr sz="2000"/>
          </a:p>
          <a:p>
            <a:pPr indent="-285750" lvl="0" marL="285750" marR="0" rtl="0" algn="l">
              <a:lnSpc>
                <a:spcPct val="90000"/>
              </a:lnSpc>
              <a:spcBef>
                <a:spcPts val="600"/>
              </a:spcBef>
              <a:spcAft>
                <a:spcPts val="0"/>
              </a:spcAft>
              <a:buClr>
                <a:srgbClr val="F39200"/>
              </a:buClr>
              <a:buSzPts val="3000"/>
              <a:buFont typeface="Arial"/>
              <a:buChar char="•"/>
            </a:pPr>
            <a:r>
              <a:rPr lang="en-US" sz="2000"/>
              <a:t>Schema</a:t>
            </a:r>
            <a:endParaRPr sz="20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114300" lvl="0" marL="400050" marR="0" rtl="0" algn="l">
              <a:lnSpc>
                <a:spcPct val="90000"/>
              </a:lnSpc>
              <a:spcBef>
                <a:spcPts val="600"/>
              </a:spcBef>
              <a:spcAft>
                <a:spcPts val="0"/>
              </a:spcAft>
              <a:buClr>
                <a:srgbClr val="F39200"/>
              </a:buClr>
              <a:buSzPts val="2700"/>
              <a:buFont typeface="Arial"/>
              <a:buNone/>
            </a:pPr>
            <a:r>
              <a:t/>
            </a:r>
            <a:endParaRPr sz="1800"/>
          </a:p>
          <a:p>
            <a:pPr indent="0" lvl="0" marL="114300" marR="0" rtl="0" algn="l">
              <a:lnSpc>
                <a:spcPct val="90000"/>
              </a:lnSpc>
              <a:spcBef>
                <a:spcPts val="600"/>
              </a:spcBef>
              <a:spcAft>
                <a:spcPts val="0"/>
              </a:spcAft>
              <a:buClr>
                <a:srgbClr val="F39200"/>
              </a:buClr>
              <a:buSzPts val="2700"/>
              <a:buNone/>
            </a:pPr>
            <a:r>
              <a:t/>
            </a:r>
            <a:endParaRPr sz="1800"/>
          </a:p>
          <a:p>
            <a:pPr indent="-285750" lvl="0" marL="285750" marR="0" rtl="0" algn="l">
              <a:lnSpc>
                <a:spcPct val="90000"/>
              </a:lnSpc>
              <a:spcBef>
                <a:spcPts val="600"/>
              </a:spcBef>
              <a:spcAft>
                <a:spcPts val="0"/>
              </a:spcAft>
              <a:buClr>
                <a:srgbClr val="F39200"/>
              </a:buClr>
              <a:buSzPts val="3000"/>
              <a:buFont typeface="Arial"/>
              <a:buChar char="•"/>
            </a:pPr>
            <a:r>
              <a:rPr lang="en-US" sz="2000"/>
              <a:t>On-page optimization</a:t>
            </a:r>
            <a:endParaRPr sz="2000"/>
          </a:p>
          <a:p>
            <a:pPr indent="-285750" lvl="1" marL="742950" marR="0" rtl="0" algn="l">
              <a:lnSpc>
                <a:spcPct val="90000"/>
              </a:lnSpc>
              <a:spcBef>
                <a:spcPts val="600"/>
              </a:spcBef>
              <a:spcAft>
                <a:spcPts val="0"/>
              </a:spcAft>
              <a:buClr>
                <a:srgbClr val="F39200"/>
              </a:buClr>
              <a:buSzPts val="3000"/>
              <a:buFont typeface="Arial"/>
              <a:buChar char="•"/>
            </a:pPr>
            <a:r>
              <a:rPr b="0" i="0" lang="en-US" sz="2000" u="none" cap="none" strike="noStrike"/>
              <a:t>Keywords</a:t>
            </a:r>
            <a:endParaRPr sz="2000"/>
          </a:p>
          <a:p>
            <a:pPr indent="-285750" lvl="1" marL="742950" marR="0" rtl="0" algn="l">
              <a:lnSpc>
                <a:spcPct val="90000"/>
              </a:lnSpc>
              <a:spcBef>
                <a:spcPts val="600"/>
              </a:spcBef>
              <a:spcAft>
                <a:spcPts val="0"/>
              </a:spcAft>
              <a:buClr>
                <a:srgbClr val="F39200"/>
              </a:buClr>
              <a:buSzPts val="3000"/>
              <a:buFont typeface="Arial"/>
              <a:buChar char="•"/>
            </a:pPr>
            <a:r>
              <a:rPr b="0" i="0" lang="en-US" sz="2000" u="none" cap="none" strike="noStrike"/>
              <a:t>Links</a:t>
            </a:r>
            <a:endParaRPr sz="2000"/>
          </a:p>
          <a:p>
            <a:pPr indent="-285750" lvl="1" marL="742950" marR="0" rtl="0" algn="l">
              <a:lnSpc>
                <a:spcPct val="90000"/>
              </a:lnSpc>
              <a:spcBef>
                <a:spcPts val="600"/>
              </a:spcBef>
              <a:spcAft>
                <a:spcPts val="0"/>
              </a:spcAft>
              <a:buClr>
                <a:srgbClr val="F39200"/>
              </a:buClr>
              <a:buSzPts val="3000"/>
              <a:buFont typeface="Arial"/>
              <a:buChar char="•"/>
            </a:pPr>
            <a:r>
              <a:rPr b="0" i="0" lang="en-US" sz="2000" u="none" cap="none" strike="noStrike"/>
              <a:t>Images</a:t>
            </a:r>
            <a:endParaRPr sz="2000"/>
          </a:p>
          <a:p>
            <a:pPr indent="-285750" lvl="1" marL="742950" marR="0" rtl="0" algn="l">
              <a:lnSpc>
                <a:spcPct val="90000"/>
              </a:lnSpc>
              <a:spcBef>
                <a:spcPts val="600"/>
              </a:spcBef>
              <a:spcAft>
                <a:spcPts val="0"/>
              </a:spcAft>
              <a:buClr>
                <a:srgbClr val="F39200"/>
              </a:buClr>
              <a:buSzPts val="3000"/>
              <a:buFont typeface="Arial"/>
              <a:buChar char="•"/>
            </a:pPr>
            <a:r>
              <a:rPr b="0" i="0" lang="en-US" sz="2000" u="none" cap="none" strike="noStrike"/>
              <a:t>Accessibility</a:t>
            </a:r>
            <a:endParaRPr sz="2000"/>
          </a:p>
          <a:p>
            <a:pPr indent="-285750" lvl="1" marL="742950" marR="0" rtl="0" algn="l">
              <a:lnSpc>
                <a:spcPct val="90000"/>
              </a:lnSpc>
              <a:spcBef>
                <a:spcPts val="600"/>
              </a:spcBef>
              <a:spcAft>
                <a:spcPts val="0"/>
              </a:spcAft>
              <a:buClr>
                <a:srgbClr val="F39200"/>
              </a:buClr>
              <a:buSzPts val="3000"/>
              <a:buFont typeface="Arial"/>
              <a:buChar char="•"/>
            </a:pPr>
            <a:r>
              <a:rPr b="0" i="0" lang="en-US" sz="2000" u="none" cap="none" strike="noStrike"/>
              <a:t>Tags</a:t>
            </a:r>
            <a:endParaRPr sz="2000"/>
          </a:p>
          <a:p>
            <a:pPr indent="-171450" lvl="0" marL="285750" marR="0" rtl="0" algn="l">
              <a:lnSpc>
                <a:spcPct val="90000"/>
              </a:lnSpc>
              <a:spcBef>
                <a:spcPts val="60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92" name="Google Shape;192;p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200"/>
              </a:spcBef>
              <a:spcAft>
                <a:spcPts val="1200"/>
              </a:spcAft>
              <a:buClr>
                <a:schemeClr val="dk1"/>
              </a:buClr>
              <a:buSzPts val="1800"/>
              <a:buFont typeface="Open Sans"/>
              <a:buNone/>
            </a:pPr>
            <a:r>
              <a:t/>
            </a:r>
            <a:endParaRPr b="0" i="0" sz="1800" u="none" cap="none" strike="noStrike">
              <a:solidFill>
                <a:schemeClr val="dk1"/>
              </a:solidFill>
              <a:latin typeface="Calibri"/>
              <a:ea typeface="Calibri"/>
              <a:cs typeface="Calibri"/>
              <a:sym typeface="Calibri"/>
            </a:endParaRPr>
          </a:p>
        </p:txBody>
      </p:sp>
      <p:sp>
        <p:nvSpPr>
          <p:cNvPr id="193" name="Google Shape;193;p8"/>
          <p:cNvSpPr txBox="1"/>
          <p:nvPr>
            <p:ph idx="1" type="body"/>
          </p:nvPr>
        </p:nvSpPr>
        <p:spPr>
          <a:xfrm>
            <a:off x="840583" y="312995"/>
            <a:ext cx="6614054" cy="8227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400"/>
              <a:buNone/>
            </a:pPr>
            <a:r>
              <a:t/>
            </a:r>
            <a:endParaRPr/>
          </a:p>
        </p:txBody>
      </p:sp>
      <p:sp>
        <p:nvSpPr>
          <p:cNvPr id="194" name="Google Shape;194;p8"/>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1800"/>
              <a:buNone/>
            </a:pPr>
            <a:r>
              <a:rPr lang="en-US" sz="1800"/>
              <a:t>For the next list, choose an organization and its website:</a:t>
            </a:r>
            <a:endParaRPr/>
          </a:p>
          <a:p>
            <a:pPr indent="-285750" lvl="0" marL="285750" marR="0" rtl="0" algn="l">
              <a:lnSpc>
                <a:spcPct val="115000"/>
              </a:lnSpc>
              <a:spcBef>
                <a:spcPts val="1200"/>
              </a:spcBef>
              <a:spcAft>
                <a:spcPts val="0"/>
              </a:spcAft>
              <a:buClr>
                <a:srgbClr val="F39200"/>
              </a:buClr>
              <a:buSzPts val="2700"/>
              <a:buFont typeface="Arial"/>
              <a:buChar char="•"/>
            </a:pPr>
            <a:r>
              <a:rPr lang="en-US" sz="1800"/>
              <a:t>Online store.</a:t>
            </a:r>
            <a:endParaRPr/>
          </a:p>
          <a:p>
            <a:pPr indent="-285750" lvl="0" marL="285750" marR="0" rtl="0" algn="l">
              <a:lnSpc>
                <a:spcPct val="115000"/>
              </a:lnSpc>
              <a:spcBef>
                <a:spcPts val="1200"/>
              </a:spcBef>
              <a:spcAft>
                <a:spcPts val="0"/>
              </a:spcAft>
              <a:buClr>
                <a:srgbClr val="F39200"/>
              </a:buClr>
              <a:buSzPts val="2700"/>
              <a:buFont typeface="Arial"/>
              <a:buChar char="•"/>
            </a:pPr>
            <a:r>
              <a:rPr lang="en-US" sz="1800"/>
              <a:t>Online brand presence.</a:t>
            </a:r>
            <a:endParaRPr sz="1800"/>
          </a:p>
          <a:p>
            <a:pPr indent="-285750" lvl="0" marL="285750" marR="0" rtl="0" algn="l">
              <a:lnSpc>
                <a:spcPct val="115000"/>
              </a:lnSpc>
              <a:spcBef>
                <a:spcPts val="1200"/>
              </a:spcBef>
              <a:spcAft>
                <a:spcPts val="0"/>
              </a:spcAft>
              <a:buClr>
                <a:srgbClr val="F39200"/>
              </a:buClr>
              <a:buSzPts val="2700"/>
              <a:buFont typeface="Arial"/>
              <a:buChar char="•"/>
            </a:pPr>
            <a:r>
              <a:rPr lang="en-US" sz="1800"/>
              <a:t>Information repository (e.g., news)</a:t>
            </a:r>
            <a:endParaRPr sz="1800"/>
          </a:p>
          <a:p>
            <a:pPr indent="0" lvl="0" marL="0" marR="0" rtl="0" algn="l">
              <a:lnSpc>
                <a:spcPct val="115000"/>
              </a:lnSpc>
              <a:spcBef>
                <a:spcPts val="1200"/>
              </a:spcBef>
              <a:spcAft>
                <a:spcPts val="0"/>
              </a:spcAft>
              <a:buClr>
                <a:schemeClr val="lt1"/>
              </a:buClr>
              <a:buSzPts val="1800"/>
              <a:buNone/>
            </a:pPr>
            <a:r>
              <a:t/>
            </a:r>
            <a:endParaRPr sz="1800"/>
          </a:p>
          <a:p>
            <a:pPr indent="0" lvl="0" marL="0" marR="0" rtl="0" algn="l">
              <a:lnSpc>
                <a:spcPct val="115000"/>
              </a:lnSpc>
              <a:spcBef>
                <a:spcPts val="1200"/>
              </a:spcBef>
              <a:spcAft>
                <a:spcPts val="0"/>
              </a:spcAft>
              <a:buClr>
                <a:schemeClr val="lt1"/>
              </a:buClr>
              <a:buSzPts val="1800"/>
              <a:buNone/>
            </a:pPr>
            <a:r>
              <a:rPr lang="en-US" sz="1800"/>
              <a:t>Identify the most important website pages and propose improvements to them. </a:t>
            </a:r>
            <a:endParaRPr/>
          </a:p>
          <a:p>
            <a:pPr indent="0" lvl="0" marL="0" marR="0" rtl="0" algn="l">
              <a:lnSpc>
                <a:spcPct val="115000"/>
              </a:lnSpc>
              <a:spcBef>
                <a:spcPts val="1200"/>
              </a:spcBef>
              <a:spcAft>
                <a:spcPts val="0"/>
              </a:spcAft>
              <a:buClr>
                <a:schemeClr val="lt1"/>
              </a:buClr>
              <a:buSzPts val="1800"/>
              <a:buNone/>
            </a:pPr>
            <a:r>
              <a:t/>
            </a:r>
            <a:endParaRPr sz="1800"/>
          </a:p>
          <a:p>
            <a:pPr indent="-171450" lvl="0" marL="285750" marR="0" rtl="0" algn="l">
              <a:lnSpc>
                <a:spcPct val="115000"/>
              </a:lnSpc>
              <a:spcBef>
                <a:spcPts val="1200"/>
              </a:spcBef>
              <a:spcAft>
                <a:spcPts val="0"/>
              </a:spcAft>
              <a:buClr>
                <a:schemeClr val="dk1"/>
              </a:buClr>
              <a:buSzPts val="1800"/>
              <a:buFont typeface="Open Sans"/>
              <a:buNone/>
            </a:pPr>
            <a:r>
              <a:t/>
            </a:r>
            <a:endParaRPr sz="1800"/>
          </a:p>
          <a:p>
            <a:pPr indent="0" lvl="0" marL="0" rtl="0" algn="l">
              <a:lnSpc>
                <a:spcPct val="90000"/>
              </a:lnSpc>
              <a:spcBef>
                <a:spcPts val="1200"/>
              </a:spcBef>
              <a:spcAft>
                <a:spcPts val="0"/>
              </a:spcAft>
              <a:buClr>
                <a:schemeClr val="lt1"/>
              </a:buClr>
              <a:buSzPts val="1800"/>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9"/>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00" name="Google Shape;200;p9"/>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Optimize content for a SEO Strategy</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6" name="Google Shape;206;p1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07" name="Google Shape;207;p10"/>
          <p:cNvSpPr txBox="1"/>
          <p:nvPr>
            <p:ph type="title"/>
          </p:nvPr>
        </p:nvSpPr>
        <p:spPr>
          <a:xfrm>
            <a:off x="628650" y="541140"/>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Optimize content for a SEO Strategy</a:t>
            </a:r>
            <a:br>
              <a:rPr lang="en-US" sz="3200"/>
            </a:br>
            <a:endParaRPr sz="3200"/>
          </a:p>
        </p:txBody>
      </p:sp>
      <p:sp>
        <p:nvSpPr>
          <p:cNvPr id="208" name="Google Shape;208;p10"/>
          <p:cNvSpPr txBox="1"/>
          <p:nvPr>
            <p:ph idx="1" type="body"/>
          </p:nvPr>
        </p:nvSpPr>
        <p:spPr>
          <a:xfrm>
            <a:off x="628650" y="1369218"/>
            <a:ext cx="7886700" cy="285565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F39200"/>
              </a:buClr>
              <a:buSzPts val="2700"/>
              <a:buFont typeface="Arial"/>
              <a:buChar char="•"/>
            </a:pPr>
            <a:r>
              <a:rPr b="0" i="0" lang="en-US" sz="1800" u="none" cap="none" strike="noStrike"/>
              <a:t>Content optimization for SEO refers to the process of creating high-quality, relevant, and engaging content that is optimized for the keywords that are targeted</a:t>
            </a:r>
            <a:br>
              <a:rPr b="0" i="0" lang="en-US" sz="1800" u="none" cap="none" strike="noStrike"/>
            </a:br>
            <a:endParaRPr b="0" i="0" sz="1800" u="none" cap="none" strike="noStrike"/>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The goal is to create content that is both valuable to users and search engines, so that it can rank well in search engine results pages (SERPs) and drive more traffic to your website</a:t>
            </a:r>
            <a:endParaRPr b="0" i="0" sz="1800" u="none" cap="none" strike="noStrike"/>
          </a:p>
          <a:p>
            <a:pPr indent="-171450" lvl="0" marL="285750" marR="0" rtl="0" algn="l">
              <a:lnSpc>
                <a:spcPct val="100000"/>
              </a:lnSpc>
              <a:spcBef>
                <a:spcPts val="60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4" name="Google Shape;214;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96850" lvl="0" marL="285750" marR="0" rtl="0" algn="l">
              <a:spcBef>
                <a:spcPts val="600"/>
              </a:spcBef>
              <a:spcAft>
                <a:spcPts val="0"/>
              </a:spcAft>
              <a:buClr>
                <a:schemeClr val="dk1"/>
              </a:buClr>
              <a:buSzPts val="1400"/>
              <a:buFont typeface="Arial"/>
              <a:buNone/>
            </a:pPr>
            <a:r>
              <a:t/>
            </a:r>
            <a:endParaRPr b="0" i="0" sz="1400" u="none" cap="none" strike="noStrike">
              <a:solidFill>
                <a:schemeClr val="dk1"/>
              </a:solidFill>
              <a:latin typeface="Calibri"/>
              <a:ea typeface="Calibri"/>
              <a:cs typeface="Calibri"/>
              <a:sym typeface="Calibri"/>
            </a:endParaRPr>
          </a:p>
        </p:txBody>
      </p:sp>
      <p:sp>
        <p:nvSpPr>
          <p:cNvPr id="215" name="Google Shape;215;p1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Optimize content for a SEO Strategy</a:t>
            </a:r>
            <a:br>
              <a:rPr lang="en-US" sz="3200"/>
            </a:br>
            <a:endParaRPr sz="3200"/>
          </a:p>
        </p:txBody>
      </p:sp>
      <p:sp>
        <p:nvSpPr>
          <p:cNvPr id="216" name="Google Shape;216;p11"/>
          <p:cNvSpPr txBox="1"/>
          <p:nvPr>
            <p:ph idx="1" type="body"/>
          </p:nvPr>
        </p:nvSpPr>
        <p:spPr>
          <a:xfrm>
            <a:off x="628650" y="868281"/>
            <a:ext cx="7886700" cy="401904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F39200"/>
              </a:buClr>
              <a:buSzPts val="2250"/>
              <a:buFont typeface="Arial"/>
              <a:buChar char="•"/>
            </a:pPr>
            <a:r>
              <a:rPr b="0" i="0" lang="en-US" sz="1500" u="none" cap="none" strike="noStrike"/>
              <a:t>Research keywords: Before creating content, research the keywords that the target audience is searching for. This will help create content that is relevant and useful to them. Use keyword research tools like Google Keyword Planner to find the relevant keywords and the search volume</a:t>
            </a:r>
            <a:endParaRPr b="0" i="0" sz="1500" u="none" cap="none" strike="noStrike"/>
          </a:p>
          <a:p>
            <a:pPr indent="-285750" lvl="0" marL="285750" marR="0" rtl="0" algn="l">
              <a:lnSpc>
                <a:spcPct val="100000"/>
              </a:lnSpc>
              <a:spcBef>
                <a:spcPts val="600"/>
              </a:spcBef>
              <a:spcAft>
                <a:spcPts val="0"/>
              </a:spcAft>
              <a:buClr>
                <a:srgbClr val="F39200"/>
              </a:buClr>
              <a:buSzPts val="2250"/>
              <a:buFont typeface="Arial"/>
              <a:buChar char="•"/>
            </a:pPr>
            <a:r>
              <a:rPr b="0" i="0" lang="en-US" sz="1500" u="none" cap="none" strike="noStrike"/>
              <a:t>Create high-quality content: High-quality content is content that is well-written, informative, and engaging and must be free of spelling and grammar errors, easy to read and understand</a:t>
            </a:r>
            <a:endParaRPr b="0" i="0" sz="1500" u="none" cap="none" strike="noStrike"/>
          </a:p>
          <a:p>
            <a:pPr indent="-285750" lvl="0" marL="285750" marR="0" rtl="0" algn="l">
              <a:lnSpc>
                <a:spcPct val="100000"/>
              </a:lnSpc>
              <a:spcBef>
                <a:spcPts val="600"/>
              </a:spcBef>
              <a:spcAft>
                <a:spcPts val="0"/>
              </a:spcAft>
              <a:buClr>
                <a:srgbClr val="F39200"/>
              </a:buClr>
              <a:buSzPts val="2250"/>
              <a:buFont typeface="Arial"/>
              <a:buChar char="•"/>
            </a:pPr>
            <a:r>
              <a:rPr b="0" i="0" lang="en-US" sz="1500" u="none" cap="none" strike="noStrike"/>
              <a:t>Optimize for keywords: Once one has the keywords, they must be included in the content's headlines, meta description, and body text</a:t>
            </a:r>
            <a:endParaRPr b="0" i="0" sz="1500" u="none" cap="none" strike="noStrike"/>
          </a:p>
          <a:p>
            <a:pPr indent="-285750" lvl="0" marL="285750" marR="0" rtl="0" algn="l">
              <a:lnSpc>
                <a:spcPct val="100000"/>
              </a:lnSpc>
              <a:spcBef>
                <a:spcPts val="600"/>
              </a:spcBef>
              <a:spcAft>
                <a:spcPts val="0"/>
              </a:spcAft>
              <a:buClr>
                <a:srgbClr val="F39200"/>
              </a:buClr>
              <a:buSzPts val="2250"/>
              <a:buFont typeface="Arial"/>
              <a:buChar char="•"/>
            </a:pPr>
            <a:r>
              <a:rPr b="0" i="0" lang="en-US" sz="1500" u="none" cap="none" strike="noStrike"/>
              <a:t>Headings and subheadings: headings and subheadings should be used to organize the content and make it easy to read (H1, H2, H3, etc.) and to indicate the hierarchy of the content</a:t>
            </a:r>
            <a:endParaRPr b="0" i="0" sz="1500" u="none" cap="none" strike="noStrike"/>
          </a:p>
          <a:p>
            <a:pPr indent="-285750" lvl="0" marL="285750" marR="0" rtl="0" algn="l">
              <a:lnSpc>
                <a:spcPct val="100000"/>
              </a:lnSpc>
              <a:spcBef>
                <a:spcPts val="600"/>
              </a:spcBef>
              <a:spcAft>
                <a:spcPts val="0"/>
              </a:spcAft>
              <a:buClr>
                <a:srgbClr val="F39200"/>
              </a:buClr>
              <a:buSzPts val="2250"/>
              <a:buFont typeface="Arial"/>
              <a:buChar char="•"/>
            </a:pPr>
            <a:r>
              <a:rPr b="0" i="0" lang="en-US" sz="1500" u="none" cap="none" strike="noStrike"/>
              <a:t>Add images and videos to the content to make it more visually appealing and engaging</a:t>
            </a:r>
            <a:endParaRPr b="0" i="0" sz="1500" u="none" cap="none" strike="noStrike"/>
          </a:p>
          <a:p>
            <a:pPr indent="-285750" lvl="0" marL="285750" marR="0" rtl="0" algn="l">
              <a:lnSpc>
                <a:spcPct val="100000"/>
              </a:lnSpc>
              <a:spcBef>
                <a:spcPts val="600"/>
              </a:spcBef>
              <a:spcAft>
                <a:spcPts val="0"/>
              </a:spcAft>
              <a:buClr>
                <a:srgbClr val="F39200"/>
              </a:buClr>
              <a:buSzPts val="2250"/>
              <a:buFont typeface="Arial"/>
              <a:buChar char="•"/>
            </a:pPr>
            <a:r>
              <a:rPr b="0" i="0" lang="en-US" sz="1500" u="none" cap="none" strike="noStrike"/>
              <a:t>Add internal and external links</a:t>
            </a:r>
            <a:endParaRPr b="0" i="0" sz="1500" u="none" cap="none" strike="noStrike"/>
          </a:p>
          <a:p>
            <a:pPr indent="0" lvl="0" marL="0" rtl="0" algn="l">
              <a:lnSpc>
                <a:spcPct val="90000"/>
              </a:lnSpc>
              <a:spcBef>
                <a:spcPts val="750"/>
              </a:spcBef>
              <a:spcAft>
                <a:spcPts val="0"/>
              </a:spcAft>
              <a:buClr>
                <a:srgbClr val="F39200"/>
              </a:buClr>
              <a:buSzPts val="1875"/>
              <a:buNone/>
            </a:pPr>
            <a:r>
              <a:t/>
            </a:r>
            <a:endParaRPr sz="15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22" name="Google Shape;222;p12"/>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200"/>
              </a:spcBef>
              <a:spcAft>
                <a:spcPts val="1200"/>
              </a:spcAft>
              <a:buClr>
                <a:schemeClr val="dk1"/>
              </a:buClr>
              <a:buSzPts val="1800"/>
              <a:buFont typeface="Open Sans"/>
              <a:buNone/>
            </a:pPr>
            <a:r>
              <a:t/>
            </a:r>
            <a:endParaRPr b="0" i="0" sz="1800" u="none" cap="none" strike="noStrike">
              <a:solidFill>
                <a:schemeClr val="dk1"/>
              </a:solidFill>
              <a:latin typeface="Calibri"/>
              <a:ea typeface="Calibri"/>
              <a:cs typeface="Calibri"/>
              <a:sym typeface="Calibri"/>
            </a:endParaRPr>
          </a:p>
        </p:txBody>
      </p:sp>
      <p:sp>
        <p:nvSpPr>
          <p:cNvPr id="223" name="Google Shape;223;p12"/>
          <p:cNvSpPr txBox="1"/>
          <p:nvPr>
            <p:ph idx="1" type="body"/>
          </p:nvPr>
        </p:nvSpPr>
        <p:spPr>
          <a:xfrm>
            <a:off x="840583" y="312995"/>
            <a:ext cx="6614054" cy="8781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800"/>
              <a:buNone/>
            </a:pPr>
            <a:r>
              <a:t/>
            </a:r>
            <a:endParaRPr sz="2800"/>
          </a:p>
        </p:txBody>
      </p:sp>
      <p:sp>
        <p:nvSpPr>
          <p:cNvPr id="224" name="Google Shape;224;p12"/>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1800"/>
              <a:buFont typeface="Arial"/>
              <a:buNone/>
            </a:pPr>
            <a:r>
              <a:rPr b="0" i="0" lang="en-US" sz="1800" u="none" cap="none" strike="noStrike"/>
              <a:t>For the next list, choose an organization and its website:</a:t>
            </a:r>
            <a:endParaRPr/>
          </a:p>
          <a:p>
            <a:pPr indent="-285750" lvl="0" marL="285750" marR="0" rtl="0" algn="l">
              <a:lnSpc>
                <a:spcPct val="115000"/>
              </a:lnSpc>
              <a:spcBef>
                <a:spcPts val="1200"/>
              </a:spcBef>
              <a:spcAft>
                <a:spcPts val="0"/>
              </a:spcAft>
              <a:buClr>
                <a:srgbClr val="F39200"/>
              </a:buClr>
              <a:buSzPts val="2700"/>
              <a:buFont typeface="Arial"/>
              <a:buChar char="•"/>
            </a:pPr>
            <a:r>
              <a:rPr b="0" i="0" lang="en-US" sz="1800" u="none" cap="none" strike="noStrike"/>
              <a:t>Online store.</a:t>
            </a:r>
            <a:endParaRPr/>
          </a:p>
          <a:p>
            <a:pPr indent="-285750" lvl="0" marL="285750" marR="0" rtl="0" algn="l">
              <a:lnSpc>
                <a:spcPct val="115000"/>
              </a:lnSpc>
              <a:spcBef>
                <a:spcPts val="1200"/>
              </a:spcBef>
              <a:spcAft>
                <a:spcPts val="0"/>
              </a:spcAft>
              <a:buClr>
                <a:srgbClr val="F39200"/>
              </a:buClr>
              <a:buSzPts val="2700"/>
              <a:buFont typeface="Arial"/>
              <a:buChar char="•"/>
            </a:pPr>
            <a:r>
              <a:rPr b="0" i="0" lang="en-US" sz="1800" u="none" cap="none" strike="noStrike"/>
              <a:t>Online brand presence.</a:t>
            </a:r>
            <a:endParaRPr b="0" i="0" sz="1800" u="none" cap="none" strike="noStrike"/>
          </a:p>
          <a:p>
            <a:pPr indent="-285750" lvl="0" marL="285750" marR="0" rtl="0" algn="l">
              <a:lnSpc>
                <a:spcPct val="115000"/>
              </a:lnSpc>
              <a:spcBef>
                <a:spcPts val="1200"/>
              </a:spcBef>
              <a:spcAft>
                <a:spcPts val="0"/>
              </a:spcAft>
              <a:buClr>
                <a:srgbClr val="F39200"/>
              </a:buClr>
              <a:buSzPts val="2700"/>
              <a:buFont typeface="Arial"/>
              <a:buChar char="•"/>
            </a:pPr>
            <a:r>
              <a:rPr b="0" i="0" lang="en-US" sz="1800" u="none" cap="none" strike="noStrike"/>
              <a:t>Information repository (e.g., news)</a:t>
            </a:r>
            <a:endParaRPr b="0" i="0" sz="1800" u="none" cap="none" strike="noStrike"/>
          </a:p>
          <a:p>
            <a:pPr indent="0" lvl="0" marL="0" marR="0" rtl="0" algn="l">
              <a:lnSpc>
                <a:spcPct val="115000"/>
              </a:lnSpc>
              <a:spcBef>
                <a:spcPts val="1200"/>
              </a:spcBef>
              <a:spcAft>
                <a:spcPts val="0"/>
              </a:spcAft>
              <a:buClr>
                <a:schemeClr val="lt1"/>
              </a:buClr>
              <a:buSzPts val="1800"/>
              <a:buFont typeface="Arial"/>
              <a:buNone/>
            </a:pPr>
            <a:r>
              <a:t/>
            </a:r>
            <a:endParaRPr b="0" i="0" sz="1800" u="none" cap="none" strike="noStrike"/>
          </a:p>
          <a:p>
            <a:pPr indent="0" lvl="0" marL="0" marR="0" rtl="0" algn="l">
              <a:lnSpc>
                <a:spcPct val="115000"/>
              </a:lnSpc>
              <a:spcBef>
                <a:spcPts val="1200"/>
              </a:spcBef>
              <a:spcAft>
                <a:spcPts val="0"/>
              </a:spcAft>
              <a:buClr>
                <a:schemeClr val="lt1"/>
              </a:buClr>
              <a:buSzPts val="1800"/>
              <a:buFont typeface="Arial"/>
              <a:buNone/>
            </a:pPr>
            <a:r>
              <a:rPr b="0" i="0" lang="en-US" sz="1800" u="none" cap="none" strike="noStrike"/>
              <a:t>Identify the most important website pages and research the proper keywords.</a:t>
            </a:r>
            <a:endParaRPr/>
          </a:p>
          <a:p>
            <a:pPr indent="0" lvl="0" marL="0" marR="0" rtl="0" algn="l">
              <a:lnSpc>
                <a:spcPct val="115000"/>
              </a:lnSpc>
              <a:spcBef>
                <a:spcPts val="1200"/>
              </a:spcBef>
              <a:spcAft>
                <a:spcPts val="0"/>
              </a:spcAft>
              <a:buClr>
                <a:schemeClr val="lt1"/>
              </a:buClr>
              <a:buSzPts val="1800"/>
              <a:buFont typeface="Arial"/>
              <a:buNone/>
            </a:pPr>
            <a:r>
              <a:t/>
            </a:r>
            <a:endParaRPr b="0" i="0" sz="1800" u="none" cap="none" strike="noStrike">
              <a:solidFill>
                <a:srgbClr val="000000"/>
              </a:solidFill>
              <a:latin typeface="Calibri"/>
              <a:ea typeface="Calibri"/>
              <a:cs typeface="Calibri"/>
              <a:sym typeface="Calibri"/>
            </a:endParaRPr>
          </a:p>
          <a:p>
            <a:pPr indent="-171450" lvl="0" marL="285750" marR="0" rtl="0" algn="l">
              <a:lnSpc>
                <a:spcPct val="115000"/>
              </a:lnSpc>
              <a:spcBef>
                <a:spcPts val="1200"/>
              </a:spcBef>
              <a:spcAft>
                <a:spcPts val="0"/>
              </a:spcAft>
              <a:buClr>
                <a:srgbClr val="000000"/>
              </a:buClr>
              <a:buSzPts val="1800"/>
              <a:buFont typeface="Open Sans"/>
              <a:buNone/>
            </a:pPr>
            <a:r>
              <a:t/>
            </a:r>
            <a:endParaRPr b="0" i="0" sz="1800" u="none" cap="none" strike="noStrike">
              <a:solidFill>
                <a:srgbClr val="000000"/>
              </a:solidFill>
              <a:latin typeface="Calibri"/>
              <a:ea typeface="Calibri"/>
              <a:cs typeface="Calibri"/>
              <a:sym typeface="Calibri"/>
            </a:endParaRPr>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3"/>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30" name="Google Shape;230;p13"/>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Technical optimization</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6" name="Google Shape;236;p14"/>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37" name="Google Shape;237;p14"/>
          <p:cNvSpPr txBox="1"/>
          <p:nvPr/>
        </p:nvSpPr>
        <p:spPr>
          <a:xfrm>
            <a:off x="5438776" y="4255056"/>
            <a:ext cx="3467100" cy="27695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161249"/>
              </a:buClr>
              <a:buSzPts val="1200"/>
              <a:buFont typeface="Arial"/>
              <a:buNone/>
            </a:pPr>
            <a:r>
              <a:rPr b="1" i="1" lang="en-US" sz="1200" u="none" cap="none" strike="noStrike">
                <a:solidFill>
                  <a:srgbClr val="161249"/>
                </a:solidFill>
                <a:latin typeface="Arial"/>
                <a:ea typeface="Arial"/>
                <a:cs typeface="Arial"/>
                <a:sym typeface="Arial"/>
              </a:rPr>
              <a:t>Google Search Quality Evaluator Guidelines</a:t>
            </a:r>
            <a:endParaRPr b="1" i="1" sz="1200" u="none" cap="none" strike="noStrike">
              <a:solidFill>
                <a:srgbClr val="161249"/>
              </a:solidFill>
              <a:latin typeface="Arial"/>
              <a:ea typeface="Arial"/>
              <a:cs typeface="Arial"/>
              <a:sym typeface="Arial"/>
            </a:endParaRPr>
          </a:p>
        </p:txBody>
      </p:sp>
      <p:sp>
        <p:nvSpPr>
          <p:cNvPr id="238" name="Google Shape;238;p1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3600"/>
              <a:t>Technical optimization</a:t>
            </a:r>
            <a:br>
              <a:rPr lang="en-US" sz="3600"/>
            </a:br>
            <a:endParaRPr sz="3600"/>
          </a:p>
        </p:txBody>
      </p:sp>
      <p:sp>
        <p:nvSpPr>
          <p:cNvPr id="239" name="Google Shape;239;p14"/>
          <p:cNvSpPr txBox="1"/>
          <p:nvPr>
            <p:ph idx="1" type="body"/>
          </p:nvPr>
        </p:nvSpPr>
        <p:spPr>
          <a:xfrm>
            <a:off x="628650" y="1369218"/>
            <a:ext cx="7886700" cy="2886431"/>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F39200"/>
              </a:buClr>
              <a:buSzPts val="2700"/>
              <a:buFont typeface="Arial"/>
              <a:buChar char="•"/>
            </a:pPr>
            <a:r>
              <a:rPr b="0" i="0" lang="en-US" sz="1800" u="none" cap="none" strike="noStrike"/>
              <a:t>URL Structure</a:t>
            </a:r>
            <a:endParaRPr b="0" i="0" sz="1800" u="none" cap="none" strike="noStrike"/>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Redirects</a:t>
            </a:r>
            <a:endParaRPr b="0" i="0" sz="1800" u="none" cap="none" strike="noStrike"/>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Sitemap and Robots.txt</a:t>
            </a:r>
            <a:endParaRPr b="0" i="0" sz="1800" u="none" cap="none" strike="noStrike"/>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Mobile-Friendliness</a:t>
            </a:r>
            <a:endParaRPr/>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Website Speed</a:t>
            </a:r>
            <a:endParaRPr b="0" i="0" sz="1800" u="none" cap="none" strike="noStrike"/>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SSL</a:t>
            </a:r>
            <a:endParaRPr b="0" i="0" sz="1800" u="none" cap="none" strike="noStrike"/>
          </a:p>
          <a:p>
            <a:pPr indent="-285750" lvl="0" marL="285750" marR="0" rtl="0" algn="l">
              <a:lnSpc>
                <a:spcPct val="100000"/>
              </a:lnSpc>
              <a:spcBef>
                <a:spcPts val="600"/>
              </a:spcBef>
              <a:spcAft>
                <a:spcPts val="0"/>
              </a:spcAft>
              <a:buClr>
                <a:srgbClr val="F39200"/>
              </a:buClr>
              <a:buSzPts val="2700"/>
              <a:buFont typeface="Arial"/>
              <a:buChar char="•"/>
            </a:pPr>
            <a:r>
              <a:rPr b="0" i="0" lang="en-US" sz="1800" u="none" cap="none" strike="noStrike"/>
              <a:t>Broken links</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1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45" name="Google Shape;245;p1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200"/>
              </a:spcBef>
              <a:spcAft>
                <a:spcPts val="1200"/>
              </a:spcAft>
              <a:buClr>
                <a:schemeClr val="dk1"/>
              </a:buClr>
              <a:buSzPts val="1800"/>
              <a:buFont typeface="Open Sans"/>
              <a:buNone/>
            </a:pPr>
            <a:r>
              <a:t/>
            </a:r>
            <a:endParaRPr b="0" i="0" sz="1800" u="none" cap="none" strike="noStrike">
              <a:solidFill>
                <a:schemeClr val="dk1"/>
              </a:solidFill>
              <a:latin typeface="Calibri"/>
              <a:ea typeface="Calibri"/>
              <a:cs typeface="Calibri"/>
              <a:sym typeface="Calibri"/>
            </a:endParaRPr>
          </a:p>
        </p:txBody>
      </p:sp>
      <p:sp>
        <p:nvSpPr>
          <p:cNvPr id="246" name="Google Shape;246;p15"/>
          <p:cNvSpPr txBox="1"/>
          <p:nvPr>
            <p:ph idx="1" type="body"/>
          </p:nvPr>
        </p:nvSpPr>
        <p:spPr>
          <a:xfrm>
            <a:off x="840583" y="312995"/>
            <a:ext cx="6614054" cy="8227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Assessment Activity</a:t>
            </a:r>
            <a:endParaRPr/>
          </a:p>
          <a:p>
            <a:pPr indent="0" lvl="0" marL="0" rtl="0" algn="l">
              <a:lnSpc>
                <a:spcPct val="90000"/>
              </a:lnSpc>
              <a:spcBef>
                <a:spcPts val="750"/>
              </a:spcBef>
              <a:spcAft>
                <a:spcPts val="0"/>
              </a:spcAft>
              <a:buClr>
                <a:schemeClr val="lt1"/>
              </a:buClr>
              <a:buSzPts val="2400"/>
              <a:buNone/>
            </a:pPr>
            <a:r>
              <a:t/>
            </a:r>
            <a:endParaRPr/>
          </a:p>
        </p:txBody>
      </p:sp>
      <p:sp>
        <p:nvSpPr>
          <p:cNvPr id="247" name="Google Shape;247;p15"/>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1800"/>
              <a:buFont typeface="Arial"/>
              <a:buNone/>
            </a:pPr>
            <a:r>
              <a:rPr b="0" i="0" lang="en-US" sz="1800" u="none" cap="none" strike="noStrike"/>
              <a:t>For the next list, choose an organization and its website:</a:t>
            </a:r>
            <a:endParaRPr/>
          </a:p>
          <a:p>
            <a:pPr indent="-285750" lvl="0" marL="285750" marR="0" rtl="0" algn="l">
              <a:lnSpc>
                <a:spcPct val="115000"/>
              </a:lnSpc>
              <a:spcBef>
                <a:spcPts val="1200"/>
              </a:spcBef>
              <a:spcAft>
                <a:spcPts val="0"/>
              </a:spcAft>
              <a:buClr>
                <a:srgbClr val="F39200"/>
              </a:buClr>
              <a:buSzPts val="2700"/>
              <a:buFont typeface="Arial"/>
              <a:buChar char="•"/>
            </a:pPr>
            <a:r>
              <a:rPr b="0" i="0" lang="en-US" sz="1800" u="none" cap="none" strike="noStrike"/>
              <a:t>Online store.</a:t>
            </a:r>
            <a:endParaRPr/>
          </a:p>
          <a:p>
            <a:pPr indent="-285750" lvl="0" marL="285750" marR="0" rtl="0" algn="l">
              <a:lnSpc>
                <a:spcPct val="115000"/>
              </a:lnSpc>
              <a:spcBef>
                <a:spcPts val="1200"/>
              </a:spcBef>
              <a:spcAft>
                <a:spcPts val="0"/>
              </a:spcAft>
              <a:buClr>
                <a:srgbClr val="F39200"/>
              </a:buClr>
              <a:buSzPts val="2700"/>
              <a:buFont typeface="Arial"/>
              <a:buChar char="•"/>
            </a:pPr>
            <a:r>
              <a:rPr b="0" i="0" lang="en-US" sz="1800" u="none" cap="none" strike="noStrike"/>
              <a:t>Online brand presence.</a:t>
            </a:r>
            <a:endParaRPr b="0" i="0" sz="1800" u="none" cap="none" strike="noStrike"/>
          </a:p>
          <a:p>
            <a:pPr indent="-285750" lvl="0" marL="285750" marR="0" rtl="0" algn="l">
              <a:lnSpc>
                <a:spcPct val="115000"/>
              </a:lnSpc>
              <a:spcBef>
                <a:spcPts val="1200"/>
              </a:spcBef>
              <a:spcAft>
                <a:spcPts val="0"/>
              </a:spcAft>
              <a:buClr>
                <a:srgbClr val="F39200"/>
              </a:buClr>
              <a:buSzPts val="2700"/>
              <a:buFont typeface="Arial"/>
              <a:buChar char="•"/>
            </a:pPr>
            <a:r>
              <a:rPr b="0" i="0" lang="en-US" sz="1800" u="none" cap="none" strike="noStrike"/>
              <a:t>Information repository (e.g., news)</a:t>
            </a:r>
            <a:endParaRPr b="0" i="0" sz="1800" u="none" cap="none" strike="noStrike"/>
          </a:p>
          <a:p>
            <a:pPr indent="0" lvl="0" marL="0" marR="0" rtl="0" algn="l">
              <a:lnSpc>
                <a:spcPct val="115000"/>
              </a:lnSpc>
              <a:spcBef>
                <a:spcPts val="1200"/>
              </a:spcBef>
              <a:spcAft>
                <a:spcPts val="0"/>
              </a:spcAft>
              <a:buClr>
                <a:schemeClr val="lt1"/>
              </a:buClr>
              <a:buSzPts val="1800"/>
              <a:buFont typeface="Arial"/>
              <a:buNone/>
            </a:pPr>
            <a:r>
              <a:t/>
            </a:r>
            <a:endParaRPr b="0" i="0" sz="1800" u="none" cap="none" strike="noStrike"/>
          </a:p>
          <a:p>
            <a:pPr indent="0" lvl="0" marL="0" marR="0" rtl="0" algn="l">
              <a:lnSpc>
                <a:spcPct val="115000"/>
              </a:lnSpc>
              <a:spcBef>
                <a:spcPts val="1200"/>
              </a:spcBef>
              <a:spcAft>
                <a:spcPts val="0"/>
              </a:spcAft>
              <a:buClr>
                <a:schemeClr val="lt1"/>
              </a:buClr>
              <a:buSzPts val="1800"/>
              <a:buFont typeface="Arial"/>
              <a:buNone/>
            </a:pPr>
            <a:r>
              <a:rPr b="0" i="0" lang="en-US" sz="1800" u="none" cap="none" strike="noStrike"/>
              <a:t>Optimize the speed of the website</a:t>
            </a:r>
            <a:endParaRPr/>
          </a:p>
          <a:p>
            <a:pPr indent="-171450" lvl="0" marL="285750" marR="0" rtl="0" algn="l">
              <a:lnSpc>
                <a:spcPct val="115000"/>
              </a:lnSpc>
              <a:spcBef>
                <a:spcPts val="1200"/>
              </a:spcBef>
              <a:spcAft>
                <a:spcPts val="0"/>
              </a:spcAft>
              <a:buClr>
                <a:srgbClr val="000000"/>
              </a:buClr>
              <a:buSzPts val="1800"/>
              <a:buFont typeface="Open Sans"/>
              <a:buNone/>
            </a:pPr>
            <a:r>
              <a:t/>
            </a:r>
            <a:endParaRPr b="0" i="0" sz="1800" u="none" cap="none" strike="noStrike"/>
          </a:p>
          <a:p>
            <a:pPr indent="0" lvl="0" marL="0" rtl="0" algn="l">
              <a:lnSpc>
                <a:spcPct val="108000"/>
              </a:lnSpc>
              <a:spcBef>
                <a:spcPts val="1200"/>
              </a:spcBef>
              <a:spcAft>
                <a:spcPts val="0"/>
              </a:spcAft>
              <a:buClr>
                <a:schemeClr val="lt1"/>
              </a:buClr>
              <a:buSzPts val="15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6"/>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53" name="Google Shape;253;p16"/>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Local SEO</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grpSp>
        <p:nvGrpSpPr>
          <p:cNvPr id="258" name="Google Shape;258;p17"/>
          <p:cNvGrpSpPr/>
          <p:nvPr/>
        </p:nvGrpSpPr>
        <p:grpSpPr>
          <a:xfrm>
            <a:off x="1237243" y="1294730"/>
            <a:ext cx="6657490" cy="3251066"/>
            <a:chOff x="1043804" y="-9059"/>
            <a:chExt cx="6657490" cy="3251066"/>
          </a:xfrm>
        </p:grpSpPr>
        <p:sp>
          <p:nvSpPr>
            <p:cNvPr id="259" name="Google Shape;259;p17"/>
            <p:cNvSpPr/>
            <p:nvPr/>
          </p:nvSpPr>
          <p:spPr>
            <a:xfrm>
              <a:off x="1043804" y="-9059"/>
              <a:ext cx="6657490" cy="969584"/>
            </a:xfrm>
            <a:prstGeom prst="rightArrow">
              <a:avLst>
                <a:gd fmla="val 50000" name="adj1"/>
                <a:gd fmla="val 50000" name="adj2"/>
              </a:avLst>
            </a:prstGeom>
            <a:solidFill>
              <a:srgbClr val="9235A9"/>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0" name="Google Shape;260;p17"/>
            <p:cNvSpPr txBox="1"/>
            <p:nvPr/>
          </p:nvSpPr>
          <p:spPr>
            <a:xfrm>
              <a:off x="1046873" y="249883"/>
              <a:ext cx="6415094" cy="484792"/>
            </a:xfrm>
            <a:prstGeom prst="rect">
              <a:avLst/>
            </a:prstGeom>
            <a:solidFill>
              <a:srgbClr val="9235A9"/>
            </a:solidFill>
            <a:ln>
              <a:noFill/>
            </a:ln>
          </p:spPr>
          <p:txBody>
            <a:bodyPr anchorCtr="0" anchor="ctr" bIns="153900" lIns="64750" spcFirstLastPara="1" rIns="254000" wrap="square" tIns="64750">
              <a:noAutofit/>
            </a:bodyPr>
            <a:lstStyle/>
            <a:p>
              <a:pPr indent="0" lvl="0" marL="0" marR="0" rtl="0" algn="l">
                <a:lnSpc>
                  <a:spcPct val="90000"/>
                </a:lnSpc>
                <a:spcBef>
                  <a:spcPts val="0"/>
                </a:spcBef>
                <a:spcAft>
                  <a:spcPts val="0"/>
                </a:spcAft>
                <a:buClr>
                  <a:schemeClr val="lt1"/>
                </a:buClr>
                <a:buSzPts val="1700"/>
                <a:buFont typeface="Open Sans"/>
                <a:buNone/>
              </a:pPr>
              <a:r>
                <a:rPr b="0" i="0" lang="en-US" sz="1700" u="none" cap="none" strike="noStrike">
                  <a:solidFill>
                    <a:schemeClr val="lt1"/>
                  </a:solidFill>
                  <a:latin typeface="Arial"/>
                  <a:ea typeface="Arial"/>
                  <a:cs typeface="Arial"/>
                  <a:sym typeface="Arial"/>
                </a:rPr>
                <a:t>Register	</a:t>
              </a:r>
              <a:endParaRPr b="0" i="0" sz="1800" u="none" cap="none" strike="noStrike">
                <a:solidFill>
                  <a:schemeClr val="dk1"/>
                </a:solidFill>
                <a:latin typeface="Arial"/>
                <a:ea typeface="Arial"/>
                <a:cs typeface="Arial"/>
                <a:sym typeface="Arial"/>
              </a:endParaRPr>
            </a:p>
          </p:txBody>
        </p:sp>
        <p:sp>
          <p:nvSpPr>
            <p:cNvPr id="261" name="Google Shape;261;p17"/>
            <p:cNvSpPr/>
            <p:nvPr/>
          </p:nvSpPr>
          <p:spPr>
            <a:xfrm>
              <a:off x="1046873" y="755177"/>
              <a:ext cx="2050507" cy="1867776"/>
            </a:xfrm>
            <a:prstGeom prst="rect">
              <a:avLst/>
            </a:prstGeom>
            <a:solidFill>
              <a:schemeClr val="lt1"/>
            </a:solidFill>
            <a:ln cap="flat" cmpd="sng" w="12700">
              <a:solidFill>
                <a:srgbClr val="6200AE"/>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2" name="Google Shape;262;p17"/>
            <p:cNvSpPr txBox="1"/>
            <p:nvPr/>
          </p:nvSpPr>
          <p:spPr>
            <a:xfrm>
              <a:off x="1046873" y="755177"/>
              <a:ext cx="2050507" cy="1867776"/>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Google Ecosystem</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Google My Business</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Youtube</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Facebook</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Twitter</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LinkedIn</a:t>
              </a:r>
              <a:endParaRPr b="0" i="0" sz="1400" u="none" cap="none" strike="noStrike">
                <a:solidFill>
                  <a:schemeClr val="dk1"/>
                </a:solidFill>
                <a:latin typeface="Arial"/>
                <a:ea typeface="Arial"/>
                <a:cs typeface="Arial"/>
                <a:sym typeface="Arial"/>
              </a:endParaRPr>
            </a:p>
          </p:txBody>
        </p:sp>
        <p:sp>
          <p:nvSpPr>
            <p:cNvPr id="263" name="Google Shape;263;p17"/>
            <p:cNvSpPr/>
            <p:nvPr/>
          </p:nvSpPr>
          <p:spPr>
            <a:xfrm>
              <a:off x="3094311" y="312458"/>
              <a:ext cx="4606983" cy="969584"/>
            </a:xfrm>
            <a:prstGeom prst="rightArrow">
              <a:avLst>
                <a:gd fmla="val 50000" name="adj1"/>
                <a:gd fmla="val 50000" name="adj2"/>
              </a:avLst>
            </a:prstGeom>
            <a:solidFill>
              <a:srgbClr val="F1148B"/>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4" name="Google Shape;264;p17"/>
            <p:cNvSpPr txBox="1"/>
            <p:nvPr/>
          </p:nvSpPr>
          <p:spPr>
            <a:xfrm>
              <a:off x="3097380" y="573078"/>
              <a:ext cx="4364587" cy="484792"/>
            </a:xfrm>
            <a:prstGeom prst="rect">
              <a:avLst/>
            </a:prstGeom>
            <a:noFill/>
            <a:ln>
              <a:noFill/>
            </a:ln>
          </p:spPr>
          <p:txBody>
            <a:bodyPr anchorCtr="0" anchor="ctr" bIns="153900" lIns="64750" spcFirstLastPara="1" rIns="254000" wrap="square" tIns="64750">
              <a:noAutofit/>
            </a:bodyPr>
            <a:lstStyle/>
            <a:p>
              <a:pPr indent="0" lvl="0" marL="0" marR="0" rtl="0" algn="l">
                <a:lnSpc>
                  <a:spcPct val="90000"/>
                </a:lnSpc>
                <a:spcBef>
                  <a:spcPts val="0"/>
                </a:spcBef>
                <a:spcAft>
                  <a:spcPts val="0"/>
                </a:spcAft>
                <a:buClr>
                  <a:schemeClr val="lt1"/>
                </a:buClr>
                <a:buSzPts val="1700"/>
                <a:buFont typeface="Open Sans"/>
                <a:buNone/>
              </a:pPr>
              <a:r>
                <a:rPr b="0" i="0" lang="en-US" sz="1700" u="none" cap="none" strike="noStrike">
                  <a:solidFill>
                    <a:schemeClr val="lt1"/>
                  </a:solidFill>
                  <a:latin typeface="Arial"/>
                  <a:ea typeface="Arial"/>
                  <a:cs typeface="Arial"/>
                  <a:sym typeface="Arial"/>
                </a:rPr>
                <a:t>Consistent Information</a:t>
              </a:r>
              <a:endParaRPr b="0" i="0" sz="1700" u="none" cap="none" strike="noStrike">
                <a:solidFill>
                  <a:schemeClr val="lt1"/>
                </a:solidFill>
                <a:latin typeface="Arial"/>
                <a:ea typeface="Arial"/>
                <a:cs typeface="Arial"/>
                <a:sym typeface="Arial"/>
              </a:endParaRPr>
            </a:p>
          </p:txBody>
        </p:sp>
        <p:sp>
          <p:nvSpPr>
            <p:cNvPr id="265" name="Google Shape;265;p17"/>
            <p:cNvSpPr/>
            <p:nvPr/>
          </p:nvSpPr>
          <p:spPr>
            <a:xfrm>
              <a:off x="3097380" y="1078371"/>
              <a:ext cx="2050507" cy="1867776"/>
            </a:xfrm>
            <a:prstGeom prst="rect">
              <a:avLst/>
            </a:prstGeom>
            <a:solidFill>
              <a:schemeClr val="lt1"/>
            </a:solidFill>
            <a:ln cap="flat" cmpd="sng" w="12700">
              <a:solidFill>
                <a:srgbClr val="F1148B"/>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6" name="Google Shape;266;p17"/>
            <p:cNvSpPr txBox="1"/>
            <p:nvPr/>
          </p:nvSpPr>
          <p:spPr>
            <a:xfrm>
              <a:off x="3097380" y="1078371"/>
              <a:ext cx="2050507" cy="1867776"/>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Offer</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N.A.P. (Name, Address,</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Phone)</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Photos</a:t>
              </a:r>
              <a:endParaRPr b="0" i="0" sz="14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Comments</a:t>
              </a:r>
              <a:endParaRPr b="0" i="0" sz="1400" u="none" cap="none" strike="noStrike">
                <a:solidFill>
                  <a:schemeClr val="dk1"/>
                </a:solidFill>
                <a:latin typeface="Arial"/>
                <a:ea typeface="Arial"/>
                <a:cs typeface="Arial"/>
                <a:sym typeface="Arial"/>
              </a:endParaRPr>
            </a:p>
          </p:txBody>
        </p:sp>
        <p:sp>
          <p:nvSpPr>
            <p:cNvPr id="267" name="Google Shape;267;p17"/>
            <p:cNvSpPr/>
            <p:nvPr/>
          </p:nvSpPr>
          <p:spPr>
            <a:xfrm>
              <a:off x="5144818" y="649320"/>
              <a:ext cx="2556476" cy="969584"/>
            </a:xfrm>
            <a:prstGeom prst="rightArrow">
              <a:avLst>
                <a:gd fmla="val 50000" name="adj1"/>
                <a:gd fmla="val 50000" name="adj2"/>
              </a:avLst>
            </a:prstGeom>
            <a:solidFill>
              <a:srgbClr val="F392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8" name="Google Shape;268;p17"/>
            <p:cNvSpPr txBox="1"/>
            <p:nvPr/>
          </p:nvSpPr>
          <p:spPr>
            <a:xfrm>
              <a:off x="5160481" y="929365"/>
              <a:ext cx="2314080" cy="419977"/>
            </a:xfrm>
            <a:prstGeom prst="rect">
              <a:avLst/>
            </a:prstGeom>
            <a:solidFill>
              <a:srgbClr val="F39200"/>
            </a:solidFill>
            <a:ln>
              <a:noFill/>
            </a:ln>
          </p:spPr>
          <p:txBody>
            <a:bodyPr anchorCtr="0" anchor="ctr" bIns="153900" lIns="64750" spcFirstLastPara="1" rIns="254000" wrap="square" tIns="64750">
              <a:noAutofit/>
            </a:bodyPr>
            <a:lstStyle/>
            <a:p>
              <a:pPr indent="0" lvl="0" marL="0" marR="0" rtl="0" algn="l">
                <a:lnSpc>
                  <a:spcPct val="90000"/>
                </a:lnSpc>
                <a:spcBef>
                  <a:spcPts val="0"/>
                </a:spcBef>
                <a:spcAft>
                  <a:spcPts val="0"/>
                </a:spcAft>
                <a:buClr>
                  <a:schemeClr val="lt1"/>
                </a:buClr>
                <a:buSzPts val="1700"/>
                <a:buFont typeface="Open Sans"/>
                <a:buNone/>
              </a:pPr>
              <a:r>
                <a:rPr b="0" i="0" lang="en-US" sz="1700" u="none" cap="none" strike="noStrike">
                  <a:solidFill>
                    <a:schemeClr val="lt1"/>
                  </a:solidFill>
                  <a:latin typeface="Arial"/>
                  <a:ea typeface="Arial"/>
                  <a:cs typeface="Arial"/>
                  <a:sym typeface="Arial"/>
                </a:rPr>
                <a:t>Optimize</a:t>
              </a:r>
              <a:endParaRPr b="0" i="0" sz="1700" u="none" cap="none" strike="noStrike">
                <a:solidFill>
                  <a:schemeClr val="lt1"/>
                </a:solidFill>
                <a:latin typeface="Arial"/>
                <a:ea typeface="Arial"/>
                <a:cs typeface="Arial"/>
                <a:sym typeface="Arial"/>
              </a:endParaRPr>
            </a:p>
          </p:txBody>
        </p:sp>
        <p:sp>
          <p:nvSpPr>
            <p:cNvPr id="269" name="Google Shape;269;p17"/>
            <p:cNvSpPr/>
            <p:nvPr/>
          </p:nvSpPr>
          <p:spPr>
            <a:xfrm>
              <a:off x="5147887" y="1401566"/>
              <a:ext cx="2050507" cy="1840441"/>
            </a:xfrm>
            <a:prstGeom prst="rect">
              <a:avLst/>
            </a:prstGeom>
            <a:solidFill>
              <a:schemeClr val="lt1"/>
            </a:solidFill>
            <a:ln cap="flat" cmpd="sng" w="12700">
              <a:solidFill>
                <a:srgbClr val="E5A007"/>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0" name="Google Shape;270;p17"/>
            <p:cNvSpPr txBox="1"/>
            <p:nvPr/>
          </p:nvSpPr>
          <p:spPr>
            <a:xfrm>
              <a:off x="5147887" y="1401566"/>
              <a:ext cx="2050507" cy="1840441"/>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Social Media</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Website</a:t>
              </a:r>
              <a:endParaRPr b="0" i="0" sz="1800" u="none" cap="none" strike="noStrike">
                <a:solidFill>
                  <a:schemeClr val="dk1"/>
                </a:solidFill>
                <a:latin typeface="Arial"/>
                <a:ea typeface="Arial"/>
                <a:cs typeface="Arial"/>
                <a:sym typeface="Arial"/>
              </a:endParaRPr>
            </a:p>
            <a:p>
              <a:pPr indent="0" lvl="0" marL="0" marR="0" rtl="0" algn="l">
                <a:lnSpc>
                  <a:spcPct val="90000"/>
                </a:lnSpc>
                <a:spcBef>
                  <a:spcPts val="490"/>
                </a:spcBef>
                <a:spcAft>
                  <a:spcPts val="0"/>
                </a:spcAft>
                <a:buClr>
                  <a:schemeClr val="dk1"/>
                </a:buClr>
                <a:buSzPts val="1400"/>
                <a:buFont typeface="Open Sans"/>
                <a:buNone/>
              </a:pPr>
              <a:r>
                <a:rPr b="0" i="0" lang="en-US" sz="1400" u="none" cap="none" strike="noStrike">
                  <a:solidFill>
                    <a:schemeClr val="dk1"/>
                  </a:solidFill>
                  <a:latin typeface="Arial"/>
                  <a:ea typeface="Arial"/>
                  <a:cs typeface="Arial"/>
                  <a:sym typeface="Arial"/>
                </a:rPr>
                <a:t>Google</a:t>
              </a:r>
              <a:endParaRPr b="0" i="0" sz="1800" u="none" cap="none" strike="noStrike">
                <a:solidFill>
                  <a:schemeClr val="dk1"/>
                </a:solidFill>
                <a:latin typeface="Arial"/>
                <a:ea typeface="Arial"/>
                <a:cs typeface="Arial"/>
                <a:sym typeface="Arial"/>
              </a:endParaRPr>
            </a:p>
          </p:txBody>
        </p:sp>
      </p:grpSp>
      <p:sp>
        <p:nvSpPr>
          <p:cNvPr id="271" name="Google Shape;271;p17"/>
          <p:cNvSpPr txBox="1"/>
          <p:nvPr/>
        </p:nvSpPr>
        <p:spPr>
          <a:xfrm>
            <a:off x="478339" y="597704"/>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161249"/>
              </a:buClr>
              <a:buSzPts val="3600"/>
              <a:buFont typeface="Arial"/>
              <a:buNone/>
            </a:pPr>
            <a:r>
              <a:rPr b="1" i="0" lang="en-US" sz="3600" u="none" cap="none" strike="noStrike">
                <a:solidFill>
                  <a:srgbClr val="161249"/>
                </a:solidFill>
                <a:latin typeface="Arial"/>
                <a:ea typeface="Arial"/>
                <a:cs typeface="Arial"/>
                <a:sym typeface="Arial"/>
              </a:rPr>
              <a:t>Local SEO</a:t>
            </a:r>
            <a:endParaRPr b="0" i="0" sz="2400" u="none" cap="none" strike="noStrike">
              <a:solidFill>
                <a:srgbClr val="161249"/>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8"/>
          <p:cNvSpPr txBox="1"/>
          <p:nvPr/>
        </p:nvSpPr>
        <p:spPr>
          <a:xfrm>
            <a:off x="0" y="70357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000" u="none" cap="none" strike="noStrike">
                <a:solidFill>
                  <a:srgbClr val="161249"/>
                </a:solidFill>
                <a:latin typeface="Arial"/>
                <a:ea typeface="Arial"/>
                <a:cs typeface="Arial"/>
                <a:sym typeface="Arial"/>
              </a:rPr>
              <a:t>Consolidation Activity</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1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2" name="Google Shape;282;p1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600"/>
              <a:buFont typeface="Calibri"/>
              <a:buNone/>
            </a:pPr>
            <a:r>
              <a:t/>
            </a:r>
            <a:endParaRPr b="0" i="0" sz="1600" u="none" cap="none" strike="noStrike">
              <a:solidFill>
                <a:schemeClr val="dk1"/>
              </a:solidFill>
              <a:latin typeface="Calibri"/>
              <a:ea typeface="Calibri"/>
              <a:cs typeface="Calibri"/>
              <a:sym typeface="Calibri"/>
            </a:endParaRPr>
          </a:p>
        </p:txBody>
      </p:sp>
      <p:sp>
        <p:nvSpPr>
          <p:cNvPr id="283" name="Google Shape;283;p19"/>
          <p:cNvSpPr txBox="1"/>
          <p:nvPr>
            <p:ph idx="1" type="body"/>
          </p:nvPr>
        </p:nvSpPr>
        <p:spPr>
          <a:xfrm>
            <a:off x="840583" y="312995"/>
            <a:ext cx="6614054" cy="8227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Consolidation Activity</a:t>
            </a:r>
            <a:endParaRPr/>
          </a:p>
          <a:p>
            <a:pPr indent="0" lvl="0" marL="0" rtl="0" algn="l">
              <a:lnSpc>
                <a:spcPct val="90000"/>
              </a:lnSpc>
              <a:spcBef>
                <a:spcPts val="750"/>
              </a:spcBef>
              <a:spcAft>
                <a:spcPts val="0"/>
              </a:spcAft>
              <a:buClr>
                <a:schemeClr val="lt1"/>
              </a:buClr>
              <a:buSzPts val="2400"/>
              <a:buNone/>
            </a:pPr>
            <a:r>
              <a:t/>
            </a:r>
            <a:endParaRPr/>
          </a:p>
        </p:txBody>
      </p:sp>
      <p:sp>
        <p:nvSpPr>
          <p:cNvPr id="284" name="Google Shape;284;p19"/>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chemeClr val="lt1"/>
              </a:buClr>
              <a:buSzPts val="1600"/>
              <a:buNone/>
            </a:pPr>
            <a:r>
              <a:rPr lang="en-US" sz="1600"/>
              <a:t>For the next list, choose an organization and its website:</a:t>
            </a:r>
            <a:endParaRPr/>
          </a:p>
          <a:p>
            <a:pPr indent="-285750" lvl="0" marL="285750" marR="0" rtl="0" algn="l">
              <a:lnSpc>
                <a:spcPct val="115000"/>
              </a:lnSpc>
              <a:spcBef>
                <a:spcPts val="600"/>
              </a:spcBef>
              <a:spcAft>
                <a:spcPts val="0"/>
              </a:spcAft>
              <a:buClr>
                <a:srgbClr val="F39200"/>
              </a:buClr>
              <a:buSzPts val="2400"/>
              <a:buFont typeface="Arial"/>
              <a:buChar char="•"/>
            </a:pPr>
            <a:r>
              <a:rPr lang="en-US" sz="1600"/>
              <a:t>Online store.</a:t>
            </a:r>
            <a:endParaRPr/>
          </a:p>
          <a:p>
            <a:pPr indent="-285750" lvl="0" marL="285750" marR="0" rtl="0" algn="l">
              <a:lnSpc>
                <a:spcPct val="115000"/>
              </a:lnSpc>
              <a:spcBef>
                <a:spcPts val="600"/>
              </a:spcBef>
              <a:spcAft>
                <a:spcPts val="0"/>
              </a:spcAft>
              <a:buClr>
                <a:srgbClr val="F39200"/>
              </a:buClr>
              <a:buSzPts val="2400"/>
              <a:buFont typeface="Arial"/>
              <a:buChar char="•"/>
            </a:pPr>
            <a:r>
              <a:rPr lang="en-US" sz="1600"/>
              <a:t>Online brand presence.</a:t>
            </a:r>
            <a:endParaRPr/>
          </a:p>
          <a:p>
            <a:pPr indent="-285750" lvl="0" marL="285750" marR="0" rtl="0" algn="l">
              <a:lnSpc>
                <a:spcPct val="115000"/>
              </a:lnSpc>
              <a:spcBef>
                <a:spcPts val="600"/>
              </a:spcBef>
              <a:spcAft>
                <a:spcPts val="0"/>
              </a:spcAft>
              <a:buClr>
                <a:srgbClr val="F39200"/>
              </a:buClr>
              <a:buSzPts val="2400"/>
              <a:buFont typeface="Arial"/>
              <a:buChar char="•"/>
            </a:pPr>
            <a:r>
              <a:rPr lang="en-US" sz="1600"/>
              <a:t>Information repository (e.g., news)</a:t>
            </a:r>
            <a:br>
              <a:rPr lang="en-US" sz="1600"/>
            </a:br>
            <a:endParaRPr sz="1600"/>
          </a:p>
          <a:p>
            <a:pPr indent="-342900" lvl="0" marL="342900" marR="0" rtl="0" algn="l">
              <a:lnSpc>
                <a:spcPct val="100000"/>
              </a:lnSpc>
              <a:spcBef>
                <a:spcPts val="600"/>
              </a:spcBef>
              <a:spcAft>
                <a:spcPts val="0"/>
              </a:spcAft>
              <a:buClr>
                <a:srgbClr val="F39200"/>
              </a:buClr>
              <a:buSzPts val="1600"/>
              <a:buFont typeface="Roboto"/>
              <a:buAutoNum type="arabicPeriod"/>
            </a:pPr>
            <a:r>
              <a:rPr lang="en-US" sz="1600"/>
              <a:t>Redesign the main pages from an SEO perspective; suggest an information architecture</a:t>
            </a:r>
            <a:endParaRPr/>
          </a:p>
          <a:p>
            <a:pPr indent="-342900" lvl="0" marL="342900" marR="0" rtl="0" algn="l">
              <a:lnSpc>
                <a:spcPct val="100000"/>
              </a:lnSpc>
              <a:spcBef>
                <a:spcPts val="600"/>
              </a:spcBef>
              <a:spcAft>
                <a:spcPts val="0"/>
              </a:spcAft>
              <a:buClr>
                <a:srgbClr val="F39200"/>
              </a:buClr>
              <a:buSzPts val="1600"/>
              <a:buFont typeface="Roboto"/>
              <a:buAutoNum type="arabicPeriod"/>
            </a:pPr>
            <a:r>
              <a:rPr lang="en-US" sz="1600"/>
              <a:t>Redefine the content of the main pages of the website under the SEO approach</a:t>
            </a:r>
            <a:endParaRPr/>
          </a:p>
          <a:p>
            <a:pPr indent="-342900" lvl="0" marL="342900" marR="0" rtl="0" algn="l">
              <a:lnSpc>
                <a:spcPct val="100000"/>
              </a:lnSpc>
              <a:spcBef>
                <a:spcPts val="600"/>
              </a:spcBef>
              <a:spcAft>
                <a:spcPts val="0"/>
              </a:spcAft>
              <a:buClr>
                <a:srgbClr val="F39200"/>
              </a:buClr>
              <a:buSzPts val="1600"/>
              <a:buFont typeface="Roboto"/>
              <a:buAutoNum type="arabicPeriod"/>
            </a:pPr>
            <a:r>
              <a:rPr lang="en-US" sz="1600"/>
              <a:t>Make recommendations to improve technical issues</a:t>
            </a:r>
            <a:endParaRPr/>
          </a:p>
          <a:p>
            <a:pPr indent="-342900" lvl="0" marL="342900" marR="0" rtl="0" algn="l">
              <a:lnSpc>
                <a:spcPct val="100000"/>
              </a:lnSpc>
              <a:spcBef>
                <a:spcPts val="600"/>
              </a:spcBef>
              <a:spcAft>
                <a:spcPts val="0"/>
              </a:spcAft>
              <a:buClr>
                <a:srgbClr val="F39200"/>
              </a:buClr>
              <a:buSzPts val="1600"/>
              <a:buFont typeface="Roboto"/>
              <a:buAutoNum type="arabicPeriod"/>
            </a:pPr>
            <a:r>
              <a:rPr lang="en-US" sz="1600"/>
              <a:t>Revamp the digital strategy, adapting it to Local SEO</a:t>
            </a:r>
            <a:endParaRPr/>
          </a:p>
          <a:p>
            <a:pPr indent="0" lvl="0" marL="0" rtl="0" algn="l">
              <a:lnSpc>
                <a:spcPct val="101250"/>
              </a:lnSpc>
              <a:spcBef>
                <a:spcPts val="600"/>
              </a:spcBef>
              <a:spcAft>
                <a:spcPts val="0"/>
              </a:spcAft>
              <a:buClr>
                <a:schemeClr val="lt1"/>
              </a:buClr>
              <a:buSzPts val="1600"/>
              <a:buNone/>
            </a:pPr>
            <a:r>
              <a:t/>
            </a:r>
            <a:endParaRPr sz="16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0"/>
          <p:cNvSpPr txBox="1"/>
          <p:nvPr/>
        </p:nvSpPr>
        <p:spPr>
          <a:xfrm>
            <a:off x="463825" y="545146"/>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F39200"/>
              </a:buClr>
              <a:buSzPts val="4000"/>
              <a:buFont typeface="Arial"/>
              <a:buNone/>
            </a:pPr>
            <a:r>
              <a:rPr b="1" i="0" lang="en-US" sz="4000" u="none" cap="none" strike="noStrike">
                <a:solidFill>
                  <a:srgbClr val="F39200"/>
                </a:solidFill>
                <a:latin typeface="Arial"/>
                <a:ea typeface="Arial"/>
                <a:cs typeface="Arial"/>
                <a:sym typeface="Arial"/>
              </a:rPr>
              <a:t>Recap of Learning Objectives</a:t>
            </a:r>
            <a:endParaRPr b="0" i="0" sz="2800" u="none" cap="none" strike="noStrike">
              <a:solidFill>
                <a:srgbClr val="F39200"/>
              </a:solidFill>
              <a:latin typeface="Calibri"/>
              <a:ea typeface="Calibri"/>
              <a:cs typeface="Calibri"/>
              <a:sym typeface="Calibri"/>
            </a:endParaRPr>
          </a:p>
        </p:txBody>
      </p:sp>
      <p:sp>
        <p:nvSpPr>
          <p:cNvPr id="290" name="Google Shape;290;p20"/>
          <p:cNvSpPr txBox="1"/>
          <p:nvPr/>
        </p:nvSpPr>
        <p:spPr>
          <a:xfrm>
            <a:off x="463825" y="1379104"/>
            <a:ext cx="8454900" cy="1400175"/>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Now, can you develop a plan for optimization of a SEO Strategy?</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rgbClr val="161249"/>
              </a:buClr>
              <a:buSzPts val="1800"/>
              <a:buFont typeface="Arial"/>
              <a:buNone/>
            </a:pPr>
            <a:r>
              <a:rPr b="0" i="0" lang="en-US" sz="1800" u="none" cap="none" strike="noStrike">
                <a:solidFill>
                  <a:srgbClr val="161249"/>
                </a:solidFill>
                <a:latin typeface="Arial"/>
                <a:ea typeface="Arial"/>
                <a:cs typeface="Arial"/>
                <a:sym typeface="Arial"/>
              </a:rPr>
              <a:t>Now, can you perform a SEO optimization?</a:t>
            </a:r>
            <a:endParaRPr b="0" i="0" sz="1800" u="none" cap="none" strike="noStrike">
              <a:solidFill>
                <a:srgbClr val="161249"/>
              </a:solidFill>
              <a:latin typeface="Arial"/>
              <a:ea typeface="Arial"/>
              <a:cs typeface="Arial"/>
              <a:sym typeface="Arial"/>
            </a:endParaRPr>
          </a:p>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F39200"/>
              </a:buClr>
              <a:buSzPts val="4000"/>
              <a:buFont typeface="Arial"/>
              <a:buNone/>
            </a:pPr>
            <a:r>
              <a:rPr b="1" i="0" lang="en-US" sz="4000" u="none" cap="none" strike="noStrike">
                <a:solidFill>
                  <a:srgbClr val="F39200"/>
                </a:solidFill>
                <a:latin typeface="Arial"/>
                <a:ea typeface="Arial"/>
                <a:cs typeface="Arial"/>
                <a:sym typeface="Arial"/>
              </a:rPr>
              <a:t>Recap of Learning Objectives</a:t>
            </a:r>
            <a:endParaRPr b="0" i="0" sz="2800" u="none" cap="none" strike="noStrike">
              <a:solidFill>
                <a:srgbClr val="F39200"/>
              </a:solidFill>
              <a:latin typeface="Calibri"/>
              <a:ea typeface="Calibri"/>
              <a:cs typeface="Calibri"/>
              <a:sym typeface="Calibri"/>
            </a:endParaRPr>
          </a:p>
        </p:txBody>
      </p:sp>
      <p:sp>
        <p:nvSpPr>
          <p:cNvPr id="296" name="Google Shape;296;p21"/>
          <p:cNvSpPr txBox="1"/>
          <p:nvPr/>
        </p:nvSpPr>
        <p:spPr>
          <a:xfrm>
            <a:off x="478339" y="1390728"/>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F39200"/>
              </a:buClr>
              <a:buSzPts val="2700"/>
              <a:buFont typeface="Arial"/>
              <a:buChar char="•"/>
            </a:pPr>
            <a:r>
              <a:rPr b="0" i="0" lang="en-US" sz="1800" u="none" cap="none" strike="noStrike">
                <a:solidFill>
                  <a:srgbClr val="161249"/>
                </a:solidFill>
                <a:latin typeface="Arial"/>
                <a:ea typeface="Arial"/>
                <a:cs typeface="Arial"/>
                <a:sym typeface="Arial"/>
              </a:rPr>
              <a:t>Rate your understanding of today’s topic from 1–10.</a:t>
            </a:r>
            <a:endParaRPr b="0" i="0" sz="1800" u="none" cap="none" strike="noStrike">
              <a:solidFill>
                <a:srgbClr val="161249"/>
              </a:solidFill>
              <a:latin typeface="Calibri"/>
              <a:ea typeface="Calibri"/>
              <a:cs typeface="Calibri"/>
              <a:sym typeface="Calibri"/>
            </a:endParaRPr>
          </a:p>
          <a:p>
            <a:pPr indent="-285750" lvl="0" marL="285750" marR="0" rtl="0" algn="l">
              <a:lnSpc>
                <a:spcPct val="115000"/>
              </a:lnSpc>
              <a:spcBef>
                <a:spcPts val="1600"/>
              </a:spcBef>
              <a:spcAft>
                <a:spcPts val="0"/>
              </a:spcAft>
              <a:buClr>
                <a:srgbClr val="F39200"/>
              </a:buClr>
              <a:buSzPts val="2700"/>
              <a:buFont typeface="Arial"/>
              <a:buChar char="•"/>
            </a:pPr>
            <a:r>
              <a:rPr b="0" i="0" lang="en-US" sz="1800" u="none" cap="none" strike="noStrike">
                <a:solidFill>
                  <a:srgbClr val="161249"/>
                </a:solidFill>
                <a:latin typeface="Arial"/>
                <a:ea typeface="Arial"/>
                <a:cs typeface="Arial"/>
                <a:sym typeface="Arial"/>
              </a:rPr>
              <a:t>If you had to structure next class, what would the format look like?</a:t>
            </a:r>
            <a:endParaRPr b="0" i="0" sz="1800" u="none" cap="none" strike="noStrik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22"/>
          <p:cNvSpPr txBox="1"/>
          <p:nvPr/>
        </p:nvSpPr>
        <p:spPr>
          <a:xfrm>
            <a:off x="472650" y="1702964"/>
            <a:ext cx="8198700" cy="1037567"/>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i="0" lang="en-US" sz="4800" u="none" cap="none" strike="noStrike">
                <a:solidFill>
                  <a:schemeClr val="lt1"/>
                </a:solidFill>
                <a:latin typeface="Arial"/>
                <a:ea typeface="Arial"/>
                <a:cs typeface="Arial"/>
                <a:sym typeface="Arial"/>
              </a:rPr>
              <a:t>Questions?</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rgbClr val="F39200"/>
              </a:buClr>
              <a:buSzPts val="5400"/>
              <a:buFont typeface="Arial"/>
              <a:buNone/>
            </a:pPr>
            <a:r>
              <a:rPr b="1" i="0" lang="en-US" sz="5400" u="none" cap="none" strike="noStrike">
                <a:solidFill>
                  <a:srgbClr val="F39200"/>
                </a:solidFill>
                <a:latin typeface="Arial"/>
                <a:ea typeface="Arial"/>
                <a:cs typeface="Arial"/>
                <a:sym typeface="Arial"/>
              </a:rPr>
              <a:t>Next class…</a:t>
            </a:r>
            <a:endParaRPr b="0" i="0" sz="4000" u="none" cap="none" strike="noStrike">
              <a:solidFill>
                <a:srgbClr val="F39200"/>
              </a:solidFill>
              <a:latin typeface="Calibri"/>
              <a:ea typeface="Calibri"/>
              <a:cs typeface="Calibri"/>
              <a:sym typeface="Calibri"/>
            </a:endParaRPr>
          </a:p>
        </p:txBody>
      </p:sp>
      <p:sp>
        <p:nvSpPr>
          <p:cNvPr id="307" name="Google Shape;307;p23"/>
          <p:cNvSpPr txBox="1"/>
          <p:nvPr/>
        </p:nvSpPr>
        <p:spPr>
          <a:xfrm>
            <a:off x="478339" y="1386361"/>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F39200"/>
              </a:buClr>
              <a:buSzPts val="3600"/>
              <a:buFont typeface="Arial"/>
              <a:buChar char="•"/>
            </a:pPr>
            <a:r>
              <a:rPr b="0" i="0" lang="en-US" sz="2400" u="none" cap="none" strike="noStrike">
                <a:solidFill>
                  <a:srgbClr val="161249"/>
                </a:solidFill>
                <a:latin typeface="Arial"/>
                <a:ea typeface="Arial"/>
                <a:cs typeface="Arial"/>
                <a:sym typeface="Arial"/>
              </a:rPr>
              <a:t>SEO strategy; let's get into the specifics. Let’s Enlarge a SEO Strategy.</a:t>
            </a:r>
            <a:endParaRPr b="0" i="0" sz="2400" u="none" cap="none" strike="noStrike">
              <a:solidFill>
                <a:srgbClr val="161249"/>
              </a:solidFill>
              <a:latin typeface="Arial"/>
              <a:ea typeface="Arial"/>
              <a:cs typeface="Arial"/>
              <a:sym typeface="Arial"/>
            </a:endParaRPr>
          </a:p>
          <a:p>
            <a:pPr indent="-171450" lvl="0" marL="285750" marR="0" rtl="0" algn="l">
              <a:lnSpc>
                <a:spcPct val="115000"/>
              </a:lnSpc>
              <a:spcBef>
                <a:spcPts val="1600"/>
              </a:spcBef>
              <a:spcAft>
                <a:spcPts val="0"/>
              </a:spcAft>
              <a:buClr>
                <a:srgbClr val="F39200"/>
              </a:buClr>
              <a:buSzPts val="3600"/>
              <a:buFont typeface="Arial"/>
              <a:buNone/>
            </a:pPr>
            <a:r>
              <a:t/>
            </a:r>
            <a:endParaRPr b="0" i="0" sz="2400" u="none" cap="none" strike="noStrike">
              <a:solidFill>
                <a:srgbClr val="16124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g28095573a5f_0_0"/>
          <p:cNvSpPr txBox="1"/>
          <p:nvPr>
            <p:ph idx="1" type="body"/>
          </p:nvPr>
        </p:nvSpPr>
        <p:spPr>
          <a:xfrm>
            <a:off x="628650" y="1019793"/>
            <a:ext cx="7886700" cy="3898800"/>
          </a:xfrm>
          <a:prstGeom prst="rect">
            <a:avLst/>
          </a:prstGeom>
        </p:spPr>
        <p:txBody>
          <a:bodyPr anchorCtr="0" anchor="t" bIns="45700" lIns="91425" spcFirstLastPara="1" rIns="91425" wrap="square" tIns="45700">
            <a:normAutofit/>
          </a:bodyPr>
          <a:lstStyle/>
          <a:p>
            <a:pPr indent="0" lvl="0" marL="0" rtl="0" algn="l">
              <a:spcBef>
                <a:spcPts val="750"/>
              </a:spcBef>
              <a:spcAft>
                <a:spcPts val="0"/>
              </a:spcAft>
              <a:buNone/>
            </a:pPr>
            <a:r>
              <a:rPr lang="en-US" sz="1900"/>
              <a:t>The DEMS material aims to enhance digital marketing skills in higher education, comprehending the essential needs in organizations. You have access to extensive slide sets with in-class activities and assignments, as well as detailed user instructions for teacher.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rPr lang="en-US" sz="1900"/>
              <a:t>Note: The material includes contents and figures retrieved from the internet and is thus subject to changes. The sources have been announced according to the rules of fair use. The publisher´s responsibility is restricted to the original material stored at www.dems.pro.  All material is produced for open use and co-funded by Erasmus +.</a:t>
            </a:r>
            <a:endParaRPr sz="1900"/>
          </a:p>
          <a:p>
            <a:pPr indent="0" lvl="0" marL="0" rtl="0" algn="l">
              <a:spcBef>
                <a:spcPts val="750"/>
              </a:spcBef>
              <a:spcAft>
                <a:spcPts val="0"/>
              </a:spcAft>
              <a:buNone/>
            </a:pPr>
            <a:r>
              <a:t/>
            </a:r>
            <a:endParaRPr sz="1900"/>
          </a:p>
          <a:p>
            <a:pPr indent="0" lvl="0" marL="0" rtl="0" algn="l">
              <a:spcBef>
                <a:spcPts val="750"/>
              </a:spcBef>
              <a:spcAft>
                <a:spcPts val="0"/>
              </a:spcAft>
              <a:buNone/>
            </a:pPr>
            <a:r>
              <a:t/>
            </a:r>
            <a:endParaRPr sz="1900"/>
          </a:p>
        </p:txBody>
      </p:sp>
      <p:sp>
        <p:nvSpPr>
          <p:cNvPr id="313" name="Google Shape;313;g28095573a5f_0_0"/>
          <p:cNvSpPr txBox="1"/>
          <p:nvPr>
            <p:ph type="title"/>
          </p:nvPr>
        </p:nvSpPr>
        <p:spPr>
          <a:xfrm>
            <a:off x="628650" y="-154031"/>
            <a:ext cx="7886700" cy="9942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