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Lst>
  <p:sldSz cy="5143500" cx="9144000"/>
  <p:notesSz cx="6858000" cy="9144000"/>
  <p:embeddedFontLst>
    <p:embeddedFont>
      <p:font typeface="Dancing Script"/>
      <p:regular r:id="rId34"/>
      <p:bold r:id="rId35"/>
    </p:embeddedFont>
    <p:embeddedFont>
      <p:font typeface="Open Sans"/>
      <p:regular r:id="rId36"/>
      <p:bold r:id="rId37"/>
      <p:italic r:id="rId38"/>
      <p:boldItalic r:id="rId3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0" roundtripDataSignature="AMtx7mjnYMGl5BfqV513/IUqy/2fQwhAZ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customschemas.google.com/relationships/presentationmetadata" Target="metadata"/><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font" Target="fonts/DancingScript-bold.fntdata"/><Relationship Id="rId12" Type="http://schemas.openxmlformats.org/officeDocument/2006/relationships/slide" Target="slides/slide8.xml"/><Relationship Id="rId34" Type="http://schemas.openxmlformats.org/officeDocument/2006/relationships/font" Target="fonts/DancingScript-regular.fntdata"/><Relationship Id="rId15" Type="http://schemas.openxmlformats.org/officeDocument/2006/relationships/slide" Target="slides/slide11.xml"/><Relationship Id="rId37" Type="http://schemas.openxmlformats.org/officeDocument/2006/relationships/font" Target="fonts/OpenSans-bold.fntdata"/><Relationship Id="rId14" Type="http://schemas.openxmlformats.org/officeDocument/2006/relationships/slide" Target="slides/slide10.xml"/><Relationship Id="rId36" Type="http://schemas.openxmlformats.org/officeDocument/2006/relationships/font" Target="fonts/OpenSans-regular.fntdata"/><Relationship Id="rId17" Type="http://schemas.openxmlformats.org/officeDocument/2006/relationships/slide" Target="slides/slide13.xml"/><Relationship Id="rId39" Type="http://schemas.openxmlformats.org/officeDocument/2006/relationships/font" Target="fonts/OpenSans-boldItalic.fntdata"/><Relationship Id="rId16" Type="http://schemas.openxmlformats.org/officeDocument/2006/relationships/slide" Target="slides/slide12.xml"/><Relationship Id="rId38" Type="http://schemas.openxmlformats.org/officeDocument/2006/relationships/font" Target="fonts/OpenSans-italic.fnt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2" name="Google Shape;14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8" name="Google Shape;14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5" name="Google Shape;155;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3" name="Google Shape;163;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2" name="Google Shape;172;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7" name="Google Shape;177;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2" name="Google Shape;182;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A sales funnel is a crucial component of digital marketing that outlines the various stages of a customer's journey from initial awareness of a product or service to the final sale. It is a visual representation of the steps that a customer takes before making a purchase, and it provides a framework for understanding how to optimize the customer experience and increase conversions.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The typical sales funnel consists of four stages: Awareness, Interest, Desire, and Action (AIDA). The Awareness stage is where a customer first becomes aware of a product or service, usually through advertising or marketing campaigns. The Interest stage is where a customer starts to engage with the product or service and begins to research it further. The Desire stage is where a customer begins to feel a strong connection to the product or service and starts to see it as a solution to their needs. Finally, the Action stage is where the customer makes a purchase.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The sales funnel is a critical component of digital marketing because it helps businesses to understand how to engage with customers and how to optimize the customer experience to increase conversions. By identifying the key stages of the funnel and understanding how customers move through it, businesses can develop strategies that target specific customer segments and deliver tailored experiences that are optimized for conversion.</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One of the key benefits of a sales funnel is that it helps businesses to track customer behavior and to identify areas for improvement. By tracking how customers move through the funnel and understanding their behaviors at each stage, businesses can identify areas where they are losing potential customers and make changes to improve the customer experience. For example, if a large number of customers are dropping off at the Interest stage, businesses can analyze why this is happening and make changes to improve the customer experience, such as providing more information about the product or service or offering special promotions.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Another benefit of a sales funnel is that it provides businesses with a clear understanding of the value of their customers. By tracking the number of customers who enter the funnel and the number who make a purchase, businesses can calculate the value of each customer and identify the most valuable customer segments. This information can then be used to develop targeted marketing campaigns that are optimized for conversion.</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One of the biggest challenges of a sales funnel is to ensure that the customer experience is optimized at each stage. This requires businesses to understand the customer's needs and motivations at each stage and to deliver tailored experiences that are designed to meet those needs and motivate them to move to the next stage. For example, at the Awareness stage, businesses may want to focus on providing high-quality content that educates customers about the product or service and highlights its benefits. At the Interest stage, businesses may want to offer special promotions or free trials to encourage customers to engage with the product or service further.</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In conclusion, a sales funnel is a crucial component of digital marketing that outlines the various stages of a customer's journey from initial awareness of a product or service to the final sale. By understanding how customers move through the funnel, businesses can develop targeted marketing campaigns that are optimized for conversion, improve the customer experience, and increase conversions. To be successful, businesses must understand the customer's needs and motivations at each stage of the funnel and deliver tailored experiences that are designed to meet those needs and motivate them to move to the next stage.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There are other types of funnels besides the AIDA (Awareness, Interest, Desire, Action) sales funnel. Here are a few examples: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    The Awareness-Consideration-Conversion funnel - This funnel focuses on the customer journey from initial awareness to making a purchase, emphasizing the consideration stage where the customer evaluates different options.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    The Content Marketing funnel - This funnel focuses on the customer journey from becoming aware of a brand to becoming a loyal customer. It includes stages such as subscription, engagement, conversion, and advocacy.</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    The E-commerce funnel - This funnel focuses specifically on the customer journey for online shopping, including stages such as product discovery, product research, add to cart, checkout, and post-purchase behavior.</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    The Lead Generation funnel - This funnel focuses on the journey from attracting leads to converting them into customers. It includes stages such as lead capture, lead nurturing, qualification, and conversion.</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    The Social Media Marketing funnel - This funnel focuses on the customer journey from discovering a brand on social media to making a purchase. It includes stages such as engagement, website visit, and conversion.</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Each of these funnels is tailored to specific marketing goals and customer journeys, and businesses can choose the funnel that best aligns with their goals and target audience. It is important to note that these funnels are not fixed and can vary depending on the business and the target audience. The key is to understand the customer journey and develop a funnel that optimizes the customer experience and increases conversions.</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8" name="Google Shape;188;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2" name="Google Shape;202;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1" name="Google Shape;221;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9" name="Google Shape;229;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SEO, or Search Engine Optimization, is a critical component of any digital marketing strategy. It involves optimizing a website to improve its visibility and ranking in search engine results pages (SERPs) for relevant keywords. The ultimate goal of SEO is to increase the quantity and quality of organic traffic to a website, which can ultimately lead to increased leads, sales, and revenue.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To achieve these goals, it is important to set clear and measurable SEO objectives. These objectives serve as a roadmap for an SEO strategy and help measure its success. Here are some common SEO objectives that businesses set:</a:t>
            </a:r>
            <a:endParaRPr/>
          </a:p>
          <a:p>
            <a:pPr indent="0" lvl="0" marL="0" rtl="0" algn="l">
              <a:lnSpc>
                <a:spcPct val="100000"/>
              </a:lnSpc>
              <a:spcBef>
                <a:spcPts val="0"/>
              </a:spcBef>
              <a:spcAft>
                <a:spcPts val="0"/>
              </a:spcAft>
              <a:buSzPts val="1100"/>
              <a:buNone/>
            </a:pPr>
            <a:r>
              <a:t/>
            </a:r>
            <a:endParaRPr/>
          </a:p>
          <a:p>
            <a:pPr indent="-228600" lvl="0" marL="228600" rtl="0" algn="l">
              <a:lnSpc>
                <a:spcPct val="100000"/>
              </a:lnSpc>
              <a:spcBef>
                <a:spcPts val="0"/>
              </a:spcBef>
              <a:spcAft>
                <a:spcPts val="0"/>
              </a:spcAft>
              <a:buSzPts val="1100"/>
              <a:buFont typeface="Arial"/>
              <a:buAutoNum type="arabicPeriod"/>
            </a:pPr>
            <a:r>
              <a:rPr lang="en-US"/>
              <a:t>    Keyword ranking improvement - The objective is to increase the visibility and ranking of a website for specific keywords related to the business. This can help drive more organic traffic to the site and increase conversions.</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en-US"/>
              <a:t>    Increased organic traffic - The objective is to increase the amount of organic traffic to a website. This can be achieved through a combination of keyword ranking improvements, optimizing content, and improving website structure and user experience.</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en-US"/>
              <a:t>    Improved user experience - The objective is to improve the overall user experience on a website, making it easier for visitors to find what they are looking for and encouraging them to stay longer on the site.</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en-US"/>
              <a:t>    Increased conversions - The objective is to increase the number of conversions from organic traffic. This can be achieved through effective call-to-actions, landing pages optimized for conversions, and improving the user experience on the site.</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en-US"/>
              <a:t>    Local SEO - The objective is to improve the visibility and ranking of a website for local searches. This can be achieved through local keyword optimization, Google My Business listing optimization, and citation building.</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en-US"/>
              <a:t>    Mobile optimization - The objective is to improve the mobile experience for users visiting the site. This includes optimizing the website for mobile devices, improving page speed, and ensuring the site is easily navigable on mobile devices.</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en-US"/>
              <a:t>    Increased brand awareness - The objective is to increase the visibility and recognition of a brand through increased search engine exposure and improved online reputation.</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SEO objectives should be specific, measurable, achievable, relevant, and time-bound. For example, "To improve the ranking of the website for the keyword 'digital marketing' and increase organic traffic by 20% in the next 6 months." This objective is specific (digital marketing), measurable (20% increase in organic traffic), achievable (with a solid SEO strategy), relevant (to the business and target audience), and time-bound (6 months).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In conclusion, setting clear and measurable SEO objectives is an important part of an effective SEO strategy. By setting these objectives, businesses can focus their efforts and measure the success of their SEO efforts, ultimately leading to increased organic traffic, conversions, and revenue.</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5" name="Google Shape;235;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4" name="Google Shape;244;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Raw traffic SEO objectives refer to the goals a business has for increasing the overall amount of traffic to its website, regardless of the source of that traffic. This is in contrast to other types of SEO objectives that are more focused on increasing organic traffic from search engines or improving rankings for specific keywords.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Raw traffic objectives are often set by businesses that have a broader goal of increasing their overall online presence and visibility. This can include businesses with a focus on content marketing, where the goal is to drive as much traffic as possible to the website in order to increase brand exposure and engagement.</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Here are some common raw traffic SEO objectives that businesses set:</a:t>
            </a:r>
            <a:endParaRPr/>
          </a:p>
          <a:p>
            <a:pPr indent="0" lvl="0" marL="0" rtl="0" algn="l">
              <a:lnSpc>
                <a:spcPct val="100000"/>
              </a:lnSpc>
              <a:spcBef>
                <a:spcPts val="0"/>
              </a:spcBef>
              <a:spcAft>
                <a:spcPts val="0"/>
              </a:spcAft>
              <a:buSzPts val="1100"/>
              <a:buNone/>
            </a:pPr>
            <a:r>
              <a:t/>
            </a:r>
            <a:endParaRPr/>
          </a:p>
          <a:p>
            <a:pPr indent="-228600" lvl="0" marL="228600" rtl="0" algn="l">
              <a:lnSpc>
                <a:spcPct val="100000"/>
              </a:lnSpc>
              <a:spcBef>
                <a:spcPts val="0"/>
              </a:spcBef>
              <a:spcAft>
                <a:spcPts val="0"/>
              </a:spcAft>
              <a:buSzPts val="1100"/>
              <a:buFont typeface="Arial"/>
              <a:buAutoNum type="arabicPeriod"/>
            </a:pPr>
            <a:r>
              <a:rPr lang="en-US"/>
              <a:t>    Increased website traffic - The primary objective is to increase the amount of traffic to the website, regardless of the source. This can be achieved through a variety of tactics, including content marketing, social media marketing, email marketing, and paid advertising.</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en-US"/>
              <a:t>    Improved social media presence - The objective is to increase the visibility and engagement of the business on social media platforms. This can be achieved through social media advertising, influencer marketing, and engaging with customers on social media.</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en-US"/>
              <a:t>    Increased email subscribers - The objective is to increase the number of email subscribers, which can then be used to drive traffic back to the website and increase conversions. This can be achieved through email sign-up forms, lead magnets, and email marketing campaigns.</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en-US"/>
              <a:t>    Improved online reputation - The objective is to improve the overall online reputation of the business, which can drive more traffic to the website and increase brand visibility. This can be achieved through positive reviews, testimonials, and reputation management tactics.</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en-US"/>
              <a:t>    Increased engagement - The objective is to increase engagement on the website, such as comments, social shares, and time on site. This can be achieved through engaging and shareable content, interactive features on the site, and improving the user experience.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Raw traffic SEO objectives are important for businesses that want to increase their overall online presence and visibility. By setting these objectives, businesses can focus their efforts on tactics that drive the most traffic to their website, regardless of the source.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It is important to note that while raw traffic objectives are important, they should not be the sole focus of an SEO strategy. Focusing too heavily on raw traffic can lead to neglecting other important SEO objectives, such as improving website structure, keyword optimization, and improving the user experience.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In conclusion, raw traffic SEO objectives are an important part of a comprehensive digital marketing strategy. By setting these objectives, businesses can focus their efforts on increasing their overall online presence and visibility, which can lead to increased brand exposure, engagement, and conversions.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E-commerce sales SEO objectives refer to the goals a business has for increasing the amount of sales made through its e-commerce website. These objectives are often a key part of a comprehensive digital marketing strategy, as they can help drive conversions and increase revenue.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Here are some common e-commerce sales SEO objectives that businesses set:</a:t>
            </a:r>
            <a:endParaRPr/>
          </a:p>
          <a:p>
            <a:pPr indent="0" lvl="0" marL="0" rtl="0" algn="l">
              <a:lnSpc>
                <a:spcPct val="100000"/>
              </a:lnSpc>
              <a:spcBef>
                <a:spcPts val="0"/>
              </a:spcBef>
              <a:spcAft>
                <a:spcPts val="0"/>
              </a:spcAft>
              <a:buSzPts val="1100"/>
              <a:buNone/>
            </a:pPr>
            <a:r>
              <a:t/>
            </a:r>
            <a:endParaRPr/>
          </a:p>
          <a:p>
            <a:pPr indent="-228600" lvl="0" marL="228600" rtl="0" algn="l">
              <a:lnSpc>
                <a:spcPct val="100000"/>
              </a:lnSpc>
              <a:spcBef>
                <a:spcPts val="0"/>
              </a:spcBef>
              <a:spcAft>
                <a:spcPts val="0"/>
              </a:spcAft>
              <a:buSzPts val="1100"/>
              <a:buFont typeface="Arial"/>
              <a:buAutoNum type="arabicPeriod"/>
            </a:pPr>
            <a:r>
              <a:rPr lang="en-US"/>
              <a:t>    Increased conversion rates - The primary objective is to increase the number of visitors to the website who make a purchase. This can be achieved through optimizing the website for conversions, improving the user experience, and increasing trust in the brand.</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en-US"/>
              <a:t>    Improved product visibility - The objective is to improve the visibility of products on search engines, which can drive more traffic to the website and increase conversions. This can be achieved through keyword research, product descriptions, and on-page optimization.</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en-US"/>
              <a:t>    Increased average order value - The objective is to increase the average amount of money spent per order. This can be achieved through cross-selling, upselling, and improving the customer experience.</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en-US"/>
              <a:t>    Improved checkout process - The objective is to improve the checkout process, making it easier and quicker for customers to make a purchase. This can be achieved through streamlining the checkout process, reducing the number of steps, and improving the user experience.</a:t>
            </a:r>
            <a:endParaRPr/>
          </a:p>
          <a:p>
            <a:pPr indent="-158750" lvl="0" marL="228600" rtl="0" algn="l">
              <a:lnSpc>
                <a:spcPct val="100000"/>
              </a:lnSpc>
              <a:spcBef>
                <a:spcPts val="0"/>
              </a:spcBef>
              <a:spcAft>
                <a:spcPts val="0"/>
              </a:spcAft>
              <a:buSzPts val="1100"/>
              <a:buFont typeface="Arial"/>
              <a:buNone/>
            </a:pPr>
            <a:r>
              <a:t/>
            </a:r>
            <a:endParaRPr/>
          </a:p>
          <a:p>
            <a:pPr indent="-228600" lvl="0" marL="228600" rtl="0" algn="l">
              <a:lnSpc>
                <a:spcPct val="100000"/>
              </a:lnSpc>
              <a:spcBef>
                <a:spcPts val="0"/>
              </a:spcBef>
              <a:spcAft>
                <a:spcPts val="0"/>
              </a:spcAft>
              <a:buSzPts val="1100"/>
              <a:buFont typeface="Arial"/>
              <a:buAutoNum type="arabicPeriod"/>
            </a:pPr>
            <a:r>
              <a:rPr lang="en-US"/>
              <a:t>    Increased customer lifetime value - The objective is to increase the amount of money that a customer spends over the lifetime of their relationship with the business. This can be achieved through improving the customer experience, offering loyalty programs, and providing excellent customer support.</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E-commerce sales SEO objectives are important for businesses that want to increase their revenue through their e-commerce website. By setting these objectives, businesses can focus their efforts on tactics that drive the most sales and increase revenue.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It is important to note that while e-commerce sales objectives are important, they should not be the sole focus of an SEO strategy. Focusing too heavily on sales can lead to neglecting other important SEO objectives, such as improving website structure, keyword optimization, and improving the user experience.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In conclusion, e-commerce sales SEO objectives are a critical part of a comprehensive digital marketing strategy. By setting these objectives, businesses can focus their efforts on increasing their revenue and</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Mindshare and branding are two important objectives for companies looking to improve their visibility and reputation in the digital world. Search Engine Optimization (SEO) can help achieve these goals by optimizing a website to rank higher in search engines like Google, increasing the chances of potential customers finding and interacting with the website.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Mindshare refers to the level of awareness and consideration a brand has in the minds of its target audience. This means that when someone thinks of a particular product or service, the brand associated with it is the first that comes to mind. To achieve mindshare through SEO, companies need to focus on building a strong online presence through high-quality content, in-depth keyword research, and effective backlinking strategies. This will help increase the brand's visibility in search engine results, making it easier for customers to find and engage with the website.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Branding, on the other hand, refers to the creation of a unique and consistent image for a company or product. It involves creating a memorable logo, tagline, and messaging that can be easily recognized and remembered by customers. To achieve branding through SEO, companies need to focus on building a consistent online image by creating a consistent design and messaging across their website and social media platforms. This can be achieved through the use of unique and memorable images, videos, and graphics that help set the brand apart from its competitors.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Both mindshare and branding can be achieved through the use of effective SEO strategies. For example, by creating high-quality, engaging content that is optimized for keywords related to the brand and its products, companies can build a strong online presence and improve their visibility in search results. Additionally, by leveraging social media platforms, companies can create and distribute content that promotes the brand, helps build mindshare, and drives traffic back to the website.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In conclusion, mindshare and branding are two important objectives for companies looking to improve their visibility and reputation in the digital world. By focusing on building a strong online presence through high-quality content, in-depth keyword research, and effective backlinking strategies, companies can achieve mindshare and branding through SEO. By working with an experienced SEO professional, companies can ensure that their online presence is optimized for success and that they are able to reach their target audience and build a strong brand image in the minds of their customers.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Lead acquisition and direct marketing are two important objectives for businesses looking to grow their customer base and generate revenue through online channels. Search Engine Optimization (SEO) can help companies achieve these objectives by improving the visibility of their website in search engine results, making it easier for potential customers to find and engage with their brand.</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Lead acquisition refers to the process of identifying, attracting, and converting potential customers into paying customers. In the context of SEO, this involves optimizing a website for keywords related to the products or services offered by the company, creating high-quality content that is both informative and engaging, and building a strong online presence through backlinking and social media. By focusing on lead acquisition, companies can increase the chances of potential customers finding and engaging with their website, helping to drive traffic, generate leads, and ultimately, increase revenue.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Direct marketing, on the other hand, is a targeted marketing approach that focuses on reaching out to potential customers directly, usually through email, direct mail, or other forms of direct communication. In the context of SEO, this involves creating targeted landing pages that are optimized for specific keywords and designed to convert visitors into paying customers. By leveraging direct marketing tactics and optimizing these landing pages for search engines, companies can reach a highly targeted audience, increase conversions, and generate revenue from online channels.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Both lead acquisition and direct marketing can be achieved through the use of effective SEO strategies. For example, by conducting in-depth keyword research and creating targeted content that is optimized for specific keywords, companies can improve their visibility in search results and attract potential customers to their website. Additionally, by leveraging targeted landing pages and direct marketing tactics, companies can increase the chances of converting visitors into paying customers and generate revenue through online channels.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In conclusion, lead acquisition and direct marketing are two important objectives for businesses looking to grow their customer base and generate revenue through online channels. By focusing on lead acquisition and direct marketing through SEO, companies can improve their visibility in search results, reach a highly targeted audience, and increase conversions, helping to drive traffic, generate leads, and ultimately, increase revenue. By working with an experienced SEO professional, companies can ensure that their online presence is optimized for success and that they are able to reach their target audience and achieve their lead acquisition and direct marketing objectives.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Reputation management is a critical objective for businesses looking to establish and maintain a positive online presence. In today's digital age, online reputation is just as important as offline reputation, and a negative online image can have significant negative impacts on a business. Search Engine Optimization (SEO) can help companies achieve reputation management objectives by improving the visibility of positive content about the brand in search results and suppressing negative content.</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The objective of reputation management through SEO is to ensure that when potential customers search for information about the brand or its products, they are presented with a positive and accurate representation of the company. This involves creating and promoting positive content about the brand, such as positive reviews, testimonials, and company news, and suppressing negative content, such as negative reviews or complaints. By focusing on reputation management, companies can improve the visibility of positive content in search results, helping to build a positive image of the brand and establish a strong online presence.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To achieve reputation management objectives through SEO, companies need to take a comprehensive approach that involves creating and promoting positive content, monitoring online mentions of the brand, and responding to negative feedback in a timely and professional manner. This can involve the use of a variety of SEO tactics, such as keyword research, backlinking, and social media marketing, to promote positive content and suppress negative content.</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Additionally, companies can leverage review management platforms and social listening tools to monitor online mentions of the brand and respond to negative feedback in a timely and professional manner. By addressing negative feedback and engaging with customers in a positive way, companies can help improve their online reputation and build trust with their target audience.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In conclusion, reputation management is a critical objective for businesses looking to establish and maintain a positive online presence. By focusing on reputation management through SEO, companies can improve the visibility of positive content about the brand in search results and suppress negative content, helping to build a positive image of the brand and establish a strong online presence. By working with an experienced SEO professional, companies can ensure that their online reputation is managed effectively and that they are able to establish and maintain a positive online image for their brand.</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2" name="Google Shape;252;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7" name="Google Shape;257;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5" name="Google Shape;265;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1" name="Google Shape;271;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When drafting a competitor SEO strategy evaluation, it is important to take a comprehensive approach that involves a thorough analysis of the competitor's online presence and SEO efforts. By evaluating the competition, businesses can gain valuable insights into what works and what doesn't work in their industry, and can use this information to improve their own SEO efforts and gain a competitive edge.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The first step in drafting a competitor SEO strategy evaluation is to conduct thorough keyword research. This involves identifying the keywords and phrases that are most relevant to the business and its products or services, and determining the search volume and competition for these keywords. By researching the competition, businesses can gain valuable insights into the keywords and phrases that are most commonly used by their competitors and can use this information to optimize their own website and content for search engines.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Once the keywords have been identified, the next step is to analyze the competitor's online presence and SEO efforts. This involves reviewing the competitor's website, social media profiles, and backlinks to gain a better understanding of their online presence and how they are optimizing their website and content for search engines. This analysis should include a review of the competitor's website structure, content, and meta tags, as well as an analysis of their backlinks and social media presence.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In addition to analyzing the competitor's online presence, it is also important to evaluate their traffic and rankings. This involves using tools such as Google Analytics and Google Search Console to gain a better understanding of the competitor's website traffic, including the source of the traffic, the keywords that are driving the traffic, and the pages on the website that are generating the most traffic. This information can be used to identify areas of improvement for the business's own SEO efforts and to gain a competitive edge.</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9" name="Google Shape;279;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4" name="Google Shape;284;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2" name="Google Shape;292;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8" name="Google Shape;298;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A keyword strategy in SEO is a critical component of any successful search engine optimization campaign. A keyword strategy involves identifying the most relevant and high-performing keywords and phrases that are related to a business's products or services and using them to optimize the website and content for search engines. The goal of a keyword strategy is to increase the visibility of the website in search engine results pages (SERPs) for relevant keywords and phrases, thereby driving more traffic, leads, and sales to the website.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The first step in developing a keyword strategy is to conduct thorough keyword research. This involves identifying the keywords and phrases that are most relevant to the business and its products or services and determining the search volume and competition for these keywords. Keyword research tools such as Google Keyword Planner and SEMrush can be used to identify high-performing keywords and to gather information about the competition and search volume for these keywords.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Once the keywords have been identified, the next step is to analyze the competition and determine the best approach for optimizing the website and content for these keywords. This involves reviewing the websites of the top-ranking competitors for the targeted keywords and analyzing their SEO strategies, including their website structure, content, and backlinks. This information can be used to identify areas of improvement for the business's own SEO efforts and to gain a competitive edge.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The next step in developing a keyword strategy is to optimize the website and content for the targeted keywords. This involves incorporating the keywords and phrases into the website structure, content, and meta tags, and ensuring that the website is optimized for both search engines and users. This includes creating high-quality, keyword-rich content that is relevant to the target audience and optimized for search engines, and building high-quality backlinks from reputable websites to the business's website.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In addition to optimizing the website and content for the targeted keywords, it is also important to monitor and track the results of the keyword strategy. This involves using tools such as Google Analytics and Google Search Console to track the website's rankings, traffic, and conversions for the targeted keywords. This information can be used to identify areas of improvement and to refine the keyword strategy as needed.</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In conclusion, a keyword strategy in SEO is a critical component of any successful search engine optimization campaign. It involves identifying the most relevant and high-performing keywords and phrases that are related to a business's products or services, optimizing the website and content for these keywords, and monitoring and tracking the results of the keyword strategy. By working with an experienced SEO professional, businesses can ensure that their keyword strategy is effective and optimized for success, and that they are able to increase the visibility of their website in search engine results pages and drive more traffic, leads, and sales to their website.</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6" name="Google Shape;306;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Choosing the right keywords for a SEO strategy is crucial for the success of any search engine optimization campaign. There are several key criteria to consider when selecting keywords for a SEO strategy, including:</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    Relevance: The keywords chosen should be relevant to the business's products or services and target audience. This ensures that the website will rank well for these keywords and that the traffic generated will be of high quality and relevant to the business.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    Search Volume: The keywords should have a significant search volume, indicating that there is a high demand for information related to these keywords. High-volume keywords are generally more competitive, but they can also generate significant traffic and leads if optimized effectively.</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    Competition: The level of competition for the keywords should be taken into consideration when selecting keywords for a SEO strategy. Keywords with high competition can be more challenging to rank for, but they can also generate significant traffic if optimized effectively. On the other hand, keywords with low competition can be easier to rank for, but they may also have a low search volume and generate limited traffic.</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    Buyer Intent: The keywords should reflect the buying intent of the target audience. This means that the keywords should be related to the products or services that the business offers and the stages of the sales funnel, such as awareness, consideration, and conversion.</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    User Intent: The keywords should also reflect the user intent, meaning that they should align with the information that the user is seeking. For example, if a user is searching for "best laptops," they are likely in the consideration stage and looking for information to help them make a purchasing decision.</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    Target Location: The keywords should be specific to the target location if the business is targeting a specific geographic area. For example, if a business operates in San Francisco, keywords such as "best restaurants in San Francisco" would be more relevant and effective than general keywords such as "best restaurants."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    Long-Tail Keywords: In addition to high-volume keywords, long-tail keywords can also be effective for a SEO strategy. Long-tail keywords are more specific and targeted and often have lower competition, making them easier to rank for. They can also generate high-quality traffic and leads for the business.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In conclusion, choosing the right keywords for a SEO strategy is crucial for the success of any search engine optimization campaign. By considering factors such as relevance, search volume, competition, buyer intent, user intent, target location, and long-tail keywords, businesses can ensure that they select keywords that are effective and optimized for success.</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4" name="Google Shape;314;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9" name="Google Shape;319;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7" name="Google Shape;327;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3" name="Google Shape;333;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9" name="Google Shape;339;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4" name="Google Shape;344;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g280acb40c6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0" name="Google Shape;350;g280acb40c6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 Id="rId3" Type="http://schemas.openxmlformats.org/officeDocument/2006/relationships/image" Target="../media/image7.png"/><Relationship Id="rId4" Type="http://schemas.openxmlformats.org/officeDocument/2006/relationships/image" Target="../media/image5.png"/><Relationship Id="rId5" Type="http://schemas.openxmlformats.org/officeDocument/2006/relationships/image" Target="../media/image4.jpg"/><Relationship Id="rId6" Type="http://schemas.openxmlformats.org/officeDocument/2006/relationships/image" Target="../media/image22.png"/><Relationship Id="rId7" Type="http://schemas.openxmlformats.org/officeDocument/2006/relationships/image" Target="../media/image23.png"/><Relationship Id="rId8"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4.jpg"/><Relationship Id="rId4" Type="http://schemas.openxmlformats.org/officeDocument/2006/relationships/image" Target="../media/image22.png"/><Relationship Id="rId5" Type="http://schemas.openxmlformats.org/officeDocument/2006/relationships/image" Target="../media/image23.png"/><Relationship Id="rId6" Type="http://schemas.openxmlformats.org/officeDocument/2006/relationships/image" Target="../media/image8.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10.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 Id="rId3" Type="http://schemas.openxmlformats.org/officeDocument/2006/relationships/image" Target="../media/image4.jpg"/><Relationship Id="rId4" Type="http://schemas.openxmlformats.org/officeDocument/2006/relationships/image" Target="../media/image22.png"/><Relationship Id="rId5" Type="http://schemas.openxmlformats.org/officeDocument/2006/relationships/image" Target="../media/image23.png"/><Relationship Id="rId6" Type="http://schemas.openxmlformats.org/officeDocument/2006/relationships/image" Target="../media/image5.png"/><Relationship Id="rId7" Type="http://schemas.openxmlformats.org/officeDocument/2006/relationships/image" Target="../media/image8.png"/><Relationship Id="rId8"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 Id="rId3" Type="http://schemas.openxmlformats.org/officeDocument/2006/relationships/image" Target="../media/image5.png"/><Relationship Id="rId4"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10.png"/><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8.png"/><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 Id="rId3" Type="http://schemas.openxmlformats.org/officeDocument/2006/relationships/image" Target="../media/image4.jpg"/><Relationship Id="rId4" Type="http://schemas.openxmlformats.org/officeDocument/2006/relationships/image" Target="../media/image22.png"/><Relationship Id="rId5" Type="http://schemas.openxmlformats.org/officeDocument/2006/relationships/image" Target="../media/image23.png"/><Relationship Id="rId6" Type="http://schemas.openxmlformats.org/officeDocument/2006/relationships/image" Target="../media/image8.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jpg"/><Relationship Id="rId3" Type="http://schemas.openxmlformats.org/officeDocument/2006/relationships/image" Target="../media/image4.jpg"/><Relationship Id="rId4" Type="http://schemas.openxmlformats.org/officeDocument/2006/relationships/image" Target="../media/image22.png"/><Relationship Id="rId5" Type="http://schemas.openxmlformats.org/officeDocument/2006/relationships/image" Target="../media/image23.png"/><Relationship Id="rId6" Type="http://schemas.openxmlformats.org/officeDocument/2006/relationships/image" Target="../media/image8.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 Id="rId3" Type="http://schemas.openxmlformats.org/officeDocument/2006/relationships/image" Target="../media/image8.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jpg"/><Relationship Id="rId3" Type="http://schemas.openxmlformats.org/officeDocument/2006/relationships/image" Target="../media/image8.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10.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10.png"/><Relationship Id="rId4" Type="http://schemas.openxmlformats.org/officeDocument/2006/relationships/image" Target="../media/image5.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10.png"/><Relationship Id="rId4" Type="http://schemas.openxmlformats.org/officeDocument/2006/relationships/image" Target="../media/image5.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4.jpg"/><Relationship Id="rId4" Type="http://schemas.openxmlformats.org/officeDocument/2006/relationships/image" Target="../media/image22.png"/><Relationship Id="rId5" Type="http://schemas.openxmlformats.org/officeDocument/2006/relationships/image" Target="../media/image23.png"/><Relationship Id="rId6" Type="http://schemas.openxmlformats.org/officeDocument/2006/relationships/image" Target="../media/image8.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8" name="Shape 8"/>
        <p:cNvGrpSpPr/>
        <p:nvPr/>
      </p:nvGrpSpPr>
      <p:grpSpPr>
        <a:xfrm>
          <a:off x="0" y="0"/>
          <a:ext cx="0" cy="0"/>
          <a:chOff x="0" y="0"/>
          <a:chExt cx="0" cy="0"/>
        </a:xfrm>
      </p:grpSpPr>
      <p:sp>
        <p:nvSpPr>
          <p:cNvPr id="9" name="Google Shape;9;p44"/>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0" name="Google Shape;10;p44"/>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1" name="Google Shape;11;p44"/>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2" name="Google Shape;12;p44"/>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3" name="Google Shape;13;p44"/>
          <p:cNvPicPr preferRelativeResize="0"/>
          <p:nvPr/>
        </p:nvPicPr>
        <p:blipFill rotWithShape="1">
          <a:blip r:embed="rId4">
            <a:alphaModFix/>
          </a:blip>
          <a:srcRect b="0" l="3024" r="3023" t="0"/>
          <a:stretch/>
        </p:blipFill>
        <p:spPr>
          <a:xfrm>
            <a:off x="324895" y="4528124"/>
            <a:ext cx="1987904" cy="440100"/>
          </a:xfrm>
          <a:prstGeom prst="rect">
            <a:avLst/>
          </a:prstGeom>
          <a:noFill/>
          <a:ln>
            <a:noFill/>
          </a:ln>
        </p:spPr>
      </p:pic>
      <p:pic>
        <p:nvPicPr>
          <p:cNvPr id="14" name="Google Shape;14;p44"/>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15" name="Google Shape;15;p44"/>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16" name="Google Shape;16;p44"/>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17" name="Google Shape;17;p44"/>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45"/>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45"/>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21" name="Google Shape;21;p45"/>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2" name="Google Shape;22;p45"/>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23" name="Google Shape;23;p45"/>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24" name="Google Shape;24;p45"/>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25" name="Google Shape;25;p45"/>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26" name="Google Shape;26;p45"/>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27" name="Google Shape;27;p45"/>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28" name="Google Shape;28;p45"/>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29" name="Google Shape;29;p45"/>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type="obj">
  <p:cSld name="OBJECT">
    <p:spTree>
      <p:nvGrpSpPr>
        <p:cNvPr id="30" name="Shape 30"/>
        <p:cNvGrpSpPr/>
        <p:nvPr/>
      </p:nvGrpSpPr>
      <p:grpSpPr>
        <a:xfrm>
          <a:off x="0" y="0"/>
          <a:ext cx="0" cy="0"/>
          <a:chOff x="0" y="0"/>
          <a:chExt cx="0" cy="0"/>
        </a:xfrm>
      </p:grpSpPr>
      <p:pic>
        <p:nvPicPr>
          <p:cNvPr id="31" name="Google Shape;31;p46"/>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32" name="Google Shape;32;p46"/>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6"/>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34" name="Google Shape;34;p46"/>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35" name="Google Shape;35;p46"/>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36" name="Shape 36"/>
        <p:cNvGrpSpPr/>
        <p:nvPr/>
      </p:nvGrpSpPr>
      <p:grpSpPr>
        <a:xfrm>
          <a:off x="0" y="0"/>
          <a:ext cx="0" cy="0"/>
          <a:chOff x="0" y="0"/>
          <a:chExt cx="0" cy="0"/>
        </a:xfrm>
      </p:grpSpPr>
      <p:sp>
        <p:nvSpPr>
          <p:cNvPr id="37" name="Google Shape;37;p47"/>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47"/>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9" name="Google Shape;39;p47"/>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0" name="Google Shape;40;p47"/>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41" name="Google Shape;41;p47"/>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42" name="Google Shape;42;p47"/>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43" name="Google Shape;43;p47"/>
          <p:cNvPicPr preferRelativeResize="0"/>
          <p:nvPr/>
        </p:nvPicPr>
        <p:blipFill rotWithShape="1">
          <a:blip r:embed="rId6">
            <a:alphaModFix/>
          </a:blip>
          <a:srcRect b="0" l="3024" r="3023" t="0"/>
          <a:stretch/>
        </p:blipFill>
        <p:spPr>
          <a:xfrm>
            <a:off x="1697592" y="4528124"/>
            <a:ext cx="1987904" cy="440100"/>
          </a:xfrm>
          <a:prstGeom prst="rect">
            <a:avLst/>
          </a:prstGeom>
          <a:noFill/>
          <a:ln>
            <a:noFill/>
          </a:ln>
        </p:spPr>
      </p:pic>
      <p:pic>
        <p:nvPicPr>
          <p:cNvPr id="44" name="Google Shape;44;p47"/>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45" name="Google Shape;45;p47"/>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46" name="Google Shape;46;p47"/>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47" name="Shape 47"/>
        <p:cNvGrpSpPr/>
        <p:nvPr/>
      </p:nvGrpSpPr>
      <p:grpSpPr>
        <a:xfrm>
          <a:off x="0" y="0"/>
          <a:ext cx="0" cy="0"/>
          <a:chOff x="0" y="0"/>
          <a:chExt cx="0" cy="0"/>
        </a:xfrm>
      </p:grpSpPr>
      <p:sp>
        <p:nvSpPr>
          <p:cNvPr id="48" name="Google Shape;48;p48"/>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9" name="Google Shape;49;p48"/>
          <p:cNvPicPr preferRelativeResize="0"/>
          <p:nvPr/>
        </p:nvPicPr>
        <p:blipFill rotWithShape="1">
          <a:blip r:embed="rId3">
            <a:alphaModFix/>
          </a:blip>
          <a:srcRect b="0" l="3024" r="3023" t="0"/>
          <a:stretch/>
        </p:blipFill>
        <p:spPr>
          <a:xfrm>
            <a:off x="177278" y="4576442"/>
            <a:ext cx="1987904" cy="440100"/>
          </a:xfrm>
          <a:prstGeom prst="rect">
            <a:avLst/>
          </a:prstGeom>
          <a:noFill/>
          <a:ln>
            <a:noFill/>
          </a:ln>
        </p:spPr>
      </p:pic>
      <p:pic>
        <p:nvPicPr>
          <p:cNvPr id="50" name="Google Shape;50;p48"/>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51" name="Shape 51"/>
        <p:cNvGrpSpPr/>
        <p:nvPr/>
      </p:nvGrpSpPr>
      <p:grpSpPr>
        <a:xfrm>
          <a:off x="0" y="0"/>
          <a:ext cx="0" cy="0"/>
          <a:chOff x="0" y="0"/>
          <a:chExt cx="0" cy="0"/>
        </a:xfrm>
      </p:grpSpPr>
      <p:pic>
        <p:nvPicPr>
          <p:cNvPr id="52" name="Google Shape;52;p49"/>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53" name="Google Shape;53;p49"/>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54" name="Google Shape;54;p49"/>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55" name="Shape 55"/>
        <p:cNvGrpSpPr/>
        <p:nvPr/>
      </p:nvGrpSpPr>
      <p:grpSpPr>
        <a:xfrm>
          <a:off x="0" y="0"/>
          <a:ext cx="0" cy="0"/>
          <a:chOff x="0" y="0"/>
          <a:chExt cx="0" cy="0"/>
        </a:xfrm>
      </p:grpSpPr>
      <p:cxnSp>
        <p:nvCxnSpPr>
          <p:cNvPr id="56" name="Google Shape;56;p50"/>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57" name="Google Shape;57;p50"/>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58" name="Google Shape;58;p50"/>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9" name="Google Shape;59;p50"/>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60" name="Google Shape;60;p50"/>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61" name="Google Shape;61;p50"/>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p:cSld name="Title and Content 2">
    <p:spTree>
      <p:nvGrpSpPr>
        <p:cNvPr id="62" name="Shape 62"/>
        <p:cNvGrpSpPr/>
        <p:nvPr/>
      </p:nvGrpSpPr>
      <p:grpSpPr>
        <a:xfrm>
          <a:off x="0" y="0"/>
          <a:ext cx="0" cy="0"/>
          <a:chOff x="0" y="0"/>
          <a:chExt cx="0" cy="0"/>
        </a:xfrm>
      </p:grpSpPr>
      <p:pic>
        <p:nvPicPr>
          <p:cNvPr descr="A picture containing shape&#10;&#10;Description automatically generated" id="63" name="Google Shape;63;p51"/>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64" name="Google Shape;64;p51"/>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65" name="Google Shape;65;p51"/>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51"/>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67" name="Google Shape;67;p51"/>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68" name="Google Shape;68;p51"/>
          <p:cNvPicPr preferRelativeResize="0"/>
          <p:nvPr/>
        </p:nvPicPr>
        <p:blipFill rotWithShape="1">
          <a:blip r:embed="rId5">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69" name="Shape 69"/>
        <p:cNvGrpSpPr/>
        <p:nvPr/>
      </p:nvGrpSpPr>
      <p:grpSpPr>
        <a:xfrm>
          <a:off x="0" y="0"/>
          <a:ext cx="0" cy="0"/>
          <a:chOff x="0" y="0"/>
          <a:chExt cx="0" cy="0"/>
        </a:xfrm>
      </p:grpSpPr>
      <p:sp>
        <p:nvSpPr>
          <p:cNvPr id="70" name="Google Shape;70;p52"/>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52"/>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2" name="Google Shape;72;p52"/>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3" name="Google Shape;73;p52"/>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74" name="Google Shape;74;p52"/>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75" name="Google Shape;75;p52"/>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76" name="Google Shape;76;p52"/>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7" name="Google Shape;77;p52"/>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8" name="Google Shape;78;p52"/>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79" name="Google Shape;79;p52"/>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0" name="Google Shape;80;p52"/>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81" name="Shape 81"/>
        <p:cNvGrpSpPr/>
        <p:nvPr/>
      </p:nvGrpSpPr>
      <p:grpSpPr>
        <a:xfrm>
          <a:off x="0" y="0"/>
          <a:ext cx="0" cy="0"/>
          <a:chOff x="0" y="0"/>
          <a:chExt cx="0" cy="0"/>
        </a:xfrm>
      </p:grpSpPr>
      <p:sp>
        <p:nvSpPr>
          <p:cNvPr id="82" name="Google Shape;82;p53"/>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53"/>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84" name="Google Shape;84;p53"/>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5" name="Google Shape;85;p53"/>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86" name="Google Shape;86;p53"/>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87" name="Google Shape;87;p53"/>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8" name="Google Shape;88;p53"/>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9" name="Google Shape;89;p53"/>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0" name="Google Shape;90;p53"/>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1" name="Google Shape;91;p53"/>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2" name="Google Shape;92;p53"/>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93" name="Shape 93"/>
        <p:cNvGrpSpPr/>
        <p:nvPr/>
      </p:nvGrpSpPr>
      <p:grpSpPr>
        <a:xfrm>
          <a:off x="0" y="0"/>
          <a:ext cx="0" cy="0"/>
          <a:chOff x="0" y="0"/>
          <a:chExt cx="0" cy="0"/>
        </a:xfrm>
      </p:grpSpPr>
      <p:sp>
        <p:nvSpPr>
          <p:cNvPr id="94" name="Google Shape;94;p54"/>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5" name="Google Shape;95;p54"/>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96" name="Google Shape;96;p54"/>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97" name="Google Shape;97;p54"/>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98" name="Google Shape;98;p54"/>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99" name="Google Shape;99;p54"/>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100" name="Shape 100"/>
        <p:cNvGrpSpPr/>
        <p:nvPr/>
      </p:nvGrpSpPr>
      <p:grpSpPr>
        <a:xfrm>
          <a:off x="0" y="0"/>
          <a:ext cx="0" cy="0"/>
          <a:chOff x="0" y="0"/>
          <a:chExt cx="0" cy="0"/>
        </a:xfrm>
      </p:grpSpPr>
      <p:sp>
        <p:nvSpPr>
          <p:cNvPr id="101" name="Google Shape;101;p55"/>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2" name="Google Shape;102;p55"/>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103" name="Google Shape;103;p55"/>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104" name="Google Shape;104;p55"/>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05" name="Google Shape;105;p55"/>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6" name="Google Shape;106;p55"/>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07" name="Shape 107"/>
        <p:cNvGrpSpPr/>
        <p:nvPr/>
      </p:nvGrpSpPr>
      <p:grpSpPr>
        <a:xfrm>
          <a:off x="0" y="0"/>
          <a:ext cx="0" cy="0"/>
          <a:chOff x="0" y="0"/>
          <a:chExt cx="0" cy="0"/>
        </a:xfrm>
      </p:grpSpPr>
      <p:pic>
        <p:nvPicPr>
          <p:cNvPr id="108" name="Google Shape;108;p56"/>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09" name="Google Shape;109;p56"/>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0" name="Google Shape;110;p56"/>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1" name="Google Shape;111;p56"/>
          <p:cNvSpPr/>
          <p:nvPr>
            <p:ph idx="2" type="pic"/>
          </p:nvPr>
        </p:nvSpPr>
        <p:spPr>
          <a:xfrm>
            <a:off x="5572125" y="1"/>
            <a:ext cx="3571875" cy="5029199"/>
          </a:xfrm>
          <a:prstGeom prst="rect">
            <a:avLst/>
          </a:prstGeom>
          <a:solidFill>
            <a:srgbClr val="D3EEEF"/>
          </a:solidFill>
          <a:ln>
            <a:noFill/>
          </a:ln>
        </p:spPr>
      </p:sp>
      <p:pic>
        <p:nvPicPr>
          <p:cNvPr id="112" name="Google Shape;112;p56"/>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13" name="Google Shape;113;p56"/>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14" name="Shape 114"/>
        <p:cNvGrpSpPr/>
        <p:nvPr/>
      </p:nvGrpSpPr>
      <p:grpSpPr>
        <a:xfrm>
          <a:off x="0" y="0"/>
          <a:ext cx="0" cy="0"/>
          <a:chOff x="0" y="0"/>
          <a:chExt cx="0" cy="0"/>
        </a:xfrm>
      </p:grpSpPr>
      <p:sp>
        <p:nvSpPr>
          <p:cNvPr id="115" name="Google Shape;115;p57"/>
          <p:cNvSpPr/>
          <p:nvPr>
            <p:ph idx="2" type="pic"/>
          </p:nvPr>
        </p:nvSpPr>
        <p:spPr>
          <a:xfrm>
            <a:off x="0" y="1"/>
            <a:ext cx="9144000" cy="2571749"/>
          </a:xfrm>
          <a:prstGeom prst="rect">
            <a:avLst/>
          </a:prstGeom>
          <a:solidFill>
            <a:srgbClr val="D3EEEF"/>
          </a:solidFill>
          <a:ln>
            <a:noFill/>
          </a:ln>
        </p:spPr>
      </p:sp>
      <p:sp>
        <p:nvSpPr>
          <p:cNvPr id="116" name="Google Shape;116;p57"/>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57"/>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18" name="Google Shape;118;p57"/>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19" name="Google Shape;119;p57"/>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0" name="Google Shape;120;p57"/>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21" name="Shape 121"/>
        <p:cNvGrpSpPr/>
        <p:nvPr/>
      </p:nvGrpSpPr>
      <p:grpSpPr>
        <a:xfrm>
          <a:off x="0" y="0"/>
          <a:ext cx="0" cy="0"/>
          <a:chOff x="0" y="0"/>
          <a:chExt cx="0" cy="0"/>
        </a:xfrm>
      </p:grpSpPr>
      <p:pic>
        <p:nvPicPr>
          <p:cNvPr id="122" name="Google Shape;122;p58"/>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123" name="Google Shape;123;p58"/>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58"/>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5" name="Google Shape;125;p58"/>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6" name="Google Shape;126;p58"/>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27" name="Shape 127"/>
        <p:cNvGrpSpPr/>
        <p:nvPr/>
      </p:nvGrpSpPr>
      <p:grpSpPr>
        <a:xfrm>
          <a:off x="0" y="0"/>
          <a:ext cx="0" cy="0"/>
          <a:chOff x="0" y="0"/>
          <a:chExt cx="0" cy="0"/>
        </a:xfrm>
      </p:grpSpPr>
      <p:sp>
        <p:nvSpPr>
          <p:cNvPr id="128" name="Google Shape;128;p59"/>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29" name="Google Shape;129;p59"/>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0" name="Google Shape;130;p59"/>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1" name="Google Shape;131;p59"/>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2" name="Google Shape;132;p59"/>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33" name="Google Shape;133;p59"/>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4" name="Google Shape;134;p59"/>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35" name="Google Shape;135;p59"/>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quote">
    <p:bg>
      <p:bgPr>
        <a:blipFill>
          <a:blip r:embed="rId2">
            <a:alphaModFix/>
          </a:blip>
          <a:stretch>
            <a:fillRect/>
          </a:stretch>
        </a:blipFill>
      </p:bgPr>
    </p:bg>
    <p:spTree>
      <p:nvGrpSpPr>
        <p:cNvPr id="136" name="Shape 136"/>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cSld name="In-class activity">
    <p:bg>
      <p:bgPr>
        <a:blipFill>
          <a:blip r:embed="rId2">
            <a:alphaModFix/>
          </a:blip>
          <a:stretch>
            <a:fillRect/>
          </a:stretch>
        </a:blipFill>
      </p:bgPr>
    </p:bg>
    <p:spTree>
      <p:nvGrpSpPr>
        <p:cNvPr id="137" name="Shape 137"/>
        <p:cNvGrpSpPr/>
        <p:nvPr/>
      </p:nvGrpSpPr>
      <p:grpSpPr>
        <a:xfrm>
          <a:off x="0" y="0"/>
          <a:ext cx="0" cy="0"/>
          <a:chOff x="0" y="0"/>
          <a:chExt cx="0" cy="0"/>
        </a:xfrm>
      </p:grpSpPr>
      <p:sp>
        <p:nvSpPr>
          <p:cNvPr id="138" name="Google Shape;138;p61"/>
          <p:cNvSpPr txBox="1"/>
          <p:nvPr>
            <p:ph idx="1" type="body"/>
          </p:nvPr>
        </p:nvSpPr>
        <p:spPr>
          <a:xfrm>
            <a:off x="848795" y="369950"/>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39" name="Google Shape;139;p61"/>
          <p:cNvSpPr txBox="1"/>
          <p:nvPr>
            <p:ph idx="2" type="body"/>
          </p:nvPr>
        </p:nvSpPr>
        <p:spPr>
          <a:xfrm>
            <a:off x="863071" y="871741"/>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theme" Target="../theme/theme1.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8"/>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8"/>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
          <p:cNvSpPr txBox="1"/>
          <p:nvPr>
            <p:ph type="ctrTitle"/>
          </p:nvPr>
        </p:nvSpPr>
        <p:spPr>
          <a:xfrm>
            <a:off x="-595075" y="496206"/>
            <a:ext cx="9180275" cy="1884419"/>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lt1"/>
              </a:buClr>
              <a:buSzPts val="4500"/>
              <a:buFont typeface="Roboto"/>
              <a:buNone/>
            </a:pPr>
            <a:r>
              <a:rPr lang="en-US" sz="4800"/>
              <a:t>SEO Strategy – </a:t>
            </a:r>
            <a:endParaRPr sz="4800"/>
          </a:p>
        </p:txBody>
      </p:sp>
      <p:sp>
        <p:nvSpPr>
          <p:cNvPr id="145" name="Google Shape;145;p1"/>
          <p:cNvSpPr txBox="1"/>
          <p:nvPr>
            <p:ph idx="4294967295" type="subTitle"/>
          </p:nvPr>
        </p:nvSpPr>
        <p:spPr>
          <a:xfrm>
            <a:off x="566062" y="2807719"/>
            <a:ext cx="6858000" cy="1241425"/>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Professor</a:t>
            </a:r>
            <a:endParaRPr b="0" i="0" sz="2100" u="none" cap="none" strike="noStrike">
              <a:solidFill>
                <a:schemeClr val="lt1"/>
              </a:solidFill>
              <a:latin typeface="Arial"/>
              <a:ea typeface="Arial"/>
              <a:cs typeface="Arial"/>
              <a:sym typeface="Arial"/>
            </a:endParaRPr>
          </a:p>
          <a:p>
            <a:pPr indent="0" lvl="0" marL="0" marR="0" rtl="0" algn="ctr">
              <a:lnSpc>
                <a:spcPct val="90000"/>
              </a:lnSpc>
              <a:spcBef>
                <a:spcPts val="75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School</a:t>
            </a:r>
            <a:endParaRPr b="0" i="0" sz="2100" u="none" cap="none" strike="noStrike">
              <a:solidFill>
                <a:schemeClr val="lt1"/>
              </a:solidFill>
              <a:latin typeface="Arial"/>
              <a:ea typeface="Arial"/>
              <a:cs typeface="Arial"/>
              <a:sym typeface="Arial"/>
            </a:endParaRPr>
          </a:p>
          <a:p>
            <a:pPr indent="0" lvl="0" marL="0" marR="0" rtl="0" algn="ctr">
              <a:lnSpc>
                <a:spcPct val="90000"/>
              </a:lnSpc>
              <a:spcBef>
                <a:spcPts val="75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Search Engine Optimization</a:t>
            </a:r>
            <a:endParaRPr b="0" i="0" sz="21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51" name="Google Shape;151;p2"/>
          <p:cNvSpPr txBox="1"/>
          <p:nvPr>
            <p:ph type="title"/>
          </p:nvPr>
        </p:nvSpPr>
        <p:spPr>
          <a:xfrm>
            <a:off x="840583" y="851217"/>
            <a:ext cx="6859246" cy="1358279"/>
          </a:xfrm>
          <a:prstGeom prst="rect">
            <a:avLst/>
          </a:prstGeom>
          <a:noFill/>
          <a:ln>
            <a:noFill/>
          </a:ln>
        </p:spPr>
        <p:txBody>
          <a:bodyPr anchorCtr="0" anchor="b" bIns="45700" lIns="0" spcFirstLastPara="1" rIns="0" wrap="square" tIns="45700">
            <a:noAutofit/>
          </a:bodyPr>
          <a:lstStyle/>
          <a:p>
            <a:pPr indent="0" lvl="0" marL="0" rtl="0" algn="l">
              <a:lnSpc>
                <a:spcPct val="90000"/>
              </a:lnSpc>
              <a:spcBef>
                <a:spcPts val="0"/>
              </a:spcBef>
              <a:spcAft>
                <a:spcPts val="0"/>
              </a:spcAft>
              <a:buClr>
                <a:srgbClr val="D12477"/>
              </a:buClr>
              <a:buSzPts val="4400"/>
              <a:buFont typeface="Arial"/>
              <a:buNone/>
            </a:pPr>
            <a:r>
              <a:rPr lang="en-US" sz="4400">
                <a:solidFill>
                  <a:srgbClr val="D12477"/>
                </a:solidFill>
              </a:rPr>
              <a:t>SEO Strategy – </a:t>
            </a:r>
            <a:br>
              <a:rPr lang="en-US" sz="4400">
                <a:solidFill>
                  <a:srgbClr val="D12477"/>
                </a:solidFill>
              </a:rPr>
            </a:br>
            <a:r>
              <a:rPr lang="en-US" sz="4400">
                <a:solidFill>
                  <a:srgbClr val="D12477"/>
                </a:solidFill>
              </a:rPr>
              <a:t>Explore</a:t>
            </a:r>
            <a:endParaRPr/>
          </a:p>
        </p:txBody>
      </p:sp>
      <p:sp>
        <p:nvSpPr>
          <p:cNvPr id="152" name="Google Shape;152;p2"/>
          <p:cNvSpPr txBox="1"/>
          <p:nvPr>
            <p:ph idx="1" type="body"/>
          </p:nvPr>
        </p:nvSpPr>
        <p:spPr>
          <a:xfrm>
            <a:off x="863071" y="2564692"/>
            <a:ext cx="6614054" cy="1872820"/>
          </a:xfrm>
          <a:prstGeom prst="rect">
            <a:avLst/>
          </a:prstGeom>
          <a:noFill/>
          <a:ln>
            <a:noFill/>
          </a:ln>
        </p:spPr>
        <p:txBody>
          <a:bodyPr anchorCtr="0" anchor="t" bIns="0" lIns="0" spcFirstLastPara="1" rIns="0" wrap="square" tIns="0">
            <a:spAutoFit/>
          </a:bodyPr>
          <a:lstStyle/>
          <a:p>
            <a:pPr indent="0" lvl="0" marL="0" marR="0" rtl="0" algn="l">
              <a:lnSpc>
                <a:spcPct val="115000"/>
              </a:lnSpc>
              <a:spcBef>
                <a:spcPts val="0"/>
              </a:spcBef>
              <a:spcAft>
                <a:spcPts val="0"/>
              </a:spcAft>
              <a:buClr>
                <a:schemeClr val="lt1"/>
              </a:buClr>
              <a:buSzPts val="2400"/>
              <a:buNone/>
            </a:pPr>
            <a:r>
              <a:rPr b="0" i="0" lang="en-US" sz="2400" u="none" cap="none" strike="noStrike">
                <a:latin typeface="Calibri"/>
                <a:ea typeface="Calibri"/>
                <a:cs typeface="Calibri"/>
                <a:sym typeface="Calibri"/>
              </a:rPr>
              <a:t>What happens if there were no research about the audience and the competitors?</a:t>
            </a:r>
            <a:endParaRPr/>
          </a:p>
          <a:p>
            <a:pPr indent="0" lvl="0" marL="0" marR="0" rtl="0" algn="l">
              <a:lnSpc>
                <a:spcPct val="115000"/>
              </a:lnSpc>
              <a:spcBef>
                <a:spcPts val="1600"/>
              </a:spcBef>
              <a:spcAft>
                <a:spcPts val="0"/>
              </a:spcAft>
              <a:buClr>
                <a:schemeClr val="lt1"/>
              </a:buClr>
              <a:buSzPts val="2400"/>
              <a:buNone/>
            </a:pPr>
            <a:r>
              <a:t/>
            </a:r>
            <a:endParaRPr b="0" i="0" sz="2400" u="none" cap="none" strike="noStrike">
              <a:latin typeface="Arial"/>
              <a:ea typeface="Arial"/>
              <a:cs typeface="Arial"/>
              <a:sym typeface="Arial"/>
            </a:endParaRPr>
          </a:p>
          <a:p>
            <a:pPr indent="0" lvl="0" marL="0" rtl="0" algn="l">
              <a:lnSpc>
                <a:spcPct val="90000"/>
              </a:lnSpc>
              <a:spcBef>
                <a:spcPts val="750"/>
              </a:spcBef>
              <a:spcAft>
                <a:spcPts val="0"/>
              </a:spcAft>
              <a:buClr>
                <a:schemeClr val="lt1"/>
              </a:buClr>
              <a:buSzPts val="21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3000"/>
              <a:buFont typeface="Calibri"/>
              <a:buNone/>
            </a:pPr>
            <a:r>
              <a:t/>
            </a:r>
            <a:endParaRPr b="1" i="0" sz="3000" u="none" cap="none" strike="noStrike">
              <a:solidFill>
                <a:schemeClr val="dk1"/>
              </a:solidFill>
              <a:latin typeface="Arial"/>
              <a:ea typeface="Arial"/>
              <a:cs typeface="Arial"/>
              <a:sym typeface="Arial"/>
            </a:endParaRPr>
          </a:p>
        </p:txBody>
      </p:sp>
      <p:sp>
        <p:nvSpPr>
          <p:cNvPr id="158" name="Google Shape;158;p3"/>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just">
              <a:lnSpc>
                <a:spcPct val="115000"/>
              </a:lnSpc>
              <a:spcBef>
                <a:spcPts val="1200"/>
              </a:spcBef>
              <a:spcAft>
                <a:spcPts val="120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59" name="Google Shape;159;p3"/>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Learning Objectives</a:t>
            </a:r>
            <a:endParaRPr/>
          </a:p>
        </p:txBody>
      </p:sp>
      <p:sp>
        <p:nvSpPr>
          <p:cNvPr id="160" name="Google Shape;160;p3"/>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p>
            <a:pPr indent="-176212" lvl="0" marL="342900" rtl="0" algn="l">
              <a:lnSpc>
                <a:spcPct val="90000"/>
              </a:lnSpc>
              <a:spcBef>
                <a:spcPts val="0"/>
              </a:spcBef>
              <a:spcAft>
                <a:spcPts val="0"/>
              </a:spcAft>
              <a:buClr>
                <a:srgbClr val="ED7D31"/>
              </a:buClr>
              <a:buSzPts val="2625"/>
              <a:buFont typeface="Arial"/>
              <a:buNone/>
            </a:pPr>
            <a:r>
              <a:t/>
            </a:r>
            <a:endParaRPr/>
          </a:p>
          <a:p>
            <a:pPr indent="-342900" lvl="0" marL="342900" rtl="0" algn="l">
              <a:lnSpc>
                <a:spcPct val="90000"/>
              </a:lnSpc>
              <a:spcBef>
                <a:spcPts val="750"/>
              </a:spcBef>
              <a:spcAft>
                <a:spcPts val="0"/>
              </a:spcAft>
              <a:buClr>
                <a:srgbClr val="D12477"/>
              </a:buClr>
              <a:buSzPts val="3150"/>
              <a:buFont typeface="Arial"/>
              <a:buChar char="•"/>
            </a:pPr>
            <a:r>
              <a:rPr lang="en-US"/>
              <a:t>Explain the sales funnel</a:t>
            </a:r>
            <a:endParaRPr/>
          </a:p>
          <a:p>
            <a:pPr indent="-342900" lvl="0" marL="342900" rtl="0" algn="l">
              <a:lnSpc>
                <a:spcPct val="90000"/>
              </a:lnSpc>
              <a:spcBef>
                <a:spcPts val="750"/>
              </a:spcBef>
              <a:spcAft>
                <a:spcPts val="0"/>
              </a:spcAft>
              <a:buClr>
                <a:srgbClr val="D12477"/>
              </a:buClr>
              <a:buSzPts val="3150"/>
              <a:buFont typeface="Arial"/>
              <a:buChar char="•"/>
            </a:pPr>
            <a:r>
              <a:rPr lang="en-US"/>
              <a:t>Determine the objectives</a:t>
            </a:r>
            <a:endParaRPr/>
          </a:p>
          <a:p>
            <a:pPr indent="-342900" lvl="0" marL="342900" rtl="0" algn="l">
              <a:lnSpc>
                <a:spcPct val="90000"/>
              </a:lnSpc>
              <a:spcBef>
                <a:spcPts val="750"/>
              </a:spcBef>
              <a:spcAft>
                <a:spcPts val="0"/>
              </a:spcAft>
              <a:buClr>
                <a:srgbClr val="D12477"/>
              </a:buClr>
              <a:buSzPts val="3150"/>
              <a:buFont typeface="Arial"/>
              <a:buChar char="•"/>
            </a:pPr>
            <a:r>
              <a:rPr lang="en-US"/>
              <a:t>Outline competitors SEO strategy</a:t>
            </a:r>
            <a:endParaRPr/>
          </a:p>
          <a:p>
            <a:pPr indent="-342900" lvl="0" marL="342900" rtl="0" algn="l">
              <a:lnSpc>
                <a:spcPct val="90000"/>
              </a:lnSpc>
              <a:spcBef>
                <a:spcPts val="750"/>
              </a:spcBef>
              <a:spcAft>
                <a:spcPts val="0"/>
              </a:spcAft>
              <a:buClr>
                <a:srgbClr val="D12477"/>
              </a:buClr>
              <a:buSzPts val="3150"/>
              <a:buFont typeface="Arial"/>
              <a:buChar char="•"/>
            </a:pPr>
            <a:r>
              <a:rPr lang="en-US"/>
              <a:t>Develop a keyword strategy</a:t>
            </a:r>
            <a:endParaRPr/>
          </a:p>
          <a:p>
            <a:pPr indent="-209550" lvl="0" marL="342900" rtl="0" algn="l">
              <a:lnSpc>
                <a:spcPct val="90000"/>
              </a:lnSpc>
              <a:spcBef>
                <a:spcPts val="750"/>
              </a:spcBef>
              <a:spcAft>
                <a:spcPts val="0"/>
              </a:spcAft>
              <a:buClr>
                <a:srgbClr val="161249"/>
              </a:buClr>
              <a:buSzPts val="2100"/>
              <a:buFont typeface="Arial"/>
              <a:buNone/>
            </a:pPr>
            <a:r>
              <a:t/>
            </a:r>
            <a:endParaRPr/>
          </a:p>
          <a:p>
            <a:pPr indent="-209550" lvl="0" marL="342900" rtl="0" algn="l">
              <a:lnSpc>
                <a:spcPct val="90000"/>
              </a:lnSpc>
              <a:spcBef>
                <a:spcPts val="750"/>
              </a:spcBef>
              <a:spcAft>
                <a:spcPts val="0"/>
              </a:spcAft>
              <a:buClr>
                <a:srgbClr val="161249"/>
              </a:buClr>
              <a:buSzPts val="2100"/>
              <a:buFont typeface="Arial"/>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4"/>
          <p:cNvSpPr txBox="1"/>
          <p:nvPr>
            <p:ph type="title"/>
          </p:nvPr>
        </p:nvSpPr>
        <p:spPr>
          <a:xfrm>
            <a:off x="628650" y="1557618"/>
            <a:ext cx="2863215" cy="1383456"/>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lt1"/>
              </a:buClr>
              <a:buSzPts val="3300"/>
              <a:buFont typeface="Arial"/>
              <a:buNone/>
            </a:pPr>
            <a:r>
              <a:rPr lang="en-US"/>
              <a:t>Topics</a:t>
            </a:r>
            <a:endParaRPr/>
          </a:p>
        </p:txBody>
      </p:sp>
      <p:sp>
        <p:nvSpPr>
          <p:cNvPr id="166" name="Google Shape;166;p4"/>
          <p:cNvSpPr txBox="1"/>
          <p:nvPr/>
        </p:nvSpPr>
        <p:spPr>
          <a:xfrm>
            <a:off x="3983426" y="803665"/>
            <a:ext cx="4880447" cy="580273"/>
          </a:xfrm>
          <a:prstGeom prst="rect">
            <a:avLst/>
          </a:prstGeom>
          <a:noFill/>
          <a:ln>
            <a:noFill/>
          </a:ln>
        </p:spPr>
        <p:txBody>
          <a:bodyPr anchorCtr="0" anchor="ctr" bIns="147375" lIns="94675" spcFirstLastPara="1" rIns="94675" wrap="square" tIns="147375">
            <a:noAutofit/>
          </a:bodyPr>
          <a:lstStyle/>
          <a:p>
            <a:pPr indent="-285750" lvl="0" marL="285750" marR="0" rtl="0" algn="l">
              <a:lnSpc>
                <a:spcPct val="90000"/>
              </a:lnSpc>
              <a:spcBef>
                <a:spcPts val="0"/>
              </a:spcBef>
              <a:spcAft>
                <a:spcPts val="0"/>
              </a:spcAft>
              <a:buClr>
                <a:schemeClr val="lt1"/>
              </a:buClr>
              <a:buSzPts val="2250"/>
              <a:buFont typeface="Arial"/>
              <a:buChar char="•"/>
            </a:pPr>
            <a:r>
              <a:rPr b="0" i="0" lang="en-US" sz="1800" u="none" cap="none" strike="noStrike">
                <a:solidFill>
                  <a:schemeClr val="lt1"/>
                </a:solidFill>
                <a:latin typeface="Arial"/>
                <a:ea typeface="Arial"/>
                <a:cs typeface="Arial"/>
                <a:sym typeface="Arial"/>
              </a:rPr>
              <a:t>The sales funnel</a:t>
            </a:r>
            <a:endParaRPr b="0" i="0" sz="1800" u="none" cap="none" strike="noStrike">
              <a:solidFill>
                <a:schemeClr val="lt1"/>
              </a:solidFill>
              <a:latin typeface="Arial"/>
              <a:ea typeface="Arial"/>
              <a:cs typeface="Arial"/>
              <a:sym typeface="Arial"/>
            </a:endParaRPr>
          </a:p>
        </p:txBody>
      </p:sp>
      <p:sp>
        <p:nvSpPr>
          <p:cNvPr id="167" name="Google Shape;167;p4"/>
          <p:cNvSpPr txBox="1"/>
          <p:nvPr/>
        </p:nvSpPr>
        <p:spPr>
          <a:xfrm>
            <a:off x="3983426" y="1418443"/>
            <a:ext cx="4880447" cy="580273"/>
          </a:xfrm>
          <a:prstGeom prst="rect">
            <a:avLst/>
          </a:prstGeom>
          <a:noFill/>
          <a:ln>
            <a:noFill/>
          </a:ln>
        </p:spPr>
        <p:txBody>
          <a:bodyPr anchorCtr="0" anchor="ctr" bIns="147375" lIns="94675" spcFirstLastPara="1" rIns="94675" wrap="square" tIns="147375">
            <a:noAutofit/>
          </a:bodyPr>
          <a:lstStyle/>
          <a:p>
            <a:pPr indent="-285750" lvl="0" marL="285750" marR="0" rtl="0" algn="l">
              <a:lnSpc>
                <a:spcPct val="90000"/>
              </a:lnSpc>
              <a:spcBef>
                <a:spcPts val="0"/>
              </a:spcBef>
              <a:spcAft>
                <a:spcPts val="0"/>
              </a:spcAft>
              <a:buClr>
                <a:schemeClr val="lt1"/>
              </a:buClr>
              <a:buSzPts val="2250"/>
              <a:buFont typeface="Arial"/>
              <a:buChar char="•"/>
            </a:pPr>
            <a:r>
              <a:rPr b="0" i="0" lang="en-US" sz="1800" u="none" cap="none" strike="noStrike">
                <a:solidFill>
                  <a:schemeClr val="lt1"/>
                </a:solidFill>
                <a:latin typeface="Arial"/>
                <a:ea typeface="Arial"/>
                <a:cs typeface="Arial"/>
                <a:sym typeface="Arial"/>
              </a:rPr>
              <a:t>The objectives of a SEO Strategy</a:t>
            </a:r>
            <a:endParaRPr b="0" i="0" sz="1800" u="none" cap="none" strike="noStrike">
              <a:solidFill>
                <a:schemeClr val="lt1"/>
              </a:solidFill>
              <a:latin typeface="Arial"/>
              <a:ea typeface="Arial"/>
              <a:cs typeface="Arial"/>
              <a:sym typeface="Arial"/>
            </a:endParaRPr>
          </a:p>
        </p:txBody>
      </p:sp>
      <p:sp>
        <p:nvSpPr>
          <p:cNvPr id="168" name="Google Shape;168;p4"/>
          <p:cNvSpPr txBox="1"/>
          <p:nvPr/>
        </p:nvSpPr>
        <p:spPr>
          <a:xfrm>
            <a:off x="3983426" y="2035848"/>
            <a:ext cx="4880447" cy="580273"/>
          </a:xfrm>
          <a:prstGeom prst="rect">
            <a:avLst/>
          </a:prstGeom>
          <a:noFill/>
          <a:ln>
            <a:noFill/>
          </a:ln>
        </p:spPr>
        <p:txBody>
          <a:bodyPr anchorCtr="0" anchor="ctr" bIns="147375" lIns="94675" spcFirstLastPara="1" rIns="94675" wrap="square" tIns="147375">
            <a:noAutofit/>
          </a:bodyPr>
          <a:lstStyle/>
          <a:p>
            <a:pPr indent="-142875" lvl="0" marL="285750" marR="0" rtl="0" algn="l">
              <a:lnSpc>
                <a:spcPct val="90000"/>
              </a:lnSpc>
              <a:spcBef>
                <a:spcPts val="0"/>
              </a:spcBef>
              <a:spcAft>
                <a:spcPts val="0"/>
              </a:spcAft>
              <a:buClr>
                <a:schemeClr val="lt1"/>
              </a:buClr>
              <a:buSzPts val="2250"/>
              <a:buFont typeface="Arial"/>
              <a:buNone/>
            </a:pPr>
            <a:r>
              <a:t/>
            </a:r>
            <a:endParaRPr b="0" i="0" sz="1800" u="none" cap="none" strike="noStrike">
              <a:solidFill>
                <a:srgbClr val="FFFFFF"/>
              </a:solidFill>
              <a:latin typeface="Arial"/>
              <a:ea typeface="Arial"/>
              <a:cs typeface="Arial"/>
              <a:sym typeface="Arial"/>
            </a:endParaRPr>
          </a:p>
          <a:p>
            <a:pPr indent="-285750" lvl="0" marL="285750" marR="0" rtl="0" algn="l">
              <a:lnSpc>
                <a:spcPct val="90000"/>
              </a:lnSpc>
              <a:spcBef>
                <a:spcPts val="630"/>
              </a:spcBef>
              <a:spcAft>
                <a:spcPts val="0"/>
              </a:spcAft>
              <a:buClr>
                <a:schemeClr val="lt1"/>
              </a:buClr>
              <a:buSzPts val="2250"/>
              <a:buFont typeface="Arial"/>
              <a:buChar char="•"/>
            </a:pPr>
            <a:r>
              <a:rPr b="0" i="0" lang="en-US" sz="1800" u="none" cap="none" strike="noStrike">
                <a:solidFill>
                  <a:srgbClr val="FFFFFF"/>
                </a:solidFill>
                <a:latin typeface="Arial"/>
                <a:ea typeface="Arial"/>
                <a:cs typeface="Arial"/>
                <a:sym typeface="Arial"/>
              </a:rPr>
              <a:t>Outline competitors SEO strategy</a:t>
            </a:r>
            <a:endParaRPr b="0" i="0" sz="1800" u="none" cap="none" strike="noStrike">
              <a:solidFill>
                <a:schemeClr val="dk1"/>
              </a:solidFill>
              <a:latin typeface="Arial"/>
              <a:ea typeface="Arial"/>
              <a:cs typeface="Arial"/>
              <a:sym typeface="Arial"/>
            </a:endParaRPr>
          </a:p>
          <a:p>
            <a:pPr indent="-142875" lvl="0" marL="285750" marR="0" rtl="0" algn="l">
              <a:lnSpc>
                <a:spcPct val="90000"/>
              </a:lnSpc>
              <a:spcBef>
                <a:spcPts val="630"/>
              </a:spcBef>
              <a:spcAft>
                <a:spcPts val="0"/>
              </a:spcAft>
              <a:buClr>
                <a:schemeClr val="lt1"/>
              </a:buClr>
              <a:buSzPts val="2250"/>
              <a:buFont typeface="Arial"/>
              <a:buNone/>
            </a:pPr>
            <a:r>
              <a:t/>
            </a:r>
            <a:endParaRPr b="0" i="0" sz="1800" u="none" cap="none" strike="noStrike">
              <a:solidFill>
                <a:srgbClr val="FFFFFF"/>
              </a:solidFill>
              <a:latin typeface="Arial"/>
              <a:ea typeface="Arial"/>
              <a:cs typeface="Arial"/>
              <a:sym typeface="Arial"/>
            </a:endParaRPr>
          </a:p>
        </p:txBody>
      </p:sp>
      <p:sp>
        <p:nvSpPr>
          <p:cNvPr id="169" name="Google Shape;169;p4"/>
          <p:cNvSpPr txBox="1"/>
          <p:nvPr/>
        </p:nvSpPr>
        <p:spPr>
          <a:xfrm>
            <a:off x="3983426" y="2650938"/>
            <a:ext cx="4880447" cy="580273"/>
          </a:xfrm>
          <a:prstGeom prst="rect">
            <a:avLst/>
          </a:prstGeom>
          <a:noFill/>
          <a:ln>
            <a:noFill/>
          </a:ln>
        </p:spPr>
        <p:txBody>
          <a:bodyPr anchorCtr="0" anchor="ctr" bIns="147375" lIns="94675" spcFirstLastPara="1" rIns="94675" wrap="square" tIns="147375">
            <a:noAutofit/>
          </a:bodyPr>
          <a:lstStyle/>
          <a:p>
            <a:pPr indent="-285750" lvl="0" marL="285750" marR="0" rtl="0" algn="l">
              <a:lnSpc>
                <a:spcPct val="90000"/>
              </a:lnSpc>
              <a:spcBef>
                <a:spcPts val="0"/>
              </a:spcBef>
              <a:spcAft>
                <a:spcPts val="0"/>
              </a:spcAft>
              <a:buClr>
                <a:schemeClr val="lt1"/>
              </a:buClr>
              <a:buSzPts val="2250"/>
              <a:buFont typeface="Arial"/>
              <a:buChar char="•"/>
            </a:pPr>
            <a:r>
              <a:rPr b="0" i="0" lang="en-US" sz="1800" u="none" cap="none" strike="noStrike">
                <a:solidFill>
                  <a:srgbClr val="FFFFFF"/>
                </a:solidFill>
                <a:latin typeface="Arial"/>
                <a:ea typeface="Arial"/>
                <a:cs typeface="Arial"/>
                <a:sym typeface="Arial"/>
              </a:rPr>
              <a:t>Keyword strategy</a:t>
            </a:r>
            <a:endParaRPr b="0" i="0" sz="1800" u="none" cap="none" strike="noStrike">
              <a:solidFill>
                <a:srgbClr val="FFFFFF"/>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5"/>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3200"/>
              <a:buFont typeface="Arial"/>
              <a:buNone/>
            </a:pPr>
            <a:r>
              <a:rPr b="1" i="0" lang="en-US" sz="3200" u="none" cap="none" strike="noStrike">
                <a:solidFill>
                  <a:schemeClr val="lt1"/>
                </a:solidFill>
                <a:latin typeface="Arial"/>
                <a:ea typeface="Arial"/>
                <a:cs typeface="Arial"/>
                <a:sym typeface="Arial"/>
              </a:rPr>
              <a:t>“The future of SEO is here – understanding and marketing to specific and defined audiences through search engines”</a:t>
            </a:r>
            <a:endParaRPr b="0" i="0" sz="1800" u="none" cap="none" strike="noStrike">
              <a:solidFill>
                <a:schemeClr val="lt1"/>
              </a:solidFill>
              <a:latin typeface="Calibri"/>
              <a:ea typeface="Calibri"/>
              <a:cs typeface="Calibri"/>
              <a:sym typeface="Calibri"/>
            </a:endParaRPr>
          </a:p>
          <a:p>
            <a:pPr indent="0" lvl="0" marL="0" marR="0" rtl="0" algn="r">
              <a:spcBef>
                <a:spcPts val="0"/>
              </a:spcBef>
              <a:spcAft>
                <a:spcPts val="0"/>
              </a:spcAft>
              <a:buClr>
                <a:schemeClr val="dk1"/>
              </a:buClr>
              <a:buSzPts val="3200"/>
              <a:buFont typeface="Calibri"/>
              <a:buNone/>
            </a:pPr>
            <a:r>
              <a:t/>
            </a:r>
            <a:endParaRPr b="1" i="0" sz="3200" u="none" cap="none" strike="noStrike">
              <a:solidFill>
                <a:schemeClr val="lt1"/>
              </a:solidFill>
              <a:latin typeface="Arial"/>
              <a:ea typeface="Arial"/>
              <a:cs typeface="Arial"/>
              <a:sym typeface="Arial"/>
            </a:endParaRPr>
          </a:p>
          <a:p>
            <a:pPr indent="0" lvl="0" marL="0" marR="0" rtl="0" algn="ctr">
              <a:spcBef>
                <a:spcPts val="0"/>
              </a:spcBef>
              <a:spcAft>
                <a:spcPts val="0"/>
              </a:spcAft>
              <a:buClr>
                <a:schemeClr val="lt1"/>
              </a:buClr>
              <a:buSzPts val="3200"/>
              <a:buFont typeface="Arial"/>
              <a:buNone/>
            </a:pPr>
            <a:r>
              <a:rPr b="1" i="1" lang="en-US" sz="3200" u="none" cap="none" strike="noStrike">
                <a:solidFill>
                  <a:schemeClr val="lt1"/>
                </a:solidFill>
                <a:latin typeface="Arial"/>
                <a:ea typeface="Arial"/>
                <a:cs typeface="Arial"/>
                <a:sym typeface="Arial"/>
              </a:rPr>
              <a:t>                                                     </a:t>
            </a:r>
            <a:r>
              <a:rPr b="0" i="1" lang="en-US" sz="3200" u="none" cap="none" strike="noStrike">
                <a:solidFill>
                  <a:schemeClr val="lt1"/>
                </a:solidFill>
                <a:latin typeface="Dancing Script"/>
                <a:ea typeface="Dancing Script"/>
                <a:cs typeface="Dancing Script"/>
                <a:sym typeface="Dancing Script"/>
              </a:rPr>
              <a:t>Adam Audette</a:t>
            </a:r>
            <a:endParaRPr b="0" i="1" sz="32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6"/>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3200"/>
              <a:buFont typeface="Arial"/>
              <a:buNone/>
            </a:pPr>
            <a:r>
              <a:rPr b="1" i="0" lang="en-US" sz="3200" u="none" cap="none" strike="noStrike">
                <a:solidFill>
                  <a:schemeClr val="lt1"/>
                </a:solidFill>
                <a:latin typeface="Arial"/>
                <a:ea typeface="Arial"/>
                <a:cs typeface="Arial"/>
                <a:sym typeface="Arial"/>
              </a:rPr>
              <a:t>“If you’re not meeting your visitors’ needs, It doesn’t matter how ‘Optimized’ your site Is.”</a:t>
            </a:r>
            <a:endParaRPr b="0" i="0" sz="1800" u="none" cap="none" strike="noStrike">
              <a:solidFill>
                <a:schemeClr val="lt1"/>
              </a:solidFill>
              <a:latin typeface="Calibri"/>
              <a:ea typeface="Calibri"/>
              <a:cs typeface="Calibri"/>
              <a:sym typeface="Calibri"/>
            </a:endParaRPr>
          </a:p>
          <a:p>
            <a:pPr indent="0" lvl="0" marL="0" marR="0" rtl="0" algn="ctr">
              <a:spcBef>
                <a:spcPts val="0"/>
              </a:spcBef>
              <a:spcAft>
                <a:spcPts val="0"/>
              </a:spcAft>
              <a:buClr>
                <a:schemeClr val="dk1"/>
              </a:buClr>
              <a:buSzPts val="3200"/>
              <a:buFont typeface="Calibri"/>
              <a:buNone/>
            </a:pPr>
            <a:r>
              <a:t/>
            </a:r>
            <a:endParaRPr b="1" i="0" sz="3200" u="none" cap="none" strike="noStrike">
              <a:solidFill>
                <a:schemeClr val="lt1"/>
              </a:solidFill>
              <a:latin typeface="Arial"/>
              <a:ea typeface="Arial"/>
              <a:cs typeface="Arial"/>
              <a:sym typeface="Arial"/>
            </a:endParaRPr>
          </a:p>
          <a:p>
            <a:pPr indent="0" lvl="0" marL="0" marR="0" rtl="0" algn="ctr">
              <a:spcBef>
                <a:spcPts val="0"/>
              </a:spcBef>
              <a:spcAft>
                <a:spcPts val="0"/>
              </a:spcAft>
              <a:buClr>
                <a:schemeClr val="lt1"/>
              </a:buClr>
              <a:buSzPts val="3200"/>
              <a:buFont typeface="Dancing Script"/>
              <a:buNone/>
            </a:pPr>
            <a:r>
              <a:rPr b="0" i="1" lang="en-US" sz="3200" u="none" cap="none" strike="noStrike">
                <a:solidFill>
                  <a:schemeClr val="lt1"/>
                </a:solidFill>
                <a:latin typeface="Dancing Script"/>
                <a:ea typeface="Dancing Script"/>
                <a:cs typeface="Dancing Script"/>
                <a:sym typeface="Dancing Script"/>
              </a:rPr>
              <a:t>                                                           Stoney Degeyter</a:t>
            </a:r>
            <a:endParaRPr b="0" i="1" sz="32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7"/>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185" name="Google Shape;185;p7"/>
          <p:cNvSpPr txBox="1"/>
          <p:nvPr/>
        </p:nvSpPr>
        <p:spPr>
          <a:xfrm>
            <a:off x="675150" y="1923979"/>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The sales funnel</a:t>
            </a:r>
            <a:endParaRPr b="1" i="0" sz="2000" u="none" cap="none" strike="noStrik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9"/>
          <p:cNvSpPr txBox="1"/>
          <p:nvPr/>
        </p:nvSpPr>
        <p:spPr>
          <a:xfrm>
            <a:off x="478339" y="495068"/>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200"/>
              <a:buFont typeface="Arial"/>
              <a:buNone/>
            </a:pPr>
            <a:r>
              <a:rPr b="1" i="0" lang="en-US" sz="3200" u="none" cap="none" strike="noStrike">
                <a:solidFill>
                  <a:srgbClr val="161249"/>
                </a:solidFill>
                <a:latin typeface="Arial"/>
                <a:ea typeface="Arial"/>
                <a:cs typeface="Arial"/>
                <a:sym typeface="Arial"/>
              </a:rPr>
              <a:t>The sales funnel</a:t>
            </a:r>
            <a:endParaRPr b="0" i="0" sz="2000" u="none" cap="none" strike="noStrike">
              <a:solidFill>
                <a:srgbClr val="161249"/>
              </a:solidFill>
              <a:latin typeface="Calibri"/>
              <a:ea typeface="Calibri"/>
              <a:cs typeface="Calibri"/>
              <a:sym typeface="Calibri"/>
            </a:endParaRPr>
          </a:p>
        </p:txBody>
      </p:sp>
      <p:grpSp>
        <p:nvGrpSpPr>
          <p:cNvPr id="191" name="Google Shape;191;p9"/>
          <p:cNvGrpSpPr/>
          <p:nvPr/>
        </p:nvGrpSpPr>
        <p:grpSpPr>
          <a:xfrm>
            <a:off x="2215896" y="1386361"/>
            <a:ext cx="4898135" cy="2767584"/>
            <a:chOff x="0" y="0"/>
            <a:chExt cx="4898135" cy="2767584"/>
          </a:xfrm>
        </p:grpSpPr>
        <p:sp>
          <p:nvSpPr>
            <p:cNvPr id="192" name="Google Shape;192;p9"/>
            <p:cNvSpPr/>
            <p:nvPr/>
          </p:nvSpPr>
          <p:spPr>
            <a:xfrm rot="10800000">
              <a:off x="0" y="0"/>
              <a:ext cx="4898135" cy="922528"/>
            </a:xfrm>
            <a:prstGeom prst="flowChartTerminator">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193" name="Google Shape;193;p9"/>
            <p:cNvSpPr txBox="1"/>
            <p:nvPr/>
          </p:nvSpPr>
          <p:spPr>
            <a:xfrm>
              <a:off x="857173" y="0"/>
              <a:ext cx="3183788" cy="922528"/>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chemeClr val="lt1"/>
                </a:buClr>
                <a:buSzPts val="1600"/>
                <a:buFont typeface="Open Sans"/>
                <a:buNone/>
              </a:pPr>
              <a:r>
                <a:rPr b="0" i="0" lang="en-US" sz="1600" u="none" cap="none" strike="noStrike">
                  <a:solidFill>
                    <a:schemeClr val="lt1"/>
                  </a:solidFill>
                  <a:latin typeface="Arial"/>
                  <a:ea typeface="Arial"/>
                  <a:cs typeface="Arial"/>
                  <a:sym typeface="Arial"/>
                </a:rPr>
                <a:t>Top of the Funnel</a:t>
              </a:r>
              <a:endParaRPr b="0" i="0" sz="1600" u="none" cap="none" strike="noStrike">
                <a:solidFill>
                  <a:schemeClr val="lt1"/>
                </a:solidFill>
                <a:latin typeface="Arial"/>
                <a:ea typeface="Arial"/>
                <a:cs typeface="Arial"/>
                <a:sym typeface="Arial"/>
              </a:endParaRPr>
            </a:p>
            <a:p>
              <a:pPr indent="0" lvl="0" marL="0" marR="0" rtl="0" algn="ctr">
                <a:lnSpc>
                  <a:spcPct val="90000"/>
                </a:lnSpc>
                <a:spcBef>
                  <a:spcPts val="560"/>
                </a:spcBef>
                <a:spcAft>
                  <a:spcPts val="0"/>
                </a:spcAft>
                <a:buClr>
                  <a:schemeClr val="lt1"/>
                </a:buClr>
                <a:buSzPts val="1600"/>
                <a:buFont typeface="Open Sans"/>
                <a:buNone/>
              </a:pPr>
              <a:r>
                <a:rPr b="0" i="0" lang="en-US" sz="1600" u="none" cap="none" strike="noStrike">
                  <a:solidFill>
                    <a:schemeClr val="lt1"/>
                  </a:solidFill>
                  <a:latin typeface="Arial"/>
                  <a:ea typeface="Arial"/>
                  <a:cs typeface="Arial"/>
                  <a:sym typeface="Arial"/>
                </a:rPr>
                <a:t>(TOFU)</a:t>
              </a:r>
              <a:endParaRPr b="0" i="0" sz="1800" u="none" cap="none" strike="noStrike">
                <a:solidFill>
                  <a:schemeClr val="dk1"/>
                </a:solidFill>
                <a:latin typeface="Arial"/>
                <a:ea typeface="Arial"/>
                <a:cs typeface="Arial"/>
                <a:sym typeface="Arial"/>
              </a:endParaRPr>
            </a:p>
          </p:txBody>
        </p:sp>
        <p:sp>
          <p:nvSpPr>
            <p:cNvPr id="194" name="Google Shape;194;p9"/>
            <p:cNvSpPr/>
            <p:nvPr/>
          </p:nvSpPr>
          <p:spPr>
            <a:xfrm rot="10800000">
              <a:off x="816356" y="922528"/>
              <a:ext cx="3265424" cy="922528"/>
            </a:xfrm>
            <a:prstGeom prst="flowChartTerminator">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195" name="Google Shape;195;p9"/>
            <p:cNvSpPr txBox="1"/>
            <p:nvPr/>
          </p:nvSpPr>
          <p:spPr>
            <a:xfrm>
              <a:off x="1387805" y="922528"/>
              <a:ext cx="2122525" cy="922528"/>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chemeClr val="lt1"/>
                </a:buClr>
                <a:buSzPts val="1600"/>
                <a:buFont typeface="Open Sans"/>
                <a:buNone/>
              </a:pPr>
              <a:r>
                <a:rPr b="0" i="0" lang="en-US" sz="1600" u="none" cap="none" strike="noStrike">
                  <a:solidFill>
                    <a:schemeClr val="lt1"/>
                  </a:solidFill>
                  <a:latin typeface="Arial"/>
                  <a:ea typeface="Arial"/>
                  <a:cs typeface="Arial"/>
                  <a:sym typeface="Arial"/>
                </a:rPr>
                <a:t>Middle of the funnel</a:t>
              </a:r>
              <a:endParaRPr b="0" i="0" sz="1600" u="none" cap="none" strike="noStrike">
                <a:solidFill>
                  <a:schemeClr val="lt1"/>
                </a:solidFill>
                <a:latin typeface="Arial"/>
                <a:ea typeface="Arial"/>
                <a:cs typeface="Arial"/>
                <a:sym typeface="Arial"/>
              </a:endParaRPr>
            </a:p>
            <a:p>
              <a:pPr indent="0" lvl="0" marL="0" marR="0" rtl="0" algn="ctr">
                <a:lnSpc>
                  <a:spcPct val="90000"/>
                </a:lnSpc>
                <a:spcBef>
                  <a:spcPts val="560"/>
                </a:spcBef>
                <a:spcAft>
                  <a:spcPts val="0"/>
                </a:spcAft>
                <a:buClr>
                  <a:schemeClr val="lt1"/>
                </a:buClr>
                <a:buSzPts val="1600"/>
                <a:buFont typeface="Open Sans"/>
                <a:buNone/>
              </a:pPr>
              <a:r>
                <a:rPr b="0" i="0" lang="en-US" sz="1600" u="none" cap="none" strike="noStrike">
                  <a:solidFill>
                    <a:schemeClr val="lt1"/>
                  </a:solidFill>
                  <a:latin typeface="Arial"/>
                  <a:ea typeface="Arial"/>
                  <a:cs typeface="Arial"/>
                  <a:sym typeface="Arial"/>
                </a:rPr>
                <a:t>(MOFU)</a:t>
              </a:r>
              <a:endParaRPr b="0" i="0" sz="1800" u="none" cap="none" strike="noStrike">
                <a:solidFill>
                  <a:schemeClr val="dk1"/>
                </a:solidFill>
                <a:latin typeface="Arial"/>
                <a:ea typeface="Arial"/>
                <a:cs typeface="Arial"/>
                <a:sym typeface="Arial"/>
              </a:endParaRPr>
            </a:p>
          </p:txBody>
        </p:sp>
        <p:sp>
          <p:nvSpPr>
            <p:cNvPr id="196" name="Google Shape;196;p9"/>
            <p:cNvSpPr/>
            <p:nvPr/>
          </p:nvSpPr>
          <p:spPr>
            <a:xfrm rot="10800000">
              <a:off x="1632712" y="1845056"/>
              <a:ext cx="1632712" cy="922528"/>
            </a:xfrm>
            <a:prstGeom prst="flowChartTerminator">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197" name="Google Shape;197;p9"/>
            <p:cNvSpPr txBox="1"/>
            <p:nvPr/>
          </p:nvSpPr>
          <p:spPr>
            <a:xfrm>
              <a:off x="1632712" y="1845056"/>
              <a:ext cx="1632712" cy="922528"/>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chemeClr val="lt1"/>
                </a:buClr>
                <a:buSzPts val="1600"/>
                <a:buFont typeface="Open Sans"/>
                <a:buNone/>
              </a:pPr>
              <a:r>
                <a:rPr b="0" i="0" lang="en-US" sz="1600" u="none" cap="none" strike="noStrike">
                  <a:solidFill>
                    <a:schemeClr val="lt1"/>
                  </a:solidFill>
                  <a:latin typeface="Arial"/>
                  <a:ea typeface="Arial"/>
                  <a:cs typeface="Arial"/>
                  <a:sym typeface="Arial"/>
                </a:rPr>
                <a:t>Bottom of the funnel</a:t>
              </a:r>
              <a:endParaRPr b="0" i="0" sz="1600" u="none" cap="none" strike="noStrike">
                <a:solidFill>
                  <a:schemeClr val="lt1"/>
                </a:solidFill>
                <a:latin typeface="Arial"/>
                <a:ea typeface="Arial"/>
                <a:cs typeface="Arial"/>
                <a:sym typeface="Arial"/>
              </a:endParaRPr>
            </a:p>
            <a:p>
              <a:pPr indent="0" lvl="0" marL="0" marR="0" rtl="0" algn="ctr">
                <a:lnSpc>
                  <a:spcPct val="90000"/>
                </a:lnSpc>
                <a:spcBef>
                  <a:spcPts val="560"/>
                </a:spcBef>
                <a:spcAft>
                  <a:spcPts val="0"/>
                </a:spcAft>
                <a:buClr>
                  <a:schemeClr val="lt1"/>
                </a:buClr>
                <a:buSzPts val="1600"/>
                <a:buFont typeface="Open Sans"/>
                <a:buNone/>
              </a:pPr>
              <a:r>
                <a:rPr b="0" i="0" lang="en-US" sz="1600" u="none" cap="none" strike="noStrike">
                  <a:solidFill>
                    <a:schemeClr val="lt1"/>
                  </a:solidFill>
                  <a:latin typeface="Arial"/>
                  <a:ea typeface="Arial"/>
                  <a:cs typeface="Arial"/>
                  <a:sym typeface="Arial"/>
                </a:rPr>
                <a:t>(BOFU)</a:t>
              </a:r>
              <a:endParaRPr b="0" i="0" sz="1800" u="none" cap="none" strike="noStrike">
                <a:solidFill>
                  <a:schemeClr val="dk1"/>
                </a:solidFill>
                <a:latin typeface="Arial"/>
                <a:ea typeface="Arial"/>
                <a:cs typeface="Arial"/>
                <a:sym typeface="Arial"/>
              </a:endParaRPr>
            </a:p>
          </p:txBody>
        </p:sp>
      </p:grpSp>
      <p:sp>
        <p:nvSpPr>
          <p:cNvPr id="198" name="Google Shape;198;p9"/>
          <p:cNvSpPr/>
          <p:nvPr/>
        </p:nvSpPr>
        <p:spPr>
          <a:xfrm>
            <a:off x="3692652" y="4218432"/>
            <a:ext cx="1944624" cy="316992"/>
          </a:xfrm>
          <a:prstGeom prst="roundRect">
            <a:avLst>
              <a:gd fmla="val 16667" name="adj"/>
            </a:avLst>
          </a:prstGeom>
          <a:solidFill>
            <a:srgbClr val="7030A0"/>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1800"/>
              <a:buFont typeface="Arial"/>
              <a:buNone/>
            </a:pPr>
            <a:r>
              <a:rPr b="0" i="0" lang="en-US" sz="1800" u="none" cap="none" strike="noStrike">
                <a:solidFill>
                  <a:schemeClr val="lt1"/>
                </a:solidFill>
                <a:latin typeface="Arial"/>
                <a:ea typeface="Arial"/>
                <a:cs typeface="Arial"/>
                <a:sym typeface="Arial"/>
              </a:rPr>
              <a:t>Purchase</a:t>
            </a:r>
            <a:endParaRPr b="0" i="0" sz="1800" u="none" cap="none" strike="noStrike">
              <a:solidFill>
                <a:schemeClr val="lt1"/>
              </a:solidFill>
              <a:latin typeface="Arial"/>
              <a:ea typeface="Arial"/>
              <a:cs typeface="Arial"/>
              <a:sym typeface="Arial"/>
            </a:endParaRPr>
          </a:p>
        </p:txBody>
      </p:sp>
      <p:sp>
        <p:nvSpPr>
          <p:cNvPr id="199" name="Google Shape;199;p9"/>
          <p:cNvSpPr/>
          <p:nvPr/>
        </p:nvSpPr>
        <p:spPr>
          <a:xfrm>
            <a:off x="193692" y="3288821"/>
            <a:ext cx="2801112" cy="807720"/>
          </a:xfrm>
          <a:prstGeom prst="roundRect">
            <a:avLst>
              <a:gd fmla="val 16667"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1400"/>
              <a:buFont typeface="Arial"/>
              <a:buNone/>
            </a:pPr>
            <a:r>
              <a:rPr b="0" i="0" lang="en-US" sz="1400" u="none" cap="none" strike="noStrike">
                <a:solidFill>
                  <a:schemeClr val="lt1"/>
                </a:solidFill>
                <a:latin typeface="Arial"/>
                <a:ea typeface="Arial"/>
                <a:cs typeface="Arial"/>
                <a:sym typeface="Arial"/>
              </a:rPr>
              <a:t>More than 90% of shopping decisions start with a search</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0"/>
          <p:cNvSpPr txBox="1"/>
          <p:nvPr/>
        </p:nvSpPr>
        <p:spPr>
          <a:xfrm>
            <a:off x="463825" y="455134"/>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200"/>
              <a:buFont typeface="Arial"/>
              <a:buNone/>
            </a:pPr>
            <a:r>
              <a:rPr b="1" i="0" lang="en-US" sz="3200" u="none" cap="none" strike="noStrike">
                <a:solidFill>
                  <a:srgbClr val="161249"/>
                </a:solidFill>
                <a:latin typeface="Arial"/>
                <a:ea typeface="Arial"/>
                <a:cs typeface="Arial"/>
                <a:sym typeface="Arial"/>
              </a:rPr>
              <a:t>The sales funnel</a:t>
            </a:r>
            <a:endParaRPr b="0" i="0" sz="2000" u="none" cap="none" strike="noStrike">
              <a:solidFill>
                <a:srgbClr val="161249"/>
              </a:solidFill>
              <a:latin typeface="Calibri"/>
              <a:ea typeface="Calibri"/>
              <a:cs typeface="Calibri"/>
              <a:sym typeface="Calibri"/>
            </a:endParaRPr>
          </a:p>
        </p:txBody>
      </p:sp>
      <p:grpSp>
        <p:nvGrpSpPr>
          <p:cNvPr id="205" name="Google Shape;205;p10"/>
          <p:cNvGrpSpPr/>
          <p:nvPr/>
        </p:nvGrpSpPr>
        <p:grpSpPr>
          <a:xfrm>
            <a:off x="33528" y="1474753"/>
            <a:ext cx="3465575" cy="2767584"/>
            <a:chOff x="0" y="0"/>
            <a:chExt cx="3465575" cy="2767584"/>
          </a:xfrm>
        </p:grpSpPr>
        <p:sp>
          <p:nvSpPr>
            <p:cNvPr id="206" name="Google Shape;206;p10"/>
            <p:cNvSpPr/>
            <p:nvPr/>
          </p:nvSpPr>
          <p:spPr>
            <a:xfrm rot="10800000">
              <a:off x="0" y="0"/>
              <a:ext cx="3465575" cy="922528"/>
            </a:xfrm>
            <a:prstGeom prst="flowChartTerminator">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07" name="Google Shape;207;p10"/>
            <p:cNvSpPr txBox="1"/>
            <p:nvPr/>
          </p:nvSpPr>
          <p:spPr>
            <a:xfrm>
              <a:off x="606475" y="0"/>
              <a:ext cx="2252624" cy="922528"/>
            </a:xfrm>
            <a:prstGeom prst="rect">
              <a:avLst/>
            </a:prstGeom>
            <a:noFill/>
            <a:ln>
              <a:noFill/>
            </a:ln>
          </p:spPr>
          <p:txBody>
            <a:bodyPr anchorCtr="0" anchor="ctr" bIns="15225" lIns="15225" spcFirstLastPara="1" rIns="15225" wrap="square" tIns="15225">
              <a:noAutofit/>
            </a:bodyPr>
            <a:lstStyle/>
            <a:p>
              <a:pPr indent="0" lvl="0" marL="0" marR="0" rtl="0" algn="ctr">
                <a:lnSpc>
                  <a:spcPct val="90000"/>
                </a:lnSpc>
                <a:spcBef>
                  <a:spcPts val="0"/>
                </a:spcBef>
                <a:spcAft>
                  <a:spcPts val="0"/>
                </a:spcAft>
                <a:buClr>
                  <a:schemeClr val="lt1"/>
                </a:buClr>
                <a:buSzPts val="1200"/>
                <a:buFont typeface="Open Sans"/>
                <a:buNone/>
              </a:pPr>
              <a:r>
                <a:rPr b="1" i="0" lang="en-US" sz="1400" u="none" cap="none" strike="noStrike">
                  <a:solidFill>
                    <a:schemeClr val="lt1"/>
                  </a:solidFill>
                  <a:latin typeface="Arial"/>
                  <a:ea typeface="Arial"/>
                  <a:cs typeface="Arial"/>
                  <a:sym typeface="Arial"/>
                </a:rPr>
                <a:t>TOFU</a:t>
              </a:r>
              <a:endParaRPr b="1" i="0" sz="2000" u="none" cap="none" strike="noStrike">
                <a:solidFill>
                  <a:schemeClr val="dk1"/>
                </a:solidFill>
                <a:latin typeface="Arial"/>
                <a:ea typeface="Arial"/>
                <a:cs typeface="Arial"/>
                <a:sym typeface="Arial"/>
              </a:endParaRPr>
            </a:p>
          </p:txBody>
        </p:sp>
        <p:sp>
          <p:nvSpPr>
            <p:cNvPr id="208" name="Google Shape;208;p10"/>
            <p:cNvSpPr/>
            <p:nvPr/>
          </p:nvSpPr>
          <p:spPr>
            <a:xfrm rot="10800000">
              <a:off x="577596" y="922528"/>
              <a:ext cx="2310383" cy="922528"/>
            </a:xfrm>
            <a:prstGeom prst="flowChartTerminator">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09" name="Google Shape;209;p10"/>
            <p:cNvSpPr txBox="1"/>
            <p:nvPr/>
          </p:nvSpPr>
          <p:spPr>
            <a:xfrm>
              <a:off x="981913" y="922528"/>
              <a:ext cx="1501749" cy="922528"/>
            </a:xfrm>
            <a:prstGeom prst="rect">
              <a:avLst/>
            </a:prstGeom>
            <a:noFill/>
            <a:ln>
              <a:noFill/>
            </a:ln>
          </p:spPr>
          <p:txBody>
            <a:bodyPr anchorCtr="0" anchor="ctr" bIns="15225" lIns="15225" spcFirstLastPara="1" rIns="15225" wrap="square" tIns="15225">
              <a:noAutofit/>
            </a:bodyPr>
            <a:lstStyle/>
            <a:p>
              <a:pPr indent="0" lvl="0" marL="0" marR="0" rtl="0" algn="ctr">
                <a:lnSpc>
                  <a:spcPct val="90000"/>
                </a:lnSpc>
                <a:spcBef>
                  <a:spcPts val="0"/>
                </a:spcBef>
                <a:spcAft>
                  <a:spcPts val="0"/>
                </a:spcAft>
                <a:buClr>
                  <a:schemeClr val="lt1"/>
                </a:buClr>
                <a:buSzPts val="1200"/>
                <a:buFont typeface="Open Sans"/>
                <a:buNone/>
              </a:pPr>
              <a:r>
                <a:rPr b="1" i="0" lang="en-US" sz="1400" u="none" cap="none" strike="noStrike">
                  <a:solidFill>
                    <a:schemeClr val="lt1"/>
                  </a:solidFill>
                  <a:latin typeface="Arial"/>
                  <a:ea typeface="Arial"/>
                  <a:cs typeface="Arial"/>
                  <a:sym typeface="Arial"/>
                </a:rPr>
                <a:t>MOFU</a:t>
              </a:r>
              <a:endParaRPr b="1" i="0" sz="1400" u="none" cap="none" strike="noStrike">
                <a:solidFill>
                  <a:schemeClr val="lt1"/>
                </a:solidFill>
                <a:latin typeface="Arial"/>
                <a:ea typeface="Arial"/>
                <a:cs typeface="Arial"/>
                <a:sym typeface="Arial"/>
              </a:endParaRPr>
            </a:p>
          </p:txBody>
        </p:sp>
        <p:sp>
          <p:nvSpPr>
            <p:cNvPr id="210" name="Google Shape;210;p10"/>
            <p:cNvSpPr/>
            <p:nvPr/>
          </p:nvSpPr>
          <p:spPr>
            <a:xfrm rot="10800000">
              <a:off x="1155192" y="1845056"/>
              <a:ext cx="1155191" cy="922528"/>
            </a:xfrm>
            <a:prstGeom prst="flowChartTerminator">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11" name="Google Shape;211;p10"/>
            <p:cNvSpPr txBox="1"/>
            <p:nvPr/>
          </p:nvSpPr>
          <p:spPr>
            <a:xfrm>
              <a:off x="1155192" y="1845056"/>
              <a:ext cx="1155191" cy="922528"/>
            </a:xfrm>
            <a:prstGeom prst="rect">
              <a:avLst/>
            </a:prstGeom>
            <a:noFill/>
            <a:ln>
              <a:noFill/>
            </a:ln>
          </p:spPr>
          <p:txBody>
            <a:bodyPr anchorCtr="0" anchor="ctr" bIns="15225" lIns="15225" spcFirstLastPara="1" rIns="15225" wrap="square" tIns="15225">
              <a:noAutofit/>
            </a:bodyPr>
            <a:lstStyle/>
            <a:p>
              <a:pPr indent="0" lvl="0" marL="0" marR="0" rtl="0" algn="ctr">
                <a:lnSpc>
                  <a:spcPct val="90000"/>
                </a:lnSpc>
                <a:spcBef>
                  <a:spcPts val="0"/>
                </a:spcBef>
                <a:spcAft>
                  <a:spcPts val="0"/>
                </a:spcAft>
                <a:buClr>
                  <a:schemeClr val="lt1"/>
                </a:buClr>
                <a:buSzPts val="1200"/>
                <a:buFont typeface="Open Sans"/>
                <a:buNone/>
              </a:pPr>
              <a:r>
                <a:rPr b="1" i="0" lang="en-US" sz="1400" u="none" cap="none" strike="noStrike">
                  <a:solidFill>
                    <a:schemeClr val="lt1"/>
                  </a:solidFill>
                  <a:latin typeface="Arial"/>
                  <a:ea typeface="Arial"/>
                  <a:cs typeface="Arial"/>
                  <a:sym typeface="Arial"/>
                </a:rPr>
                <a:t>BOFU</a:t>
              </a:r>
              <a:endParaRPr b="1" i="0" sz="1400" u="none" cap="none" strike="noStrike">
                <a:solidFill>
                  <a:schemeClr val="lt1"/>
                </a:solidFill>
                <a:latin typeface="Arial"/>
                <a:ea typeface="Arial"/>
                <a:cs typeface="Arial"/>
                <a:sym typeface="Arial"/>
              </a:endParaRPr>
            </a:p>
          </p:txBody>
        </p:sp>
      </p:grpSp>
      <p:grpSp>
        <p:nvGrpSpPr>
          <p:cNvPr id="212" name="Google Shape;212;p10"/>
          <p:cNvGrpSpPr/>
          <p:nvPr/>
        </p:nvGrpSpPr>
        <p:grpSpPr>
          <a:xfrm>
            <a:off x="3532161" y="1475368"/>
            <a:ext cx="5273980" cy="2766352"/>
            <a:chOff x="2577" y="616"/>
            <a:chExt cx="5273980" cy="2766352"/>
          </a:xfrm>
        </p:grpSpPr>
        <p:sp>
          <p:nvSpPr>
            <p:cNvPr id="213" name="Google Shape;213;p10"/>
            <p:cNvSpPr/>
            <p:nvPr/>
          </p:nvSpPr>
          <p:spPr>
            <a:xfrm>
              <a:off x="2577" y="616"/>
              <a:ext cx="5273980" cy="860816"/>
            </a:xfrm>
            <a:prstGeom prst="flowChartTerminator">
              <a:avLst/>
            </a:prstGeom>
            <a:solidFill>
              <a:schemeClr val="accent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14" name="Google Shape;214;p10"/>
            <p:cNvSpPr txBox="1"/>
            <p:nvPr/>
          </p:nvSpPr>
          <p:spPr>
            <a:xfrm>
              <a:off x="251138" y="126670"/>
              <a:ext cx="4776858" cy="608708"/>
            </a:xfrm>
            <a:prstGeom prst="rect">
              <a:avLst/>
            </a:prstGeom>
            <a:noFill/>
            <a:ln>
              <a:noFill/>
            </a:ln>
          </p:spPr>
          <p:txBody>
            <a:bodyPr anchorCtr="0" anchor="ctr" bIns="41900" lIns="41900" spcFirstLastPara="1" rIns="41900" wrap="square" tIns="41900">
              <a:noAutofit/>
            </a:bodyPr>
            <a:lstStyle/>
            <a:p>
              <a:pPr indent="0" lvl="0" marL="0" marR="0" rtl="0" algn="ctr">
                <a:lnSpc>
                  <a:spcPct val="120000"/>
                </a:lnSpc>
                <a:spcBef>
                  <a:spcPts val="0"/>
                </a:spcBef>
                <a:spcAft>
                  <a:spcPts val="0"/>
                </a:spcAft>
                <a:buClr>
                  <a:schemeClr val="dk1"/>
                </a:buClr>
                <a:buSzPts val="1050"/>
                <a:buFont typeface="Open Sans"/>
                <a:buNone/>
              </a:pPr>
              <a:r>
                <a:rPr b="0" i="0" lang="en-US" sz="1400" u="none" cap="none" strike="noStrike">
                  <a:solidFill>
                    <a:schemeClr val="dk1"/>
                  </a:solidFill>
                  <a:latin typeface="Arial"/>
                  <a:ea typeface="Arial"/>
                  <a:cs typeface="Arial"/>
                  <a:sym typeface="Arial"/>
                </a:rPr>
                <a:t>Uncertainty in words</a:t>
              </a:r>
              <a:br>
                <a:rPr b="0" i="0" lang="en-US" sz="1400" u="none" cap="none" strike="noStrike">
                  <a:solidFill>
                    <a:schemeClr val="dk1"/>
                  </a:solidFill>
                  <a:latin typeface="Arial"/>
                  <a:ea typeface="Arial"/>
                  <a:cs typeface="Arial"/>
                  <a:sym typeface="Arial"/>
                </a:rPr>
              </a:br>
              <a:r>
                <a:rPr b="0" i="0" lang="en-US" sz="1400" u="none" cap="none" strike="noStrike">
                  <a:solidFill>
                    <a:schemeClr val="dk1"/>
                  </a:solidFill>
                  <a:latin typeface="Arial"/>
                  <a:ea typeface="Arial"/>
                  <a:cs typeface="Arial"/>
                  <a:sym typeface="Arial"/>
                </a:rPr>
                <a:t>Inaccurate language</a:t>
              </a:r>
              <a:br>
                <a:rPr b="0" i="0" lang="en-US" sz="1400" u="none" cap="none" strike="noStrike">
                  <a:solidFill>
                    <a:schemeClr val="dk1"/>
                  </a:solidFill>
                  <a:latin typeface="Arial"/>
                  <a:ea typeface="Arial"/>
                  <a:cs typeface="Arial"/>
                  <a:sym typeface="Arial"/>
                </a:rPr>
              </a:br>
              <a:r>
                <a:rPr b="0" i="0" lang="en-US" sz="1400" u="none" cap="none" strike="noStrike">
                  <a:solidFill>
                    <a:schemeClr val="dk1"/>
                  </a:solidFill>
                  <a:latin typeface="Arial"/>
                  <a:ea typeface="Arial"/>
                  <a:cs typeface="Arial"/>
                  <a:sym typeface="Arial"/>
                </a:rPr>
                <a:t>Insufficiently technical language</a:t>
              </a:r>
              <a:br>
                <a:rPr b="0" i="0" lang="en-US" sz="1400" u="none" cap="none" strike="noStrike">
                  <a:solidFill>
                    <a:schemeClr val="dk1"/>
                  </a:solidFill>
                  <a:latin typeface="Arial"/>
                  <a:ea typeface="Arial"/>
                  <a:cs typeface="Arial"/>
                  <a:sym typeface="Arial"/>
                </a:rPr>
              </a:br>
              <a:r>
                <a:rPr b="0" i="0" lang="en-US" sz="1400" u="none" cap="none" strike="noStrike">
                  <a:solidFill>
                    <a:schemeClr val="dk1"/>
                  </a:solidFill>
                  <a:latin typeface="Arial"/>
                  <a:ea typeface="Arial"/>
                  <a:cs typeface="Arial"/>
                  <a:sym typeface="Arial"/>
                </a:rPr>
                <a:t>Incorrect terms</a:t>
              </a:r>
              <a:endParaRPr b="0" i="0" sz="1400" u="none" cap="none" strike="noStrike">
                <a:solidFill>
                  <a:schemeClr val="dk1"/>
                </a:solidFill>
                <a:latin typeface="Arial"/>
                <a:ea typeface="Arial"/>
                <a:cs typeface="Arial"/>
                <a:sym typeface="Arial"/>
              </a:endParaRPr>
            </a:p>
          </p:txBody>
        </p:sp>
        <p:sp>
          <p:nvSpPr>
            <p:cNvPr id="215" name="Google Shape;215;p10"/>
            <p:cNvSpPr/>
            <p:nvPr/>
          </p:nvSpPr>
          <p:spPr>
            <a:xfrm>
              <a:off x="2577" y="953384"/>
              <a:ext cx="5273980" cy="860816"/>
            </a:xfrm>
            <a:prstGeom prst="flowChartTerminator">
              <a:avLst/>
            </a:prstGeom>
            <a:solidFill>
              <a:schemeClr val="accent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16" name="Google Shape;216;p10"/>
            <p:cNvSpPr txBox="1"/>
            <p:nvPr/>
          </p:nvSpPr>
          <p:spPr>
            <a:xfrm>
              <a:off x="251138" y="1079438"/>
              <a:ext cx="4776858" cy="608708"/>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b="0" i="0" lang="en-US" sz="1400" u="none" cap="none" strike="noStrike">
                  <a:solidFill>
                    <a:schemeClr val="dk1"/>
                  </a:solidFill>
                  <a:latin typeface="Arial"/>
                  <a:ea typeface="Arial"/>
                  <a:cs typeface="Arial"/>
                  <a:sym typeface="Arial"/>
                </a:rPr>
                <a:t>Comparison between options</a:t>
              </a:r>
              <a:endParaRPr b="0" i="0" sz="1400" u="none" cap="none" strike="noStrike">
                <a:solidFill>
                  <a:schemeClr val="dk1"/>
                </a:solidFill>
                <a:latin typeface="Arial"/>
                <a:ea typeface="Arial"/>
                <a:cs typeface="Arial"/>
                <a:sym typeface="Arial"/>
              </a:endParaRPr>
            </a:p>
          </p:txBody>
        </p:sp>
        <p:sp>
          <p:nvSpPr>
            <p:cNvPr id="217" name="Google Shape;217;p10"/>
            <p:cNvSpPr/>
            <p:nvPr/>
          </p:nvSpPr>
          <p:spPr>
            <a:xfrm>
              <a:off x="2577" y="1906152"/>
              <a:ext cx="5273980" cy="860816"/>
            </a:xfrm>
            <a:prstGeom prst="flowChartTerminator">
              <a:avLst/>
            </a:prstGeom>
            <a:solidFill>
              <a:schemeClr val="accent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18" name="Google Shape;218;p10"/>
            <p:cNvSpPr txBox="1"/>
            <p:nvPr/>
          </p:nvSpPr>
          <p:spPr>
            <a:xfrm>
              <a:off x="251138" y="2032206"/>
              <a:ext cx="4776858" cy="608708"/>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b="0" i="0" lang="en-US" sz="1400" u="none" cap="none" strike="noStrike">
                  <a:solidFill>
                    <a:schemeClr val="dk1"/>
                  </a:solidFill>
                  <a:latin typeface="Arial"/>
                  <a:ea typeface="Arial"/>
                  <a:cs typeface="Arial"/>
                  <a:sym typeface="Arial"/>
                </a:rPr>
                <a:t>They use the brand</a:t>
              </a:r>
              <a:br>
                <a:rPr b="0" i="0" lang="en-US" sz="1400" u="none" cap="none" strike="noStrike">
                  <a:solidFill>
                    <a:schemeClr val="dk1"/>
                  </a:solidFill>
                  <a:latin typeface="Arial"/>
                  <a:ea typeface="Arial"/>
                  <a:cs typeface="Arial"/>
                  <a:sym typeface="Arial"/>
                </a:rPr>
              </a:br>
              <a:r>
                <a:rPr b="0" i="0" lang="en-US" sz="1400" u="none" cap="none" strike="noStrike">
                  <a:solidFill>
                    <a:schemeClr val="dk1"/>
                  </a:solidFill>
                  <a:latin typeface="Arial"/>
                  <a:ea typeface="Arial"/>
                  <a:cs typeface="Arial"/>
                  <a:sym typeface="Arial"/>
                </a:rPr>
                <a:t>Complex phrases</a:t>
              </a:r>
              <a:br>
                <a:rPr b="0" i="0" lang="en-US" sz="1400" u="none" cap="none" strike="noStrike">
                  <a:solidFill>
                    <a:schemeClr val="dk1"/>
                  </a:solidFill>
                  <a:latin typeface="Arial"/>
                  <a:ea typeface="Arial"/>
                  <a:cs typeface="Arial"/>
                  <a:sym typeface="Arial"/>
                </a:rPr>
              </a:br>
              <a:r>
                <a:rPr b="0" i="0" lang="en-US" sz="1400" u="none" cap="none" strike="noStrike">
                  <a:solidFill>
                    <a:schemeClr val="dk1"/>
                  </a:solidFill>
                  <a:latin typeface="Arial"/>
                  <a:ea typeface="Arial"/>
                  <a:cs typeface="Arial"/>
                  <a:sym typeface="Arial"/>
                </a:rPr>
                <a:t>Long sentences</a:t>
              </a:r>
              <a:endParaRPr b="0" i="0" sz="1400" u="none" cap="none" strike="noStrike">
                <a:solidFill>
                  <a:schemeClr val="dk1"/>
                </a:solidFill>
                <a:latin typeface="Arial"/>
                <a:ea typeface="Arial"/>
                <a:cs typeface="Arial"/>
                <a:sym typeface="Arial"/>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11"/>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224" name="Google Shape;224;p11"/>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Noto Sans Symbols"/>
              <a:buNone/>
            </a:pPr>
            <a:r>
              <a:t/>
            </a:r>
            <a:endParaRPr b="1" i="1" sz="1800" u="none" cap="none" strike="noStrike">
              <a:solidFill>
                <a:schemeClr val="lt1"/>
              </a:solidFill>
              <a:latin typeface="Arial"/>
              <a:ea typeface="Arial"/>
              <a:cs typeface="Arial"/>
              <a:sym typeface="Arial"/>
            </a:endParaRPr>
          </a:p>
        </p:txBody>
      </p:sp>
      <p:sp>
        <p:nvSpPr>
          <p:cNvPr id="225" name="Google Shape;225;p11"/>
          <p:cNvSpPr txBox="1"/>
          <p:nvPr>
            <p:ph idx="1" type="body"/>
          </p:nvPr>
        </p:nvSpPr>
        <p:spPr>
          <a:xfrm>
            <a:off x="840583" y="312995"/>
            <a:ext cx="6614054" cy="82278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b="1" i="0" lang="en-US" sz="2800" u="none" cap="none" strike="noStrike">
                <a:solidFill>
                  <a:schemeClr val="lt1"/>
                </a:solidFill>
                <a:latin typeface="Arial"/>
                <a:ea typeface="Arial"/>
                <a:cs typeface="Arial"/>
                <a:sym typeface="Arial"/>
              </a:rPr>
              <a:t>Assessment Activity</a:t>
            </a:r>
            <a:endParaRPr sz="2800">
              <a:solidFill>
                <a:schemeClr val="lt1"/>
              </a:solidFill>
            </a:endParaRPr>
          </a:p>
          <a:p>
            <a:pPr indent="0" lvl="0" marL="0" rtl="0" algn="l">
              <a:lnSpc>
                <a:spcPct val="90000"/>
              </a:lnSpc>
              <a:spcBef>
                <a:spcPts val="750"/>
              </a:spcBef>
              <a:spcAft>
                <a:spcPts val="0"/>
              </a:spcAft>
              <a:buClr>
                <a:schemeClr val="lt1"/>
              </a:buClr>
              <a:buSzPts val="2400"/>
              <a:buNone/>
            </a:pPr>
            <a:r>
              <a:t/>
            </a:r>
            <a:endParaRPr/>
          </a:p>
        </p:txBody>
      </p:sp>
      <p:sp>
        <p:nvSpPr>
          <p:cNvPr id="226" name="Google Shape;226;p11"/>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285750" lvl="0" marL="285750" marR="0" rtl="0" algn="l">
              <a:lnSpc>
                <a:spcPct val="115000"/>
              </a:lnSpc>
              <a:spcBef>
                <a:spcPts val="0"/>
              </a:spcBef>
              <a:spcAft>
                <a:spcPts val="0"/>
              </a:spcAft>
              <a:buClr>
                <a:srgbClr val="D12477"/>
              </a:buClr>
              <a:buSzPts val="1800"/>
              <a:buFont typeface="Noto Sans Symbols"/>
              <a:buChar char="✔"/>
            </a:pPr>
            <a:r>
              <a:rPr lang="en-US" sz="1800">
                <a:solidFill>
                  <a:schemeClr val="lt1"/>
                </a:solidFill>
              </a:rPr>
              <a:t>Search the Internet and identify proposals from various authors and companies that describe sales funnels.</a:t>
            </a:r>
            <a:endParaRPr sz="1800">
              <a:solidFill>
                <a:schemeClr val="lt1"/>
              </a:solidFill>
            </a:endParaRPr>
          </a:p>
          <a:p>
            <a:pPr indent="-285750" lvl="0" marL="285750" marR="0" rtl="0" algn="l">
              <a:lnSpc>
                <a:spcPct val="115000"/>
              </a:lnSpc>
              <a:spcBef>
                <a:spcPts val="1600"/>
              </a:spcBef>
              <a:spcAft>
                <a:spcPts val="0"/>
              </a:spcAft>
              <a:buClr>
                <a:srgbClr val="D12477"/>
              </a:buClr>
              <a:buSzPts val="1800"/>
              <a:buFont typeface="Noto Sans Symbols"/>
              <a:buChar char="✔"/>
            </a:pPr>
            <a:r>
              <a:rPr lang="en-US" sz="1800">
                <a:solidFill>
                  <a:schemeClr val="lt1"/>
                </a:solidFill>
              </a:rPr>
              <a:t>Research what the consumer journey is and models of consumer behaviour.</a:t>
            </a:r>
            <a:endParaRPr b="1" i="1" sz="1800">
              <a:solidFill>
                <a:schemeClr val="lt1"/>
              </a:solidFill>
            </a:endParaRPr>
          </a:p>
          <a:p>
            <a:pPr indent="0" lvl="0" marL="0" rtl="0" algn="l">
              <a:lnSpc>
                <a:spcPct val="90000"/>
              </a:lnSpc>
              <a:spcBef>
                <a:spcPts val="0"/>
              </a:spcBef>
              <a:spcAft>
                <a:spcPts val="0"/>
              </a:spcAft>
              <a:buClr>
                <a:schemeClr val="lt1"/>
              </a:buClr>
              <a:buSzPts val="1800"/>
              <a:buNone/>
            </a:pPr>
            <a:r>
              <a:t/>
            </a: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12"/>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232" name="Google Shape;232;p12"/>
          <p:cNvSpPr txBox="1"/>
          <p:nvPr/>
        </p:nvSpPr>
        <p:spPr>
          <a:xfrm>
            <a:off x="675150" y="1849533"/>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The objectives of a SEO Strategy</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13"/>
          <p:cNvSpPr txBox="1"/>
          <p:nvPr>
            <p:ph idx="1" type="body"/>
          </p:nvPr>
        </p:nvSpPr>
        <p:spPr>
          <a:xfrm>
            <a:off x="478339" y="1332218"/>
            <a:ext cx="7886700" cy="2800254"/>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rgbClr val="D12477"/>
              </a:buClr>
              <a:buSzPts val="3000"/>
              <a:buFont typeface="Arial"/>
              <a:buChar char="•"/>
            </a:pPr>
            <a:r>
              <a:rPr lang="en-US" sz="2400">
                <a:latin typeface="Calibri"/>
                <a:ea typeface="Calibri"/>
                <a:cs typeface="Calibri"/>
                <a:sym typeface="Calibri"/>
              </a:rPr>
              <a:t>Define Your Business Value Proposition</a:t>
            </a:r>
            <a:endParaRPr/>
          </a:p>
          <a:p>
            <a:pPr indent="-285750" lvl="0" marL="285750" marR="0" rtl="0" algn="l">
              <a:lnSpc>
                <a:spcPct val="115000"/>
              </a:lnSpc>
              <a:spcBef>
                <a:spcPts val="1600"/>
              </a:spcBef>
              <a:spcAft>
                <a:spcPts val="0"/>
              </a:spcAft>
              <a:buClr>
                <a:srgbClr val="D12477"/>
              </a:buClr>
              <a:buSzPts val="3000"/>
              <a:buFont typeface="Arial"/>
              <a:buChar char="•"/>
            </a:pPr>
            <a:r>
              <a:rPr lang="en-US" sz="2400">
                <a:latin typeface="Calibri"/>
                <a:ea typeface="Calibri"/>
                <a:cs typeface="Calibri"/>
                <a:sym typeface="Calibri"/>
              </a:rPr>
              <a:t>Identify Your Target Customers by Segment or Personas</a:t>
            </a:r>
            <a:endParaRPr/>
          </a:p>
          <a:p>
            <a:pPr indent="-285750" lvl="0" marL="285750" marR="0" rtl="0" algn="l">
              <a:lnSpc>
                <a:spcPct val="115000"/>
              </a:lnSpc>
              <a:spcBef>
                <a:spcPts val="1600"/>
              </a:spcBef>
              <a:spcAft>
                <a:spcPts val="0"/>
              </a:spcAft>
              <a:buClr>
                <a:srgbClr val="D12477"/>
              </a:buClr>
              <a:buSzPts val="3000"/>
              <a:buFont typeface="Arial"/>
              <a:buChar char="•"/>
            </a:pPr>
            <a:r>
              <a:rPr lang="en-US" sz="2400">
                <a:latin typeface="Calibri"/>
                <a:ea typeface="Calibri"/>
                <a:cs typeface="Calibri"/>
                <a:sym typeface="Calibri"/>
              </a:rPr>
              <a:t>Establish Marketing Goals</a:t>
            </a:r>
            <a:endParaRPr/>
          </a:p>
          <a:p>
            <a:pPr indent="-285750" lvl="0" marL="285750" marR="0" rtl="0" algn="l">
              <a:lnSpc>
                <a:spcPct val="115000"/>
              </a:lnSpc>
              <a:spcBef>
                <a:spcPts val="1600"/>
              </a:spcBef>
              <a:spcAft>
                <a:spcPts val="0"/>
              </a:spcAft>
              <a:buClr>
                <a:srgbClr val="D12477"/>
              </a:buClr>
              <a:buSzPts val="3000"/>
              <a:buFont typeface="Arial"/>
              <a:buChar char="•"/>
            </a:pPr>
            <a:r>
              <a:rPr b="1" lang="en-US" sz="2400">
                <a:latin typeface="Calibri"/>
                <a:ea typeface="Calibri"/>
                <a:cs typeface="Calibri"/>
                <a:sym typeface="Calibri"/>
              </a:rPr>
              <a:t>Establish SEO Goals</a:t>
            </a:r>
            <a:endParaRPr b="1" i="1" sz="2400">
              <a:latin typeface="Arial"/>
              <a:ea typeface="Arial"/>
              <a:cs typeface="Arial"/>
              <a:sym typeface="Arial"/>
            </a:endParaRPr>
          </a:p>
          <a:p>
            <a:pPr indent="0" lvl="0" marL="0" rtl="0" algn="l">
              <a:lnSpc>
                <a:spcPct val="90000"/>
              </a:lnSpc>
              <a:spcBef>
                <a:spcPts val="750"/>
              </a:spcBef>
              <a:spcAft>
                <a:spcPts val="0"/>
              </a:spcAft>
              <a:buClr>
                <a:srgbClr val="ED7D31"/>
              </a:buClr>
              <a:buSzPts val="2625"/>
              <a:buNone/>
            </a:pPr>
            <a:r>
              <a:t/>
            </a:r>
            <a:endParaRPr/>
          </a:p>
        </p:txBody>
      </p:sp>
      <p:sp>
        <p:nvSpPr>
          <p:cNvPr id="238" name="Google Shape;238;p1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39" name="Google Shape;239;p13"/>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240" name="Google Shape;240;p13"/>
          <p:cNvSpPr/>
          <p:nvPr/>
        </p:nvSpPr>
        <p:spPr>
          <a:xfrm flipH="1">
            <a:off x="3502732" y="3315700"/>
            <a:ext cx="713232" cy="344424"/>
          </a:xfrm>
          <a:prstGeom prst="stripedRightArrow">
            <a:avLst>
              <a:gd fmla="val 44690" name="adj1"/>
              <a:gd fmla="val 50000" name="adj2"/>
            </a:avLst>
          </a:prstGeom>
          <a:solidFill>
            <a:srgbClr val="D12477"/>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Open Sans"/>
              <a:ea typeface="Open Sans"/>
              <a:cs typeface="Open Sans"/>
              <a:sym typeface="Open Sans"/>
            </a:endParaRPr>
          </a:p>
        </p:txBody>
      </p:sp>
      <p:sp>
        <p:nvSpPr>
          <p:cNvPr id="241" name="Google Shape;241;p13"/>
          <p:cNvSpPr txBox="1"/>
          <p:nvPr>
            <p:ph type="title"/>
          </p:nvPr>
        </p:nvSpPr>
        <p:spPr>
          <a:xfrm>
            <a:off x="628650" y="16856"/>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The objectives of a SEO Strategy</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47" name="Google Shape;247;p14"/>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248" name="Google Shape;248;p14"/>
          <p:cNvSpPr txBox="1"/>
          <p:nvPr>
            <p:ph type="title"/>
          </p:nvPr>
        </p:nvSpPr>
        <p:spPr>
          <a:xfrm>
            <a:off x="628650" y="105839"/>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Establish SEO Goals and objectives</a:t>
            </a:r>
            <a:endParaRPr/>
          </a:p>
        </p:txBody>
      </p:sp>
      <p:sp>
        <p:nvSpPr>
          <p:cNvPr id="249" name="Google Shape;249;p14"/>
          <p:cNvSpPr txBox="1"/>
          <p:nvPr>
            <p:ph idx="1" type="body"/>
          </p:nvPr>
        </p:nvSpPr>
        <p:spPr>
          <a:xfrm>
            <a:off x="628650" y="1369218"/>
            <a:ext cx="7886700" cy="289925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rgbClr val="D12477"/>
              </a:buClr>
              <a:buSzPts val="2700"/>
              <a:buFont typeface="Arial"/>
              <a:buChar char="•"/>
            </a:pPr>
            <a:r>
              <a:rPr lang="en-US" sz="1800">
                <a:latin typeface="Arial"/>
                <a:ea typeface="Arial"/>
                <a:cs typeface="Arial"/>
                <a:sym typeface="Arial"/>
              </a:rPr>
              <a:t>SEO for Raw Traffic</a:t>
            </a:r>
            <a:endParaRPr sz="1800"/>
          </a:p>
          <a:p>
            <a:pPr indent="-285750" lvl="0" marL="285750" marR="0" rtl="0" algn="l">
              <a:lnSpc>
                <a:spcPct val="115000"/>
              </a:lnSpc>
              <a:spcBef>
                <a:spcPts val="1600"/>
              </a:spcBef>
              <a:spcAft>
                <a:spcPts val="0"/>
              </a:spcAft>
              <a:buClr>
                <a:srgbClr val="D12477"/>
              </a:buClr>
              <a:buSzPts val="2700"/>
              <a:buFont typeface="Arial"/>
              <a:buChar char="•"/>
            </a:pPr>
            <a:r>
              <a:rPr lang="en-US" sz="1800">
                <a:latin typeface="Arial"/>
                <a:ea typeface="Arial"/>
                <a:cs typeface="Arial"/>
                <a:sym typeface="Arial"/>
              </a:rPr>
              <a:t>SEO for E-Commerce Sales</a:t>
            </a:r>
            <a:endParaRPr sz="1800"/>
          </a:p>
          <a:p>
            <a:pPr indent="-285750" lvl="0" marL="285750" marR="0" rtl="0" algn="l">
              <a:lnSpc>
                <a:spcPct val="115000"/>
              </a:lnSpc>
              <a:spcBef>
                <a:spcPts val="1600"/>
              </a:spcBef>
              <a:spcAft>
                <a:spcPts val="0"/>
              </a:spcAft>
              <a:buClr>
                <a:srgbClr val="D12477"/>
              </a:buClr>
              <a:buSzPts val="2700"/>
              <a:buFont typeface="Arial"/>
              <a:buChar char="•"/>
            </a:pPr>
            <a:r>
              <a:rPr lang="en-US" sz="1800">
                <a:latin typeface="Arial"/>
                <a:ea typeface="Arial"/>
                <a:cs typeface="Arial"/>
                <a:sym typeface="Arial"/>
              </a:rPr>
              <a:t>SEO for Mindshare/Branding</a:t>
            </a:r>
            <a:endParaRPr sz="1800"/>
          </a:p>
          <a:p>
            <a:pPr indent="-285750" lvl="0" marL="285750" marR="0" rtl="0" algn="l">
              <a:lnSpc>
                <a:spcPct val="115000"/>
              </a:lnSpc>
              <a:spcBef>
                <a:spcPts val="1600"/>
              </a:spcBef>
              <a:spcAft>
                <a:spcPts val="0"/>
              </a:spcAft>
              <a:buClr>
                <a:srgbClr val="D12477"/>
              </a:buClr>
              <a:buSzPts val="2700"/>
              <a:buFont typeface="Arial"/>
              <a:buChar char="•"/>
            </a:pPr>
            <a:r>
              <a:rPr lang="en-US" sz="1800">
                <a:latin typeface="Arial"/>
                <a:ea typeface="Arial"/>
                <a:cs typeface="Arial"/>
                <a:sym typeface="Arial"/>
              </a:rPr>
              <a:t>SEO for Lead Acquisition &amp; Direct Marketing</a:t>
            </a:r>
            <a:endParaRPr sz="1800"/>
          </a:p>
          <a:p>
            <a:pPr indent="-285750" lvl="0" marL="285750" marR="0" rtl="0" algn="l">
              <a:lnSpc>
                <a:spcPct val="115000"/>
              </a:lnSpc>
              <a:spcBef>
                <a:spcPts val="1600"/>
              </a:spcBef>
              <a:spcAft>
                <a:spcPts val="0"/>
              </a:spcAft>
              <a:buClr>
                <a:srgbClr val="D12477"/>
              </a:buClr>
              <a:buSzPts val="2700"/>
              <a:buFont typeface="Arial"/>
              <a:buChar char="•"/>
            </a:pPr>
            <a:r>
              <a:rPr lang="en-US" sz="1800">
                <a:latin typeface="Arial"/>
                <a:ea typeface="Arial"/>
                <a:cs typeface="Arial"/>
                <a:sym typeface="Arial"/>
              </a:rPr>
              <a:t>SEO for Reputation Management</a:t>
            </a:r>
            <a:endParaRPr sz="1800"/>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5"/>
          <p:cNvSpPr txBox="1"/>
          <p:nvPr/>
        </p:nvSpPr>
        <p:spPr>
          <a:xfrm>
            <a:off x="0" y="822410"/>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i="0" lang="en-US" sz="3600" u="none" cap="none" strike="noStrike">
                <a:solidFill>
                  <a:srgbClr val="161249"/>
                </a:solidFill>
                <a:latin typeface="Arial"/>
                <a:ea typeface="Arial"/>
                <a:cs typeface="Arial"/>
                <a:sym typeface="Arial"/>
              </a:rPr>
              <a:t>Consolidation Activity</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6"/>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60" name="Google Shape;260;p16"/>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280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261" name="Google Shape;261;p16"/>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Consolidation Activity</a:t>
            </a:r>
            <a:endParaRPr/>
          </a:p>
          <a:p>
            <a:pPr indent="0" lvl="0" marL="0" rtl="0" algn="l">
              <a:lnSpc>
                <a:spcPct val="90000"/>
              </a:lnSpc>
              <a:spcBef>
                <a:spcPts val="750"/>
              </a:spcBef>
              <a:spcAft>
                <a:spcPts val="0"/>
              </a:spcAft>
              <a:buClr>
                <a:schemeClr val="lt1"/>
              </a:buClr>
              <a:buSzPts val="2800"/>
              <a:buNone/>
            </a:pPr>
            <a:r>
              <a:t/>
            </a:r>
            <a:endParaRPr sz="2800"/>
          </a:p>
        </p:txBody>
      </p:sp>
      <p:sp>
        <p:nvSpPr>
          <p:cNvPr id="262" name="Google Shape;262;p16"/>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0"/>
              </a:spcBef>
              <a:spcAft>
                <a:spcPts val="0"/>
              </a:spcAft>
              <a:buClr>
                <a:schemeClr val="lt1"/>
              </a:buClr>
              <a:buSzPts val="2000"/>
              <a:buFont typeface="Arial"/>
              <a:buNone/>
            </a:pPr>
            <a:r>
              <a:rPr b="0" i="0" lang="en-US" sz="2000" u="none" cap="none" strike="noStrike"/>
              <a:t>For the next list, choose an organization and its website:</a:t>
            </a:r>
            <a:endParaRPr/>
          </a:p>
          <a:p>
            <a:pPr indent="-285750" lvl="0" marL="285750" marR="0" rtl="0" algn="l">
              <a:lnSpc>
                <a:spcPct val="115000"/>
              </a:lnSpc>
              <a:spcBef>
                <a:spcPts val="1200"/>
              </a:spcBef>
              <a:spcAft>
                <a:spcPts val="0"/>
              </a:spcAft>
              <a:buClr>
                <a:srgbClr val="D12477"/>
              </a:buClr>
              <a:buSzPts val="3000"/>
              <a:buFont typeface="Arial"/>
              <a:buChar char="•"/>
            </a:pPr>
            <a:r>
              <a:rPr b="0" i="0" lang="en-US" sz="2000" u="none" cap="none" strike="noStrike"/>
              <a:t>Online store.</a:t>
            </a:r>
            <a:endParaRPr/>
          </a:p>
          <a:p>
            <a:pPr indent="-285750" lvl="0" marL="285750" marR="0" rtl="0" algn="l">
              <a:lnSpc>
                <a:spcPct val="115000"/>
              </a:lnSpc>
              <a:spcBef>
                <a:spcPts val="1200"/>
              </a:spcBef>
              <a:spcAft>
                <a:spcPts val="0"/>
              </a:spcAft>
              <a:buClr>
                <a:srgbClr val="D12477"/>
              </a:buClr>
              <a:buSzPts val="3000"/>
              <a:buFont typeface="Arial"/>
              <a:buChar char="•"/>
            </a:pPr>
            <a:r>
              <a:rPr b="0" i="0" lang="en-US" sz="2000" u="none" cap="none" strike="noStrike"/>
              <a:t>Online brand presence.</a:t>
            </a:r>
            <a:endParaRPr/>
          </a:p>
          <a:p>
            <a:pPr indent="-285750" lvl="0" marL="285750" marR="0" rtl="0" algn="l">
              <a:lnSpc>
                <a:spcPct val="115000"/>
              </a:lnSpc>
              <a:spcBef>
                <a:spcPts val="1200"/>
              </a:spcBef>
              <a:spcAft>
                <a:spcPts val="0"/>
              </a:spcAft>
              <a:buClr>
                <a:srgbClr val="D12477"/>
              </a:buClr>
              <a:buSzPts val="3000"/>
              <a:buFont typeface="Arial"/>
              <a:buChar char="•"/>
            </a:pPr>
            <a:r>
              <a:rPr b="0" i="0" lang="en-US" sz="2000" u="none" cap="none" strike="noStrike"/>
              <a:t>Information repository (e.g., news)</a:t>
            </a:r>
            <a:endParaRPr/>
          </a:p>
          <a:p>
            <a:pPr indent="0" lvl="0" marL="0" marR="0" rtl="0" algn="l">
              <a:lnSpc>
                <a:spcPct val="115000"/>
              </a:lnSpc>
              <a:spcBef>
                <a:spcPts val="1200"/>
              </a:spcBef>
              <a:spcAft>
                <a:spcPts val="0"/>
              </a:spcAft>
              <a:buClr>
                <a:schemeClr val="lt1"/>
              </a:buClr>
              <a:buSzPts val="2000"/>
              <a:buFont typeface="Arial"/>
              <a:buNone/>
            </a:pPr>
            <a:r>
              <a:rPr b="0" i="0" lang="en-US" sz="2000" u="none" cap="none" strike="noStrike"/>
              <a:t>Determine the SEO objectives</a:t>
            </a:r>
            <a:endParaRPr/>
          </a:p>
          <a:p>
            <a:pPr indent="0" lvl="0" marL="0" marR="0" rtl="0" algn="l">
              <a:lnSpc>
                <a:spcPct val="115000"/>
              </a:lnSpc>
              <a:spcBef>
                <a:spcPts val="2800"/>
              </a:spcBef>
              <a:spcAft>
                <a:spcPts val="0"/>
              </a:spcAft>
              <a:buClr>
                <a:schemeClr val="lt1"/>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rtl="0" algn="l">
              <a:lnSpc>
                <a:spcPct val="101250"/>
              </a:lnSpc>
              <a:spcBef>
                <a:spcPts val="0"/>
              </a:spcBef>
              <a:spcAft>
                <a:spcPts val="0"/>
              </a:spcAft>
              <a:buClr>
                <a:schemeClr val="lt1"/>
              </a:buClr>
              <a:buSzPts val="1600"/>
              <a:buNone/>
            </a:pPr>
            <a:r>
              <a:t/>
            </a:r>
            <a:endParaRPr sz="16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17"/>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268" name="Google Shape;268;p17"/>
          <p:cNvSpPr txBox="1"/>
          <p:nvPr/>
        </p:nvSpPr>
        <p:spPr>
          <a:xfrm>
            <a:off x="675150" y="2047675"/>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Outline competitors SEO strategy</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1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74" name="Google Shape;274;p18"/>
          <p:cNvSpPr txBox="1"/>
          <p:nvPr/>
        </p:nvSpPr>
        <p:spPr>
          <a:xfrm>
            <a:off x="478339" y="1262790"/>
            <a:ext cx="8333429" cy="3278730"/>
          </a:xfrm>
          <a:prstGeom prst="rect">
            <a:avLst/>
          </a:prstGeom>
          <a:noFill/>
          <a:ln>
            <a:noFill/>
          </a:ln>
        </p:spPr>
        <p:txBody>
          <a:bodyPr anchorCtr="0" anchor="t" bIns="91425" lIns="91425" spcFirstLastPara="1" rIns="91425" wrap="square" tIns="91425">
            <a:noAutofit/>
          </a:bodyPr>
          <a:lstStyle/>
          <a:p>
            <a:pPr indent="-171450" lvl="0" marL="285750" marR="0" rtl="0" algn="l">
              <a:spcBef>
                <a:spcPts val="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275" name="Google Shape;275;p18"/>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a:t>Outline competitors SEO strategy</a:t>
            </a:r>
            <a:br>
              <a:rPr lang="en-US"/>
            </a:br>
            <a:endParaRPr/>
          </a:p>
        </p:txBody>
      </p:sp>
      <p:sp>
        <p:nvSpPr>
          <p:cNvPr id="276" name="Google Shape;276;p18"/>
          <p:cNvSpPr txBox="1"/>
          <p:nvPr>
            <p:ph idx="1" type="body"/>
          </p:nvPr>
        </p:nvSpPr>
        <p:spPr>
          <a:xfrm>
            <a:off x="628650" y="1048437"/>
            <a:ext cx="7886700" cy="3594317"/>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D12477"/>
              </a:buClr>
              <a:buSzPts val="2700"/>
              <a:buFont typeface="Arial"/>
              <a:buChar char="•"/>
            </a:pPr>
            <a:r>
              <a:rPr b="0" i="0" lang="en-US" sz="1800" u="none" cap="none" strike="noStrike"/>
              <a:t>Identify the organisation's competitors</a:t>
            </a:r>
            <a:endParaRPr/>
          </a:p>
          <a:p>
            <a:pPr indent="-285750" lvl="0" marL="285750" marR="0" rtl="0" algn="l">
              <a:lnSpc>
                <a:spcPct val="100000"/>
              </a:lnSpc>
              <a:spcBef>
                <a:spcPts val="600"/>
              </a:spcBef>
              <a:spcAft>
                <a:spcPts val="0"/>
              </a:spcAft>
              <a:buClr>
                <a:srgbClr val="D12477"/>
              </a:buClr>
              <a:buSzPts val="2700"/>
              <a:buFont typeface="Arial"/>
              <a:buChar char="•"/>
            </a:pPr>
            <a:r>
              <a:rPr b="0" i="0" lang="en-US" sz="1800" u="none" cap="none" strike="noStrike"/>
              <a:t>Check competitors' position in the search engines for the main keywords</a:t>
            </a:r>
            <a:endParaRPr b="0" i="0" sz="1800" u="none" cap="none" strike="noStrike"/>
          </a:p>
          <a:p>
            <a:pPr indent="-285750" lvl="0" marL="285750" marR="0" rtl="0" algn="l">
              <a:lnSpc>
                <a:spcPct val="100000"/>
              </a:lnSpc>
              <a:spcBef>
                <a:spcPts val="600"/>
              </a:spcBef>
              <a:spcAft>
                <a:spcPts val="0"/>
              </a:spcAft>
              <a:buClr>
                <a:srgbClr val="D12477"/>
              </a:buClr>
              <a:buSzPts val="2700"/>
              <a:buFont typeface="Arial"/>
              <a:buChar char="•"/>
            </a:pPr>
            <a:r>
              <a:rPr b="0" i="0" lang="en-US" sz="1800" u="none" cap="none" strike="noStrike"/>
              <a:t>Check competitors’ traffic and traffic sources</a:t>
            </a:r>
            <a:endParaRPr/>
          </a:p>
          <a:p>
            <a:pPr indent="-285750" lvl="0" marL="285750" marR="0" rtl="0" algn="l">
              <a:lnSpc>
                <a:spcPct val="100000"/>
              </a:lnSpc>
              <a:spcBef>
                <a:spcPts val="600"/>
              </a:spcBef>
              <a:spcAft>
                <a:spcPts val="0"/>
              </a:spcAft>
              <a:buClr>
                <a:srgbClr val="D12477"/>
              </a:buClr>
              <a:buSzPts val="2700"/>
              <a:buFont typeface="Arial"/>
              <a:buChar char="•"/>
            </a:pPr>
            <a:r>
              <a:rPr b="0" i="0" lang="en-US" sz="1800" u="none" cap="none" strike="noStrike"/>
              <a:t>Quantify the key factors for each competitor:</a:t>
            </a:r>
            <a:endParaRPr/>
          </a:p>
          <a:p>
            <a:pPr indent="-285750" lvl="1" marL="742950" marR="0" rtl="0" algn="l">
              <a:lnSpc>
                <a:spcPct val="100000"/>
              </a:lnSpc>
              <a:spcBef>
                <a:spcPts val="600"/>
              </a:spcBef>
              <a:spcAft>
                <a:spcPts val="0"/>
              </a:spcAft>
              <a:buClr>
                <a:srgbClr val="D12477"/>
              </a:buClr>
              <a:buSzPts val="2700"/>
              <a:buFont typeface="Arial"/>
              <a:buChar char="•"/>
            </a:pPr>
            <a:r>
              <a:rPr b="0" i="0" lang="en-US" sz="1800" u="none" cap="none" strike="noStrike"/>
              <a:t>Website authority (Domain authority)</a:t>
            </a:r>
            <a:endParaRPr b="0" i="0" sz="1800" u="none" cap="none" strike="noStrike"/>
          </a:p>
          <a:p>
            <a:pPr indent="-285750" lvl="1" marL="742950" marR="0" rtl="0" algn="l">
              <a:lnSpc>
                <a:spcPct val="100000"/>
              </a:lnSpc>
              <a:spcBef>
                <a:spcPts val="600"/>
              </a:spcBef>
              <a:spcAft>
                <a:spcPts val="0"/>
              </a:spcAft>
              <a:buClr>
                <a:srgbClr val="D12477"/>
              </a:buClr>
              <a:buSzPts val="2700"/>
              <a:buFont typeface="Arial"/>
              <a:buChar char="•"/>
            </a:pPr>
            <a:r>
              <a:rPr b="0" i="0" lang="en-US" sz="1800" u="none" cap="none" strike="noStrike"/>
              <a:t>Number of sites linking in; number of inbound links</a:t>
            </a:r>
            <a:endParaRPr b="0" i="0" sz="1800" u="none" cap="none" strike="noStrike"/>
          </a:p>
          <a:p>
            <a:pPr indent="-285750" lvl="1" marL="742950" marR="0" rtl="0" algn="l">
              <a:lnSpc>
                <a:spcPct val="100000"/>
              </a:lnSpc>
              <a:spcBef>
                <a:spcPts val="600"/>
              </a:spcBef>
              <a:spcAft>
                <a:spcPts val="0"/>
              </a:spcAft>
              <a:buClr>
                <a:srgbClr val="D12477"/>
              </a:buClr>
              <a:buSzPts val="2700"/>
              <a:buFont typeface="Arial"/>
              <a:buChar char="•"/>
            </a:pPr>
            <a:r>
              <a:rPr b="0" i="0" lang="en-US" sz="1800" u="none" cap="none" strike="noStrike"/>
              <a:t>Website age</a:t>
            </a:r>
            <a:endParaRPr b="0" i="0" sz="1800" u="none" cap="none" strike="noStrike"/>
          </a:p>
          <a:p>
            <a:pPr indent="-285750" lvl="1" marL="742950" marR="0" rtl="0" algn="l">
              <a:lnSpc>
                <a:spcPct val="100000"/>
              </a:lnSpc>
              <a:spcBef>
                <a:spcPts val="600"/>
              </a:spcBef>
              <a:spcAft>
                <a:spcPts val="0"/>
              </a:spcAft>
              <a:buClr>
                <a:srgbClr val="D12477"/>
              </a:buClr>
              <a:buSzPts val="2700"/>
              <a:buFont typeface="Arial"/>
              <a:buChar char="•"/>
            </a:pPr>
            <a:r>
              <a:rPr b="0" i="0" lang="en-US" sz="1800" u="none" cap="none" strike="noStrike"/>
              <a:t>On page factors</a:t>
            </a:r>
            <a:endParaRPr b="0" i="0" sz="1800" u="none" cap="none" strike="noStrike"/>
          </a:p>
          <a:p>
            <a:pPr indent="-285750" lvl="1" marL="742950" marR="0" rtl="0" algn="l">
              <a:lnSpc>
                <a:spcPct val="100000"/>
              </a:lnSpc>
              <a:spcBef>
                <a:spcPts val="600"/>
              </a:spcBef>
              <a:spcAft>
                <a:spcPts val="0"/>
              </a:spcAft>
              <a:buClr>
                <a:srgbClr val="D12477"/>
              </a:buClr>
              <a:buSzPts val="2700"/>
              <a:buFont typeface="Arial"/>
              <a:buChar char="•"/>
            </a:pPr>
            <a:r>
              <a:rPr b="0" i="0" lang="en-US" sz="1800" u="none" cap="none" strike="noStrike"/>
              <a:t>Other factors</a:t>
            </a:r>
            <a:endParaRPr/>
          </a:p>
          <a:p>
            <a:pPr indent="0" lvl="0" marL="0" rtl="0" algn="l">
              <a:lnSpc>
                <a:spcPct val="90000"/>
              </a:lnSpc>
              <a:spcBef>
                <a:spcPts val="750"/>
              </a:spcBef>
              <a:spcAft>
                <a:spcPts val="0"/>
              </a:spcAft>
              <a:buClr>
                <a:srgbClr val="ED7D31"/>
              </a:buClr>
              <a:buSzPts val="2625"/>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19"/>
          <p:cNvSpPr txBox="1"/>
          <p:nvPr/>
        </p:nvSpPr>
        <p:spPr>
          <a:xfrm>
            <a:off x="0" y="1959225"/>
            <a:ext cx="9144000" cy="612525"/>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i="0" lang="en-US" sz="3600" u="none" cap="none" strike="noStrike">
                <a:solidFill>
                  <a:srgbClr val="161249"/>
                </a:solidFill>
                <a:latin typeface="Arial"/>
                <a:ea typeface="Arial"/>
                <a:cs typeface="Arial"/>
                <a:sym typeface="Arial"/>
              </a:rPr>
              <a:t>Consolidation Activity</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20"/>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87" name="Google Shape;287;p20"/>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288" name="Google Shape;288;p20"/>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Consolidation Activity</a:t>
            </a:r>
            <a:endParaRPr/>
          </a:p>
          <a:p>
            <a:pPr indent="0" lvl="0" marL="0" rtl="0" algn="l">
              <a:lnSpc>
                <a:spcPct val="90000"/>
              </a:lnSpc>
              <a:spcBef>
                <a:spcPts val="750"/>
              </a:spcBef>
              <a:spcAft>
                <a:spcPts val="0"/>
              </a:spcAft>
              <a:buClr>
                <a:schemeClr val="lt1"/>
              </a:buClr>
              <a:buSzPts val="2800"/>
              <a:buNone/>
            </a:pPr>
            <a:r>
              <a:t/>
            </a:r>
            <a:endParaRPr sz="2800"/>
          </a:p>
        </p:txBody>
      </p:sp>
      <p:sp>
        <p:nvSpPr>
          <p:cNvPr id="289" name="Google Shape;289;p20"/>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0"/>
              </a:spcBef>
              <a:spcAft>
                <a:spcPts val="0"/>
              </a:spcAft>
              <a:buClr>
                <a:schemeClr val="lt1"/>
              </a:buClr>
              <a:buSzPts val="1800"/>
              <a:buFont typeface="Arial"/>
              <a:buNone/>
            </a:pPr>
            <a:r>
              <a:rPr b="0" i="0" lang="en-US" sz="1800" u="none" cap="none" strike="noStrike"/>
              <a:t>For the next list, choose an organization and its website:</a:t>
            </a:r>
            <a:endParaRPr/>
          </a:p>
          <a:p>
            <a:pPr indent="-285750" lvl="0" marL="285750" marR="0" rtl="0" algn="l">
              <a:lnSpc>
                <a:spcPct val="115000"/>
              </a:lnSpc>
              <a:spcBef>
                <a:spcPts val="1200"/>
              </a:spcBef>
              <a:spcAft>
                <a:spcPts val="0"/>
              </a:spcAft>
              <a:buClr>
                <a:srgbClr val="D12477"/>
              </a:buClr>
              <a:buSzPts val="2700"/>
              <a:buFont typeface="Arial"/>
              <a:buChar char="•"/>
            </a:pPr>
            <a:r>
              <a:rPr b="0" i="0" lang="en-US" sz="1800" u="none" cap="none" strike="noStrike"/>
              <a:t>Online store.</a:t>
            </a:r>
            <a:endParaRPr/>
          </a:p>
          <a:p>
            <a:pPr indent="-285750" lvl="0" marL="285750" marR="0" rtl="0" algn="l">
              <a:lnSpc>
                <a:spcPct val="115000"/>
              </a:lnSpc>
              <a:spcBef>
                <a:spcPts val="1200"/>
              </a:spcBef>
              <a:spcAft>
                <a:spcPts val="0"/>
              </a:spcAft>
              <a:buClr>
                <a:srgbClr val="D12477"/>
              </a:buClr>
              <a:buSzPts val="2700"/>
              <a:buFont typeface="Arial"/>
              <a:buChar char="•"/>
            </a:pPr>
            <a:r>
              <a:rPr b="0" i="0" lang="en-US" sz="1800" u="none" cap="none" strike="noStrike"/>
              <a:t>Online brand presence.</a:t>
            </a:r>
            <a:endParaRPr/>
          </a:p>
          <a:p>
            <a:pPr indent="-285750" lvl="0" marL="285750" marR="0" rtl="0" algn="l">
              <a:lnSpc>
                <a:spcPct val="115000"/>
              </a:lnSpc>
              <a:spcBef>
                <a:spcPts val="1200"/>
              </a:spcBef>
              <a:spcAft>
                <a:spcPts val="0"/>
              </a:spcAft>
              <a:buClr>
                <a:srgbClr val="D12477"/>
              </a:buClr>
              <a:buSzPts val="2700"/>
              <a:buFont typeface="Arial"/>
              <a:buChar char="•"/>
            </a:pPr>
            <a:r>
              <a:rPr b="0" i="0" lang="en-US" sz="1800" u="none" cap="none" strike="noStrike"/>
              <a:t>Information repository (e.g., news)</a:t>
            </a:r>
            <a:endParaRPr/>
          </a:p>
          <a:p>
            <a:pPr indent="0" lvl="0" marL="0" marR="0" rtl="0" algn="l">
              <a:lnSpc>
                <a:spcPct val="115000"/>
              </a:lnSpc>
              <a:spcBef>
                <a:spcPts val="1200"/>
              </a:spcBef>
              <a:spcAft>
                <a:spcPts val="0"/>
              </a:spcAft>
              <a:buClr>
                <a:schemeClr val="lt1"/>
              </a:buClr>
              <a:buSzPts val="1800"/>
              <a:buFont typeface="Arial"/>
              <a:buNone/>
            </a:pPr>
            <a:r>
              <a:rPr b="0" i="0" lang="en-US" sz="1800" u="none" cap="none" strike="noStrike"/>
              <a:t>Outline competitors SEO strategy</a:t>
            </a:r>
            <a:endParaRPr b="0" i="0" sz="1800" u="none" cap="none" strike="noStrike"/>
          </a:p>
          <a:p>
            <a:pPr indent="0" lvl="0" marL="0" rtl="0" algn="l">
              <a:lnSpc>
                <a:spcPct val="108000"/>
              </a:lnSpc>
              <a:spcBef>
                <a:spcPts val="1200"/>
              </a:spcBef>
              <a:spcAft>
                <a:spcPts val="0"/>
              </a:spcAft>
              <a:buClr>
                <a:schemeClr val="lt1"/>
              </a:buClr>
              <a:buSzPts val="15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21"/>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295" name="Google Shape;295;p21"/>
          <p:cNvSpPr txBox="1"/>
          <p:nvPr/>
        </p:nvSpPr>
        <p:spPr>
          <a:xfrm>
            <a:off x="675150" y="1849533"/>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Keyword strategy</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2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301" name="Google Shape;301;p22"/>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02" name="Google Shape;302;p22"/>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200"/>
              <a:buFont typeface="Arial"/>
              <a:buNone/>
            </a:pPr>
            <a:r>
              <a:rPr lang="en-US" sz="3200"/>
              <a:t>Keyword strategy</a:t>
            </a:r>
            <a:br>
              <a:rPr lang="en-US" sz="3200"/>
            </a:br>
            <a:endParaRPr sz="3200"/>
          </a:p>
        </p:txBody>
      </p:sp>
      <p:sp>
        <p:nvSpPr>
          <p:cNvPr id="303" name="Google Shape;303;p22"/>
          <p:cNvSpPr txBox="1"/>
          <p:nvPr>
            <p:ph idx="1" type="body"/>
          </p:nvPr>
        </p:nvSpPr>
        <p:spPr>
          <a:xfrm>
            <a:off x="628650" y="1369218"/>
            <a:ext cx="7886700" cy="1851789"/>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rgbClr val="D12477"/>
              </a:buClr>
              <a:buSzPts val="2700"/>
              <a:buFont typeface="Arial"/>
              <a:buChar char="•"/>
            </a:pPr>
            <a:r>
              <a:rPr lang="en-US" sz="1800"/>
              <a:t>Identify the most important pages in the organisation's digital strategy</a:t>
            </a:r>
            <a:endParaRPr i="1" sz="1800"/>
          </a:p>
          <a:p>
            <a:pPr indent="-285750" lvl="0" marL="285750" marR="0" rtl="0" algn="l">
              <a:lnSpc>
                <a:spcPct val="115000"/>
              </a:lnSpc>
              <a:spcBef>
                <a:spcPts val="1600"/>
              </a:spcBef>
              <a:spcAft>
                <a:spcPts val="0"/>
              </a:spcAft>
              <a:buClr>
                <a:srgbClr val="D12477"/>
              </a:buClr>
              <a:buSzPts val="2700"/>
              <a:buFont typeface="Arial"/>
              <a:buChar char="•"/>
            </a:pPr>
            <a:r>
              <a:rPr lang="en-US" sz="1800"/>
              <a:t>Create groups of keywords for each page</a:t>
            </a:r>
            <a:endParaRPr i="1" sz="1800"/>
          </a:p>
          <a:p>
            <a:pPr indent="-285750" lvl="0" marL="285750" marR="0" rtl="0" algn="l">
              <a:lnSpc>
                <a:spcPct val="115000"/>
              </a:lnSpc>
              <a:spcBef>
                <a:spcPts val="1600"/>
              </a:spcBef>
              <a:spcAft>
                <a:spcPts val="0"/>
              </a:spcAft>
              <a:buClr>
                <a:srgbClr val="D12477"/>
              </a:buClr>
              <a:buSzPts val="2700"/>
              <a:buFont typeface="Arial"/>
              <a:buChar char="•"/>
            </a:pPr>
            <a:r>
              <a:rPr lang="en-US" sz="1800"/>
              <a:t>Optimise groups by avoiding duplication and the overlapping of keywords</a:t>
            </a:r>
            <a:endParaRPr sz="1800"/>
          </a:p>
          <a:p>
            <a:pPr indent="-142875" lvl="0" marL="342900" rtl="0" algn="l">
              <a:lnSpc>
                <a:spcPct val="90000"/>
              </a:lnSpc>
              <a:spcBef>
                <a:spcPts val="750"/>
              </a:spcBef>
              <a:spcAft>
                <a:spcPts val="0"/>
              </a:spcAft>
              <a:buClr>
                <a:srgbClr val="D12477"/>
              </a:buClr>
              <a:buSzPts val="3150"/>
              <a:buFont typeface="Arial"/>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2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309" name="Google Shape;309;p23"/>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310" name="Google Shape;310;p23"/>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a:t>Keyword strategy</a:t>
            </a:r>
            <a:br>
              <a:rPr lang="en-US"/>
            </a:br>
            <a:endParaRPr/>
          </a:p>
        </p:txBody>
      </p:sp>
      <p:sp>
        <p:nvSpPr>
          <p:cNvPr id="311" name="Google Shape;311;p23"/>
          <p:cNvSpPr txBox="1"/>
          <p:nvPr>
            <p:ph idx="1" type="body"/>
          </p:nvPr>
        </p:nvSpPr>
        <p:spPr>
          <a:xfrm>
            <a:off x="628650" y="1369218"/>
            <a:ext cx="7886700" cy="2375522"/>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161249"/>
              </a:buClr>
              <a:buSzPts val="1800"/>
              <a:buNone/>
            </a:pPr>
            <a:r>
              <a:rPr lang="en-US" sz="1800"/>
              <a:t>Use a keyword tool to determine:</a:t>
            </a:r>
            <a:endParaRPr sz="1800"/>
          </a:p>
          <a:p>
            <a:pPr indent="-285750" lvl="0" marL="285750" marR="0" rtl="0" algn="l">
              <a:lnSpc>
                <a:spcPct val="115000"/>
              </a:lnSpc>
              <a:spcBef>
                <a:spcPts val="1600"/>
              </a:spcBef>
              <a:spcAft>
                <a:spcPts val="0"/>
              </a:spcAft>
              <a:buClr>
                <a:srgbClr val="D12477"/>
              </a:buClr>
              <a:buSzPts val="2700"/>
              <a:buFont typeface="Arial"/>
              <a:buChar char="•"/>
            </a:pPr>
            <a:r>
              <a:rPr lang="en-US" sz="1800"/>
              <a:t>Keyword search volume</a:t>
            </a:r>
            <a:endParaRPr sz="1800"/>
          </a:p>
          <a:p>
            <a:pPr indent="-285750" lvl="0" marL="285750" marR="0" rtl="0" algn="l">
              <a:lnSpc>
                <a:spcPct val="115000"/>
              </a:lnSpc>
              <a:spcBef>
                <a:spcPts val="1600"/>
              </a:spcBef>
              <a:spcAft>
                <a:spcPts val="0"/>
              </a:spcAft>
              <a:buClr>
                <a:srgbClr val="D12477"/>
              </a:buClr>
              <a:buSzPts val="2700"/>
              <a:buFont typeface="Arial"/>
              <a:buChar char="•"/>
            </a:pPr>
            <a:r>
              <a:rPr lang="en-US" sz="1800"/>
              <a:t>Degree of competition for the keywords</a:t>
            </a:r>
            <a:endParaRPr sz="1800"/>
          </a:p>
          <a:p>
            <a:pPr indent="-285750" lvl="0" marL="285750" marR="0" rtl="0" algn="l">
              <a:lnSpc>
                <a:spcPct val="115000"/>
              </a:lnSpc>
              <a:spcBef>
                <a:spcPts val="1600"/>
              </a:spcBef>
              <a:spcAft>
                <a:spcPts val="0"/>
              </a:spcAft>
              <a:buClr>
                <a:srgbClr val="D12477"/>
              </a:buClr>
              <a:buSzPts val="2700"/>
              <a:buFont typeface="Arial"/>
              <a:buChar char="•"/>
            </a:pPr>
            <a:r>
              <a:rPr lang="en-US" sz="1800"/>
              <a:t>CTR for the keywords</a:t>
            </a:r>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4"/>
          <p:cNvSpPr txBox="1"/>
          <p:nvPr/>
        </p:nvSpPr>
        <p:spPr>
          <a:xfrm>
            <a:off x="0" y="83692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i="0" lang="en-US" sz="3600" u="none" cap="none" strike="noStrike">
                <a:solidFill>
                  <a:srgbClr val="161249"/>
                </a:solidFill>
                <a:latin typeface="Arial"/>
                <a:ea typeface="Arial"/>
                <a:cs typeface="Arial"/>
                <a:sym typeface="Arial"/>
              </a:rPr>
              <a:t>Consolidation Activity</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2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322" name="Google Shape;322;p25"/>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323" name="Google Shape;323;p25"/>
          <p:cNvSpPr txBox="1"/>
          <p:nvPr>
            <p:ph idx="1" type="body"/>
          </p:nvPr>
        </p:nvSpPr>
        <p:spPr>
          <a:xfrm>
            <a:off x="840583" y="312995"/>
            <a:ext cx="6614054" cy="82278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Consolidation Activity</a:t>
            </a:r>
            <a:endParaRPr/>
          </a:p>
          <a:p>
            <a:pPr indent="0" lvl="0" marL="0" rtl="0" algn="l">
              <a:lnSpc>
                <a:spcPct val="90000"/>
              </a:lnSpc>
              <a:spcBef>
                <a:spcPts val="750"/>
              </a:spcBef>
              <a:spcAft>
                <a:spcPts val="0"/>
              </a:spcAft>
              <a:buClr>
                <a:schemeClr val="lt1"/>
              </a:buClr>
              <a:buSzPts val="2400"/>
              <a:buNone/>
            </a:pPr>
            <a:r>
              <a:t/>
            </a:r>
            <a:endParaRPr/>
          </a:p>
        </p:txBody>
      </p:sp>
      <p:sp>
        <p:nvSpPr>
          <p:cNvPr id="324" name="Google Shape;324;p25"/>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0"/>
              </a:spcBef>
              <a:spcAft>
                <a:spcPts val="0"/>
              </a:spcAft>
              <a:buClr>
                <a:srgbClr val="FFFFFF"/>
              </a:buClr>
              <a:buSzPts val="1800"/>
              <a:buFont typeface="Arial"/>
              <a:buNone/>
            </a:pPr>
            <a:r>
              <a:rPr b="0" i="0" lang="en-US" sz="1800" u="none" cap="none" strike="noStrike">
                <a:solidFill>
                  <a:srgbClr val="FFFFFF"/>
                </a:solidFill>
              </a:rPr>
              <a:t>For the next list, choose an organization and its website:</a:t>
            </a:r>
            <a:endParaRPr/>
          </a:p>
          <a:p>
            <a:pPr indent="-285750" lvl="0" marL="285750" marR="0" rtl="0" algn="l">
              <a:lnSpc>
                <a:spcPct val="115000"/>
              </a:lnSpc>
              <a:spcBef>
                <a:spcPts val="1200"/>
              </a:spcBef>
              <a:spcAft>
                <a:spcPts val="0"/>
              </a:spcAft>
              <a:buClr>
                <a:srgbClr val="D12477"/>
              </a:buClr>
              <a:buSzPts val="2700"/>
              <a:buFont typeface="Arial"/>
              <a:buChar char="•"/>
            </a:pPr>
            <a:r>
              <a:rPr b="0" i="0" lang="en-US" sz="1800" u="none" cap="none" strike="noStrike">
                <a:solidFill>
                  <a:srgbClr val="FFFFFF"/>
                </a:solidFill>
              </a:rPr>
              <a:t>Online store.</a:t>
            </a:r>
            <a:endParaRPr/>
          </a:p>
          <a:p>
            <a:pPr indent="-285750" lvl="0" marL="285750" marR="0" rtl="0" algn="l">
              <a:lnSpc>
                <a:spcPct val="115000"/>
              </a:lnSpc>
              <a:spcBef>
                <a:spcPts val="1200"/>
              </a:spcBef>
              <a:spcAft>
                <a:spcPts val="0"/>
              </a:spcAft>
              <a:buClr>
                <a:srgbClr val="D12477"/>
              </a:buClr>
              <a:buSzPts val="2700"/>
              <a:buFont typeface="Arial"/>
              <a:buChar char="•"/>
            </a:pPr>
            <a:r>
              <a:rPr b="0" i="0" lang="en-US" sz="1800" u="none" cap="none" strike="noStrike">
                <a:solidFill>
                  <a:srgbClr val="FFFFFF"/>
                </a:solidFill>
              </a:rPr>
              <a:t>Online brand presence.</a:t>
            </a:r>
            <a:endParaRPr/>
          </a:p>
          <a:p>
            <a:pPr indent="-285750" lvl="0" marL="285750" marR="0" rtl="0" algn="l">
              <a:lnSpc>
                <a:spcPct val="115000"/>
              </a:lnSpc>
              <a:spcBef>
                <a:spcPts val="1200"/>
              </a:spcBef>
              <a:spcAft>
                <a:spcPts val="0"/>
              </a:spcAft>
              <a:buClr>
                <a:srgbClr val="D12477"/>
              </a:buClr>
              <a:buSzPts val="2700"/>
              <a:buFont typeface="Arial"/>
              <a:buChar char="•"/>
            </a:pPr>
            <a:r>
              <a:rPr b="0" i="0" lang="en-US" sz="1800" u="none" cap="none" strike="noStrike">
                <a:solidFill>
                  <a:srgbClr val="FFFFFF"/>
                </a:solidFill>
              </a:rPr>
              <a:t>Information repository (e.g., news)</a:t>
            </a:r>
            <a:endParaRPr/>
          </a:p>
          <a:p>
            <a:pPr indent="0" lvl="0" marL="0" marR="0" rtl="0" algn="l">
              <a:lnSpc>
                <a:spcPct val="115000"/>
              </a:lnSpc>
              <a:spcBef>
                <a:spcPts val="1200"/>
              </a:spcBef>
              <a:spcAft>
                <a:spcPts val="0"/>
              </a:spcAft>
              <a:buClr>
                <a:srgbClr val="FFFFFF"/>
              </a:buClr>
              <a:buSzPts val="1800"/>
              <a:buFont typeface="Arial"/>
              <a:buNone/>
            </a:pPr>
            <a:r>
              <a:rPr b="0" i="0" lang="en-US" sz="1800" u="none" cap="none" strike="noStrike">
                <a:solidFill>
                  <a:srgbClr val="FFFFFF"/>
                </a:solidFill>
              </a:rPr>
              <a:t>Keyword strategy</a:t>
            </a:r>
            <a:endParaRPr b="0" i="0" sz="1800" u="none" cap="none" strike="noStrike">
              <a:solidFill>
                <a:srgbClr val="FFFFFF"/>
              </a:solidFill>
            </a:endParaRPr>
          </a:p>
          <a:p>
            <a:pPr indent="0" lvl="0" marL="0" rtl="0" algn="l">
              <a:lnSpc>
                <a:spcPct val="108000"/>
              </a:lnSpc>
              <a:spcBef>
                <a:spcPts val="1200"/>
              </a:spcBef>
              <a:spcAft>
                <a:spcPts val="0"/>
              </a:spcAft>
              <a:buClr>
                <a:schemeClr val="lt1"/>
              </a:buClr>
              <a:buSzPts val="15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26"/>
          <p:cNvSpPr txBox="1"/>
          <p:nvPr/>
        </p:nvSpPr>
        <p:spPr>
          <a:xfrm>
            <a:off x="478339" y="479633"/>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D12477"/>
              </a:buClr>
              <a:buSzPts val="3200"/>
              <a:buFont typeface="Arial"/>
              <a:buNone/>
            </a:pPr>
            <a:r>
              <a:rPr b="1" i="0" lang="en-US" sz="3200" u="none" cap="none" strike="noStrike">
                <a:solidFill>
                  <a:srgbClr val="D12477"/>
                </a:solidFill>
                <a:latin typeface="Arial"/>
                <a:ea typeface="Arial"/>
                <a:cs typeface="Arial"/>
                <a:sym typeface="Arial"/>
              </a:rPr>
              <a:t>Recap of Learning Objectives</a:t>
            </a:r>
            <a:endParaRPr b="0" i="0" sz="2000" u="none" cap="none" strike="noStrike">
              <a:solidFill>
                <a:srgbClr val="D12477"/>
              </a:solidFill>
              <a:latin typeface="Calibri"/>
              <a:ea typeface="Calibri"/>
              <a:cs typeface="Calibri"/>
              <a:sym typeface="Calibri"/>
            </a:endParaRPr>
          </a:p>
        </p:txBody>
      </p:sp>
      <p:sp>
        <p:nvSpPr>
          <p:cNvPr id="330" name="Google Shape;330;p26"/>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rgbClr val="161249"/>
              </a:buClr>
              <a:buSzPts val="1800"/>
              <a:buFont typeface="Arial"/>
              <a:buNone/>
            </a:pPr>
            <a:r>
              <a:rPr b="0" i="0" lang="en-US" sz="1800" u="none" cap="none" strike="noStrike">
                <a:solidFill>
                  <a:srgbClr val="161249"/>
                </a:solidFill>
                <a:latin typeface="Arial"/>
                <a:ea typeface="Arial"/>
                <a:cs typeface="Arial"/>
                <a:sym typeface="Arial"/>
              </a:rPr>
              <a:t>Now, can you explain the sales funnel?</a:t>
            </a:r>
            <a:endParaRPr b="0" i="0" sz="1800" u="none" cap="none" strike="noStrike">
              <a:solidFill>
                <a:srgbClr val="161249"/>
              </a:solidFill>
              <a:latin typeface="Arial"/>
              <a:ea typeface="Arial"/>
              <a:cs typeface="Arial"/>
              <a:sym typeface="Arial"/>
            </a:endParaRPr>
          </a:p>
          <a:p>
            <a:pPr indent="0" lvl="0" marL="0" marR="0" rtl="0" algn="l">
              <a:lnSpc>
                <a:spcPct val="115000"/>
              </a:lnSpc>
              <a:spcBef>
                <a:spcPts val="1600"/>
              </a:spcBef>
              <a:spcAft>
                <a:spcPts val="0"/>
              </a:spcAft>
              <a:buClr>
                <a:srgbClr val="161249"/>
              </a:buClr>
              <a:buSzPts val="1800"/>
              <a:buFont typeface="Arial"/>
              <a:buNone/>
            </a:pPr>
            <a:r>
              <a:rPr b="0" i="0" lang="en-US" sz="1800" u="none" cap="none" strike="noStrike">
                <a:solidFill>
                  <a:srgbClr val="161249"/>
                </a:solidFill>
                <a:latin typeface="Arial"/>
                <a:ea typeface="Arial"/>
                <a:cs typeface="Arial"/>
                <a:sym typeface="Arial"/>
              </a:rPr>
              <a:t>Now, can you define SEO objectives?</a:t>
            </a:r>
            <a:endParaRPr b="0" i="0" sz="1800" u="none" cap="none" strike="noStrike">
              <a:solidFill>
                <a:srgbClr val="161249"/>
              </a:solidFill>
              <a:latin typeface="Arial"/>
              <a:ea typeface="Arial"/>
              <a:cs typeface="Arial"/>
              <a:sym typeface="Arial"/>
            </a:endParaRPr>
          </a:p>
          <a:p>
            <a:pPr indent="0" lvl="0" marL="0" marR="0" rtl="0" algn="l">
              <a:lnSpc>
                <a:spcPct val="115000"/>
              </a:lnSpc>
              <a:spcBef>
                <a:spcPts val="1600"/>
              </a:spcBef>
              <a:spcAft>
                <a:spcPts val="0"/>
              </a:spcAft>
              <a:buClr>
                <a:srgbClr val="161249"/>
              </a:buClr>
              <a:buSzPts val="1800"/>
              <a:buFont typeface="Arial"/>
              <a:buNone/>
            </a:pPr>
            <a:r>
              <a:rPr b="0" i="0" lang="en-US" sz="1800" u="none" cap="none" strike="noStrike">
                <a:solidFill>
                  <a:srgbClr val="161249"/>
                </a:solidFill>
                <a:latin typeface="Arial"/>
                <a:ea typeface="Arial"/>
                <a:cs typeface="Arial"/>
                <a:sym typeface="Arial"/>
              </a:rPr>
              <a:t>Now, can you outline competitors SEO strategy?</a:t>
            </a:r>
            <a:endParaRPr b="0" i="0" sz="1800" u="none" cap="none" strike="noStrike">
              <a:solidFill>
                <a:srgbClr val="161249"/>
              </a:solidFill>
              <a:latin typeface="Arial"/>
              <a:ea typeface="Arial"/>
              <a:cs typeface="Arial"/>
              <a:sym typeface="Arial"/>
            </a:endParaRPr>
          </a:p>
          <a:p>
            <a:pPr indent="0" lvl="0" marL="0" marR="0" rtl="0" algn="l">
              <a:lnSpc>
                <a:spcPct val="115000"/>
              </a:lnSpc>
              <a:spcBef>
                <a:spcPts val="1600"/>
              </a:spcBef>
              <a:spcAft>
                <a:spcPts val="0"/>
              </a:spcAft>
              <a:buClr>
                <a:srgbClr val="161249"/>
              </a:buClr>
              <a:buSzPts val="1800"/>
              <a:buFont typeface="Arial"/>
              <a:buNone/>
            </a:pPr>
            <a:r>
              <a:rPr b="0" i="0" lang="en-US" sz="1800" u="none" cap="none" strike="noStrike">
                <a:solidFill>
                  <a:srgbClr val="161249"/>
                </a:solidFill>
                <a:latin typeface="Arial"/>
                <a:ea typeface="Arial"/>
                <a:cs typeface="Arial"/>
                <a:sym typeface="Arial"/>
              </a:rPr>
              <a:t>Now, can you build a keyword strategy?</a:t>
            </a:r>
            <a:endParaRPr b="0" i="0" sz="1800" u="none" cap="none" strike="noStrike">
              <a:solidFill>
                <a:srgbClr val="161249"/>
              </a:solidFill>
              <a:latin typeface="Arial"/>
              <a:ea typeface="Arial"/>
              <a:cs typeface="Arial"/>
              <a:sym typeface="Arial"/>
            </a:endParaRPr>
          </a:p>
          <a:p>
            <a:pPr indent="0" lvl="0" marL="0" marR="0" rtl="0" algn="ctr">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27"/>
          <p:cNvSpPr txBox="1"/>
          <p:nvPr/>
        </p:nvSpPr>
        <p:spPr>
          <a:xfrm>
            <a:off x="478339" y="574175"/>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D12477"/>
              </a:buClr>
              <a:buSzPts val="3200"/>
              <a:buFont typeface="Arial"/>
              <a:buNone/>
            </a:pPr>
            <a:r>
              <a:rPr b="1" i="0" lang="en-US" sz="3200" u="none" cap="none" strike="noStrike">
                <a:solidFill>
                  <a:srgbClr val="D12477"/>
                </a:solidFill>
                <a:latin typeface="Arial"/>
                <a:ea typeface="Arial"/>
                <a:cs typeface="Arial"/>
                <a:sym typeface="Arial"/>
              </a:rPr>
              <a:t>Recap of Learning</a:t>
            </a:r>
            <a:endParaRPr b="0" i="0" sz="2000" u="none" cap="none" strike="noStrike">
              <a:solidFill>
                <a:srgbClr val="D12477"/>
              </a:solidFill>
              <a:latin typeface="Calibri"/>
              <a:ea typeface="Calibri"/>
              <a:cs typeface="Calibri"/>
              <a:sym typeface="Calibri"/>
            </a:endParaRPr>
          </a:p>
        </p:txBody>
      </p:sp>
      <p:sp>
        <p:nvSpPr>
          <p:cNvPr id="336" name="Google Shape;336;p27"/>
          <p:cNvSpPr txBox="1"/>
          <p:nvPr/>
        </p:nvSpPr>
        <p:spPr>
          <a:xfrm>
            <a:off x="478339" y="957990"/>
            <a:ext cx="8454900" cy="2939111"/>
          </a:xfrm>
          <a:prstGeom prst="rect">
            <a:avLst/>
          </a:prstGeom>
          <a:noFill/>
          <a:ln>
            <a:noFill/>
          </a:ln>
        </p:spPr>
        <p:txBody>
          <a:bodyPr anchorCtr="0" anchor="t" bIns="91425" lIns="91425" spcFirstLastPara="1" rIns="91425" wrap="square" tIns="91425">
            <a:noAutofit/>
          </a:bodyPr>
          <a:lstStyle/>
          <a:p>
            <a:pPr indent="-142875" lvl="0" marL="400050" marR="0" rtl="0" algn="l">
              <a:lnSpc>
                <a:spcPct val="115000"/>
              </a:lnSpc>
              <a:spcBef>
                <a:spcPts val="0"/>
              </a:spcBef>
              <a:spcAft>
                <a:spcPts val="0"/>
              </a:spcAft>
              <a:buClr>
                <a:srgbClr val="D12477"/>
              </a:buClr>
              <a:buSzPts val="2250"/>
              <a:buFont typeface="Arial"/>
              <a:buNone/>
            </a:pPr>
            <a:r>
              <a:t/>
            </a:r>
            <a:endParaRPr b="0" i="0" sz="1800" u="none" cap="none" strike="noStrike">
              <a:solidFill>
                <a:srgbClr val="161249"/>
              </a:solidFill>
              <a:latin typeface="Arial"/>
              <a:ea typeface="Arial"/>
              <a:cs typeface="Arial"/>
              <a:sym typeface="Arial"/>
            </a:endParaRPr>
          </a:p>
          <a:p>
            <a:pPr indent="-285750" lvl="0" marL="285750" marR="0" rtl="0" algn="l">
              <a:lnSpc>
                <a:spcPct val="115000"/>
              </a:lnSpc>
              <a:spcBef>
                <a:spcPts val="1200"/>
              </a:spcBef>
              <a:spcAft>
                <a:spcPts val="0"/>
              </a:spcAft>
              <a:buClr>
                <a:srgbClr val="D12477"/>
              </a:buClr>
              <a:buSzPts val="2700"/>
              <a:buFont typeface="Arial"/>
              <a:buChar char="•"/>
            </a:pPr>
            <a:r>
              <a:rPr b="0" i="0" lang="en-US" sz="1800" u="none" cap="none" strike="noStrike">
                <a:solidFill>
                  <a:srgbClr val="161249"/>
                </a:solidFill>
                <a:latin typeface="Arial"/>
                <a:ea typeface="Arial"/>
                <a:cs typeface="Arial"/>
                <a:sym typeface="Arial"/>
              </a:rPr>
              <a:t>What gave you the most difficulty today and why?</a:t>
            </a:r>
            <a:endParaRPr b="0" i="0" sz="1800" u="none" cap="none" strike="noStrike">
              <a:solidFill>
                <a:srgbClr val="161249"/>
              </a:solidFill>
              <a:latin typeface="Arial"/>
              <a:ea typeface="Arial"/>
              <a:cs typeface="Arial"/>
              <a:sym typeface="Arial"/>
            </a:endParaRPr>
          </a:p>
          <a:p>
            <a:pPr indent="-285750" lvl="0" marL="285750" marR="0" rtl="0" algn="l">
              <a:lnSpc>
                <a:spcPct val="115000"/>
              </a:lnSpc>
              <a:spcBef>
                <a:spcPts val="1200"/>
              </a:spcBef>
              <a:spcAft>
                <a:spcPts val="1200"/>
              </a:spcAft>
              <a:buClr>
                <a:srgbClr val="D12477"/>
              </a:buClr>
              <a:buSzPts val="2700"/>
              <a:buFont typeface="Arial"/>
              <a:buChar char="•"/>
            </a:pPr>
            <a:r>
              <a:rPr b="0" i="0" lang="en-US" sz="1800" u="none" cap="none" strike="noStrike">
                <a:solidFill>
                  <a:srgbClr val="161249"/>
                </a:solidFill>
                <a:latin typeface="Arial"/>
                <a:ea typeface="Arial"/>
                <a:cs typeface="Arial"/>
                <a:sym typeface="Arial"/>
              </a:rPr>
              <a:t>What is something you need further clarification on?</a:t>
            </a:r>
            <a:endParaRPr b="0" i="0" sz="1800" u="none" cap="none" strike="noStrike">
              <a:solidFill>
                <a:srgbClr val="161249"/>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28"/>
          <p:cNvSpPr txBox="1"/>
          <p:nvPr/>
        </p:nvSpPr>
        <p:spPr>
          <a:xfrm>
            <a:off x="528175" y="836925"/>
            <a:ext cx="81987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i="0" lang="en-US" sz="4800" u="none" cap="none" strike="noStrike">
                <a:solidFill>
                  <a:schemeClr val="lt1"/>
                </a:solidFill>
                <a:latin typeface="Arial"/>
                <a:ea typeface="Arial"/>
                <a:cs typeface="Arial"/>
                <a:sym typeface="Arial"/>
              </a:rPr>
              <a:t>Questions?</a:t>
            </a:r>
            <a:endParaRPr b="1" i="0" sz="4800" u="none" cap="none" strike="noStrike">
              <a:solidFill>
                <a:schemeClr val="lt1"/>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2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D12477"/>
              </a:buClr>
              <a:buSzPts val="5400"/>
              <a:buFont typeface="Arial"/>
              <a:buNone/>
            </a:pPr>
            <a:r>
              <a:rPr b="1" i="0" lang="en-US" sz="5400" u="none" cap="none" strike="noStrike">
                <a:solidFill>
                  <a:srgbClr val="D12477"/>
                </a:solidFill>
                <a:latin typeface="Arial"/>
                <a:ea typeface="Arial"/>
                <a:cs typeface="Arial"/>
                <a:sym typeface="Arial"/>
              </a:rPr>
              <a:t>Next class…</a:t>
            </a:r>
            <a:endParaRPr b="0" i="0" sz="5400" u="none" cap="none" strike="noStrike">
              <a:solidFill>
                <a:srgbClr val="D12477"/>
              </a:solidFill>
              <a:latin typeface="Calibri"/>
              <a:ea typeface="Calibri"/>
              <a:cs typeface="Calibri"/>
              <a:sym typeface="Calibri"/>
            </a:endParaRPr>
          </a:p>
        </p:txBody>
      </p:sp>
      <p:sp>
        <p:nvSpPr>
          <p:cNvPr id="347" name="Google Shape;347;p29"/>
          <p:cNvSpPr txBox="1"/>
          <p:nvPr/>
        </p:nvSpPr>
        <p:spPr>
          <a:xfrm>
            <a:off x="478339" y="1516791"/>
            <a:ext cx="8454900" cy="3006992"/>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D12477"/>
              </a:buClr>
              <a:buSzPts val="3600"/>
              <a:buFont typeface="Arial"/>
              <a:buChar char="•"/>
            </a:pPr>
            <a:r>
              <a:rPr b="0" i="0" lang="en-US" sz="2400" u="none" cap="none" strike="noStrike">
                <a:solidFill>
                  <a:srgbClr val="161249"/>
                </a:solidFill>
                <a:latin typeface="Arial"/>
                <a:ea typeface="Arial"/>
                <a:cs typeface="Arial"/>
                <a:sym typeface="Arial"/>
              </a:rPr>
              <a:t>SEO strategy; let's get into the specifics.</a:t>
            </a:r>
            <a:endParaRPr b="0" i="0" sz="2400" u="none" cap="none" strike="noStrike">
              <a:solidFill>
                <a:srgbClr val="161249"/>
              </a:solidFill>
              <a:latin typeface="Arial"/>
              <a:ea typeface="Arial"/>
              <a:cs typeface="Arial"/>
              <a:sym typeface="Arial"/>
            </a:endParaRPr>
          </a:p>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g280acb40c63_0_0"/>
          <p:cNvSpPr txBox="1"/>
          <p:nvPr>
            <p:ph idx="1" type="body"/>
          </p:nvPr>
        </p:nvSpPr>
        <p:spPr>
          <a:xfrm>
            <a:off x="628650" y="1019793"/>
            <a:ext cx="7886700" cy="3898800"/>
          </a:xfrm>
          <a:prstGeom prst="rect">
            <a:avLst/>
          </a:prstGeom>
        </p:spPr>
        <p:txBody>
          <a:bodyPr anchorCtr="0" anchor="t" bIns="45700" lIns="91425" spcFirstLastPara="1" rIns="91425" wrap="square" tIns="45700">
            <a:normAutofit/>
          </a:bodyPr>
          <a:lstStyle/>
          <a:p>
            <a:pPr indent="0" lvl="0" marL="0" rtl="0" algn="l">
              <a:spcBef>
                <a:spcPts val="750"/>
              </a:spcBef>
              <a:spcAft>
                <a:spcPts val="0"/>
              </a:spcAft>
              <a:buNone/>
            </a:pPr>
            <a:r>
              <a:rPr lang="en-US" sz="1900"/>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sz="1900"/>
          </a:p>
          <a:p>
            <a:pPr indent="0" lvl="0" marL="0" rtl="0" algn="l">
              <a:spcBef>
                <a:spcPts val="750"/>
              </a:spcBef>
              <a:spcAft>
                <a:spcPts val="0"/>
              </a:spcAft>
              <a:buNone/>
            </a:pPr>
            <a:r>
              <a:t/>
            </a:r>
            <a:endParaRPr sz="1900"/>
          </a:p>
          <a:p>
            <a:pPr indent="0" lvl="0" marL="0" rtl="0" algn="l">
              <a:spcBef>
                <a:spcPts val="750"/>
              </a:spcBef>
              <a:spcAft>
                <a:spcPts val="0"/>
              </a:spcAft>
              <a:buNone/>
            </a:pPr>
            <a:r>
              <a:rPr lang="en-US" sz="1900"/>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sz="1900"/>
          </a:p>
          <a:p>
            <a:pPr indent="0" lvl="0" marL="0" rtl="0" algn="l">
              <a:spcBef>
                <a:spcPts val="750"/>
              </a:spcBef>
              <a:spcAft>
                <a:spcPts val="0"/>
              </a:spcAft>
              <a:buNone/>
            </a:pPr>
            <a:r>
              <a:t/>
            </a:r>
            <a:endParaRPr sz="1900"/>
          </a:p>
          <a:p>
            <a:pPr indent="0" lvl="0" marL="0" rtl="0" algn="l">
              <a:spcBef>
                <a:spcPts val="750"/>
              </a:spcBef>
              <a:spcAft>
                <a:spcPts val="0"/>
              </a:spcAft>
              <a:buNone/>
            </a:pPr>
            <a:r>
              <a:t/>
            </a:r>
            <a:endParaRPr sz="1900"/>
          </a:p>
        </p:txBody>
      </p:sp>
      <p:sp>
        <p:nvSpPr>
          <p:cNvPr id="353" name="Google Shape;353;g280acb40c63_0_0"/>
          <p:cNvSpPr txBox="1"/>
          <p:nvPr>
            <p:ph type="title"/>
          </p:nvPr>
        </p:nvSpPr>
        <p:spPr>
          <a:xfrm>
            <a:off x="628650" y="-154031"/>
            <a:ext cx="7886700" cy="994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Disclaimer</a:t>
            </a:r>
            <a:endParaRPr/>
          </a:p>
        </p:txBody>
      </p:sp>
    </p:spTree>
  </p:cSld>
  <p:clrMapOvr>
    <a:masterClrMapping/>
  </p:clrMapOvr>
</p:sld>
</file>

<file path=ppt/theme/theme1.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