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Lst>
  <p:sldSz cy="5143500" cx="9144000"/>
  <p:notesSz cx="6858000" cy="9144000"/>
  <p:embeddedFontLst>
    <p:embeddedFont>
      <p:font typeface="Roboto"/>
      <p:regular r:id="rId33"/>
      <p:bold r:id="rId34"/>
      <p:italic r:id="rId35"/>
      <p:boldItalic r:id="rId36"/>
    </p:embeddedFont>
    <p:embeddedFont>
      <p:font typeface="Dancing Script"/>
      <p:regular r:id="rId37"/>
      <p:bold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iCSQgpkp+BuMfU3/FvZzWKOXVc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Roboto-regular.fntdata"/><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Roboto-italic.fntdata"/><Relationship Id="rId12" Type="http://schemas.openxmlformats.org/officeDocument/2006/relationships/slide" Target="slides/slide8.xml"/><Relationship Id="rId34" Type="http://schemas.openxmlformats.org/officeDocument/2006/relationships/font" Target="fonts/Roboto-bold.fntdata"/><Relationship Id="rId15" Type="http://schemas.openxmlformats.org/officeDocument/2006/relationships/slide" Target="slides/slide11.xml"/><Relationship Id="rId37" Type="http://schemas.openxmlformats.org/officeDocument/2006/relationships/font" Target="fonts/DancingScript-regular.fntdata"/><Relationship Id="rId14" Type="http://schemas.openxmlformats.org/officeDocument/2006/relationships/slide" Target="slides/slide10.xml"/><Relationship Id="rId36" Type="http://schemas.openxmlformats.org/officeDocument/2006/relationships/font" Target="fonts/Roboto-boldItalic.fntdata"/><Relationship Id="rId17" Type="http://schemas.openxmlformats.org/officeDocument/2006/relationships/slide" Target="slides/slide13.xml"/><Relationship Id="rId39" Type="http://customschemas.google.com/relationships/presentationmetadata" Target="metadata"/><Relationship Id="rId16" Type="http://schemas.openxmlformats.org/officeDocument/2006/relationships/slide" Target="slides/slide12.xml"/><Relationship Id="rId38" Type="http://schemas.openxmlformats.org/officeDocument/2006/relationships/font" Target="fonts/DancingScript-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8" name="Google Shape;15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 search engine is a powerful tool that helps users find relevant information on the internet quickly and efficiently. It operates by analyzing vast amounts of data on websites, determining their relevance and quality, and then returning relevant results in response to a user's query. The main components of a search engine include crawling, indexing, ranking, and serving.</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Crawling is the first step in a search engine's operation. In this stage, web crawlers are used to scan the internet and collect information about websites, including their URLs, content, and metadata. The crawlers move from website to website, following links to gather as much information as possible. This information is then stored in the search engine's database, where it is later analyzed and used to create an index.</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Indexing is the process of organizing and storing the information collected by the crawlers. The index is essentially a large database that contains information about all the web pages that the search engine has crawled. This information includes the content of each page, its URL, and metadata, such as the page's title, description, and keywords. The index is used to determine the relevance of each web page to a particular query and is a critical component of the search engine's ability to provide accurate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(part of indexing) Ranking is the process of determining the relevance and quality of web pages in response to a user's query. A search engine uses algorithms to analyze the information in its index and determine which web pages are most relevant and valuable to a user's query. The ranking algorithms consider various factors, such as the content of the web page, its relevance to the query, and its popularity and authority. The result of the ranking process is a list of web pages that are ranked in order of relevance, with the most relevant web pages appearing at the top of the search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Serving is the final step in a search engine's operation. When a user enters a query into the search engine, the search engine returns a list of web pages that are ranked in order of relevance. The user can then click on any of the web pages to visit them. The search engine returns results to the user in real-time and is able to process many queries simultaneously, making it a fast and efficient way to find information on the internet.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 conclusion, a search engine is a complex system that operates by crawling the internet, indexing its information, ranking web pages, and serving results to users. The components of a search engine work together to provide users with accurate and relevant information in response to their queries. The development of search engines has revolutionized the way we access information on the internet and has made finding what we are looking for faster, easier, and more efficient than ever before.</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4" name="Google Shape;21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2" name="Google Shape;22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7" name="Google Shape;22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Website submission to a search engine is an important aspect of search engine optimization (SEO) and can help to improve a website's visibility and ranking in search results. It is the process of submitting a website's URL to a search engine to notify it of the site's existence and to request that it be indexed. Although the importance of website submission has diminished over the years due to advancements in search engine technology, it still plays a role in helping search engines discover and index new websites.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the early days of the internet, website submission was a crucial part of SEO. Search engines relied heavily on website owners to submit their URLs, as they did not have the technology to automatically discover new websites. Submitting a website's URL to a search engine was an effective way to ensure that the site would be indexed and appear in search results.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However, with the advancement of search engine technology, website submission is no longer as important as it once was. Today, search engines use sophisticated algorithms and web crawlers to automatically discover new websites and to index their content. This has reduced the need for website owners to submit their URLs manually.</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Despite this, website submission can still have a positive impact on a website's search engine ranking. When a website is submitted to a search engine, it provides the search engine with a signal that the site is active and relevant. This can help the search engine to prioritize the site in its index and to give it a higher ranking in search results.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Additionally, submitting a website to multiple search engines can help to increase its visibility and reach a wider audience. Different search engines use different algorithms and ranking factors, and submitting a website to multiple search engines can help to ensure that it is seen by as many potential visitors as possible.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It is important to note that while website submission can be beneficial, it should not be the sole focus of an SEO strategy. Search engines are constantly updating their algorithms and ranking factors, and the importance of website submission may change over time. A comprehensive SEO strategy should focus on a wide range of factors, including high-quality content, user experience, and technical optimization.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website submission to a search engine is an important aspect of SEO, although its importance has diminished over the years. Submitting a website's URL to a search engine can help to increase its visibility and ranking in search results, but it should not be the sole focus of an SEO strategy. A comprehensive SEO strategy should focus on a wide range of factors to ensure that a website is optimized for search engines and is able to reach its target audience.</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1" name="Google Shape;24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 sitemap is a crucial component of a website that provides a clear and organized overview of the site's structure and content. It is essentially a roadmap of the website, detailing the pages, sections, and categories that make up the site. A sitemap can be thought of as a hierarchical representation of the website, showing how its content is organized and connected.</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There are two main types of sitemaps: HTML sitemaps and XML sitemaps. An HTML sitemap is a user-facing page on a website that provides a list of all the site's pages and sections. It is designed to help visitors navigate the site and to find the information they are looking for more easily. An XML sitemap, on the other hand, is a technical document that is not intended for human consumption. It is designed to be read by search engines and provides a comprehensive overview of the site's structure and content.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The main purpose of a sitemap is to help search engines crawl a website more effectively and to index its content more accurately. By providing a clear and organized overview of the site's structure, a sitemap can help search engines to identify the pages on a website that they should crawl and to determine the order in which they should crawl them. This can help to ensure that search engines are able to crawl a website efficiently and effectively, which can improve its visibility and ranking in search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 addition to helping search engines crawl a website, a sitemap can also provide website owners with valuable insights into how their site is structured and how their content is organized. This can help website owners to identify areas for improvement and to make changes that will improve the user experience and the site's performance in search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One of the main benefits of a sitemap is that it provides search engines with information about the site's structure and content, even if the site's design or layout is complex. This can be especially useful for websites with a large number of pages or those with a dynamic structure. By providing a clear and organized overview of the site's structure, a sitemap can help search engines to crawl the site more effectively and to index its content more accurately.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Another benefit of a sitemap is that it can help website owners to monitor the performance of their site in search results. By tracking how often search engines are crawling their site and which pages are being indexed, website owners can gain valuable insights into how their site is performing and make changes to improve its ranking in search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It is important to note that while a sitemap is a crucial component of a website and its submission to search engines is an important aspect of search engine optimization (SEO), it should not be the sole focus of an SEO strategy. Search engines use a wide range of factors to determine a website's ranking in search results, and a comprehensive SEO strategy should focus on a range of factors, including high-quality content, user experience, and technical optimization.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 conclusion, a sitemap is a crucial component of a website that provides a clear and organized overview of the site's structure and content. It helps search engines crawl a website more effectively and index its content more accurately, which can improve its visibility and ranking in search results. Additionally, a sitemap can provide website owners with valuable insights into the structure and organization of their site and can help them monitor its performance in search results. However, the submission of a sitemap should not be the sole focus of an SEO strategy, and website owners should focus on a range of factors to ensure that their site is optimized for search engines and is able to reach its target audience.</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A sitemap is a crucial component of a website and its submission to search engines is an important aspect of search engine optimization (SEO). A sitemap is essentially a roadmap of a website, providing a clear and organized overview of the site's structure and content. This information can help search engines to crawl a website more effectively and to index its content more accurately.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The submission of a sitemap to search engines is a key step in informing them of the site's structure and content. Search engines use sitemaps to identify the pages on a website that they should crawl and to determine the order in which they should crawl them. This can help to ensure that search engines are able to crawl a website efficiently and effectively, which can improve its visibility and ranking in search results.</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One of the main benefits of a sitemap is that it provides search engines with information about the site's structure and content, even if the site's design or layout is complex. This can be especially useful for websites with a large number of pages or those with a dynamic structure. By providing a clear and organized overview of the site's structure, a sitemap can help search engines to crawl the site more effectively and to index its content more accurately.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The submission of a sitemap can also be beneficial for website owners, as it provides them with a way to communicate directly with search engines. This can help to ensure that search engines have access to the latest information about a website's structure and content, which can improve its ranking in search results. Additionally, the submission of a sitemap can help website owners to monitor the performance of their site in search results, as they can track how often search engines are crawling their site and which pages are being indexed.</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It is important to note that while the submission of a sitemap is an important aspect of SEO, it should not be the sole focus of an SEO strategy. Search engines use a wide range of factors to determine a website's ranking in search results, and a comprehensive SEO strategy should focus on a range of factors, including high-quality content, user experience, and technical optimization.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 conclusion, a sitemap is a crucial component of a website and its submission to search engines is an important aspect of SEO. The submission of a sitemap can help search engines to crawl a website more effectively and to index its content more accurately, which can improve its visibility and ranking in search results. However, the submission of a sitemap should not be the sole focus of an SEO strategy, and website owners should focus on a range of factors to ensure that their site is optimized for search engines and is able to reach its target audience.</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8" name="Google Shape;308;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6" name="Google Shape;316;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27b85214eac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27b85214eac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 Id="rId3" Type="http://schemas.openxmlformats.org/officeDocument/2006/relationships/image" Target="../media/image9.png"/><Relationship Id="rId4" Type="http://schemas.openxmlformats.org/officeDocument/2006/relationships/image" Target="../media/image8.png"/><Relationship Id="rId5" Type="http://schemas.openxmlformats.org/officeDocument/2006/relationships/image" Target="../media/image3.jpg"/><Relationship Id="rId6" Type="http://schemas.openxmlformats.org/officeDocument/2006/relationships/image" Target="../media/image2.png"/><Relationship Id="rId7" Type="http://schemas.openxmlformats.org/officeDocument/2006/relationships/image" Target="../media/image23.png"/><Relationship Id="rId8"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3.png"/><Relationship Id="rId4" Type="http://schemas.openxmlformats.org/officeDocument/2006/relationships/image" Target="../media/image4.png"/><Relationship Id="rId5"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13.png"/><Relationship Id="rId8"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8.png"/><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13.pn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13.png"/><Relationship Id="rId7" Type="http://schemas.openxmlformats.org/officeDocument/2006/relationships/image" Target="../media/image10.png"/><Relationship Id="rId8"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13.png"/><Relationship Id="rId7" Type="http://schemas.openxmlformats.org/officeDocument/2006/relationships/image" Target="../media/image10.png"/><Relationship Id="rId8"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13.png"/><Relationship Id="rId7" Type="http://schemas.openxmlformats.org/officeDocument/2006/relationships/image" Target="../media/image10.png"/><Relationship Id="rId8"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3.png"/><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13.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4.png"/><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3.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13.png"/><Relationship Id="rId7" Type="http://schemas.openxmlformats.org/officeDocument/2006/relationships/image" Target="../media/image10.png"/><Relationship Id="rId8"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3"/>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43"/>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3"/>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43"/>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43"/>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3"/>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3"/>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3"/>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8" name="Shape 18"/>
        <p:cNvGrpSpPr/>
        <p:nvPr/>
      </p:nvGrpSpPr>
      <p:grpSpPr>
        <a:xfrm>
          <a:off x="0" y="0"/>
          <a:ext cx="0" cy="0"/>
          <a:chOff x="0" y="0"/>
          <a:chExt cx="0" cy="0"/>
        </a:xfrm>
      </p:grpSpPr>
      <p:pic>
        <p:nvPicPr>
          <p:cNvPr descr="A picture containing shape&#10;&#10;Description automatically generated" id="19" name="Google Shape;19;p44"/>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0" name="Google Shape;20;p44"/>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1" name="Google Shape;21;p4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4"/>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3" name="Google Shape;23;p44"/>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4" name="Google Shape;24;p44"/>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25" name="Shape 25"/>
        <p:cNvGrpSpPr/>
        <p:nvPr/>
      </p:nvGrpSpPr>
      <p:grpSpPr>
        <a:xfrm>
          <a:off x="0" y="0"/>
          <a:ext cx="0" cy="0"/>
          <a:chOff x="0" y="0"/>
          <a:chExt cx="0" cy="0"/>
        </a:xfrm>
      </p:grpSpPr>
      <p:pic>
        <p:nvPicPr>
          <p:cNvPr id="26" name="Google Shape;26;p45"/>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27" name="Google Shape;27;p4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5"/>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4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0" name="Google Shape;30;p4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46"/>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6"/>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4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35" name="Google Shape;35;p4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4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4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46"/>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39" name="Google Shape;39;p46"/>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46"/>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46"/>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4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4" name="Google Shape;44;p47"/>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5" name="Google Shape;45;p4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48"/>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4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49"/>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49"/>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53" name="Google Shape;53;p49"/>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54" name="Google Shape;54;p49"/>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55" name="Google Shape;55;p49"/>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49"/>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5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0" name="Google Shape;60;p5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1" name="Google Shape;61;p5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62" name="Google Shape;62;p50"/>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5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5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5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5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7" name="Google Shape;67;p5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8" name="Google Shape;68;p5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1"/>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1"/>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1"/>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51"/>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5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1"/>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52"/>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6" name="Google Shape;96;p5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97" name="Google Shape;97;p53"/>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8" name="Google Shape;98;p5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54"/>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54"/>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54"/>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5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5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4"/>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55"/>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55"/>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5"/>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55"/>
          <p:cNvSpPr/>
          <p:nvPr>
            <p:ph idx="2" type="pic"/>
          </p:nvPr>
        </p:nvSpPr>
        <p:spPr>
          <a:xfrm>
            <a:off x="5572125" y="1"/>
            <a:ext cx="3571875" cy="5029199"/>
          </a:xfrm>
          <a:prstGeom prst="rect">
            <a:avLst/>
          </a:prstGeom>
          <a:solidFill>
            <a:srgbClr val="D3EEEF"/>
          </a:solidFill>
          <a:ln>
            <a:noFill/>
          </a:ln>
        </p:spPr>
      </p:sp>
      <p:pic>
        <p:nvPicPr>
          <p:cNvPr id="112" name="Google Shape;112;p5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5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56"/>
          <p:cNvSpPr/>
          <p:nvPr>
            <p:ph idx="2" type="pic"/>
          </p:nvPr>
        </p:nvSpPr>
        <p:spPr>
          <a:xfrm>
            <a:off x="0" y="1"/>
            <a:ext cx="9144000" cy="2571749"/>
          </a:xfrm>
          <a:prstGeom prst="rect">
            <a:avLst/>
          </a:prstGeom>
          <a:solidFill>
            <a:srgbClr val="D3EEEF"/>
          </a:solidFill>
          <a:ln>
            <a:noFill/>
          </a:ln>
        </p:spPr>
      </p:sp>
      <p:sp>
        <p:nvSpPr>
          <p:cNvPr id="116" name="Google Shape;116;p56"/>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6"/>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56"/>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5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5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57"/>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57"/>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7"/>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8"/>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60"/>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60"/>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40" name="Shape 140"/>
        <p:cNvGrpSpPr/>
        <p:nvPr/>
      </p:nvGrpSpPr>
      <p:grpSpPr>
        <a:xfrm>
          <a:off x="0" y="0"/>
          <a:ext cx="0" cy="0"/>
          <a:chOff x="0" y="0"/>
          <a:chExt cx="0" cy="0"/>
        </a:xfrm>
      </p:grpSpPr>
      <p:sp>
        <p:nvSpPr>
          <p:cNvPr id="141" name="Google Shape;141;p6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
          <p:cNvSpPr txBox="1"/>
          <p:nvPr>
            <p:ph type="ctrTitle"/>
          </p:nvPr>
        </p:nvSpPr>
        <p:spPr>
          <a:xfrm>
            <a:off x="516658" y="1092158"/>
            <a:ext cx="7359140" cy="1884419"/>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4500"/>
              <a:buFont typeface="Roboto"/>
              <a:buNone/>
            </a:pPr>
            <a:r>
              <a:rPr lang="en-US" sz="4800"/>
              <a:t>How Search Engines Work</a:t>
            </a:r>
            <a:endParaRPr sz="4800"/>
          </a:p>
        </p:txBody>
      </p:sp>
      <p:sp>
        <p:nvSpPr>
          <p:cNvPr id="147" name="Google Shape;147;p1"/>
          <p:cNvSpPr txBox="1"/>
          <p:nvPr>
            <p:ph idx="4294967295" type="subTitle"/>
          </p:nvPr>
        </p:nvSpPr>
        <p:spPr>
          <a:xfrm>
            <a:off x="700116" y="2976577"/>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Search Engine Optimization</a:t>
            </a:r>
            <a:endParaRPr/>
          </a:p>
          <a:p>
            <a:pPr indent="0" lvl="0" marL="0" marR="0" rtl="0" algn="ctr">
              <a:lnSpc>
                <a:spcPct val="90000"/>
              </a:lnSpc>
              <a:spcBef>
                <a:spcPts val="0"/>
              </a:spcBef>
              <a:spcAft>
                <a:spcPts val="0"/>
              </a:spcAft>
              <a:buClr>
                <a:schemeClr val="lt1"/>
              </a:buClr>
              <a:buSzPts val="1800"/>
              <a:buFont typeface="Arial"/>
              <a:buNone/>
            </a:pPr>
            <a:r>
              <a:t/>
            </a:r>
            <a:endParaRPr b="0" i="0" sz="2100" u="none" cap="none" strike="noStrike">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3" name="Google Shape;153;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4" name="Google Shape;154;p2"/>
          <p:cNvSpPr txBox="1"/>
          <p:nvPr>
            <p:ph type="title"/>
          </p:nvPr>
        </p:nvSpPr>
        <p:spPr>
          <a:xfrm>
            <a:off x="628650" y="54113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“Search before the internet”</a:t>
            </a:r>
            <a:br>
              <a:rPr lang="en-US"/>
            </a:br>
            <a:endParaRPr/>
          </a:p>
        </p:txBody>
      </p:sp>
      <p:sp>
        <p:nvSpPr>
          <p:cNvPr id="155" name="Google Shape;155;p2"/>
          <p:cNvSpPr txBox="1"/>
          <p:nvPr>
            <p:ph idx="1" type="body"/>
          </p:nvPr>
        </p:nvSpPr>
        <p:spPr>
          <a:xfrm>
            <a:off x="628650" y="1369218"/>
            <a:ext cx="7886700" cy="2170338"/>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1800"/>
              <a:buFont typeface="Arial"/>
              <a:buNone/>
            </a:pPr>
            <a:r>
              <a:rPr b="0" i="0" lang="en-US" sz="1800" u="none" cap="none" strike="noStrike">
                <a:latin typeface="Arial"/>
                <a:ea typeface="Arial"/>
                <a:cs typeface="Arial"/>
                <a:sym typeface="Arial"/>
              </a:rPr>
              <a:t>How did users search for information before the advent of the Internet and the Web?</a:t>
            </a:r>
            <a:endParaRPr b="0" i="0" sz="1800" u="none" cap="none" strike="noStrike">
              <a:latin typeface="Calibri"/>
              <a:ea typeface="Calibri"/>
              <a:cs typeface="Calibri"/>
              <a:sym typeface="Calibri"/>
            </a:endParaRPr>
          </a:p>
          <a:p>
            <a:pPr indent="-285750" lvl="0" marL="285750" marR="0" rtl="0" algn="l">
              <a:lnSpc>
                <a:spcPct val="115000"/>
              </a:lnSpc>
              <a:spcBef>
                <a:spcPts val="1600"/>
              </a:spcBef>
              <a:spcAft>
                <a:spcPts val="0"/>
              </a:spcAft>
              <a:buClr>
                <a:srgbClr val="ED7D31"/>
              </a:buClr>
              <a:buSzPts val="2700"/>
              <a:buFont typeface="Arial"/>
              <a:buChar char="•"/>
            </a:pPr>
            <a:r>
              <a:rPr b="0" i="0" lang="en-US" sz="1800" u="none" cap="none" strike="noStrike">
                <a:latin typeface="Arial"/>
                <a:ea typeface="Arial"/>
                <a:cs typeface="Arial"/>
                <a:sym typeface="Arial"/>
              </a:rPr>
              <a:t>What resources were needed?</a:t>
            </a:r>
            <a:endParaRPr b="0" i="0" sz="1800" u="none" cap="none" strike="noStrike">
              <a:latin typeface="Calibri"/>
              <a:ea typeface="Calibri"/>
              <a:cs typeface="Calibri"/>
              <a:sym typeface="Calibri"/>
            </a:endParaRPr>
          </a:p>
          <a:p>
            <a:pPr indent="-285750" lvl="0" marL="285750" marR="0" rtl="0" algn="l">
              <a:lnSpc>
                <a:spcPct val="115000"/>
              </a:lnSpc>
              <a:spcBef>
                <a:spcPts val="1600"/>
              </a:spcBef>
              <a:spcAft>
                <a:spcPts val="0"/>
              </a:spcAft>
              <a:buClr>
                <a:srgbClr val="ED7D31"/>
              </a:buClr>
              <a:buSzPts val="2700"/>
              <a:buFont typeface="Arial"/>
              <a:buChar char="•"/>
            </a:pPr>
            <a:r>
              <a:rPr b="0" i="0" lang="en-US" sz="1800" u="none" cap="none" strike="noStrike">
                <a:latin typeface="Arial"/>
                <a:ea typeface="Arial"/>
                <a:cs typeface="Arial"/>
                <a:sym typeface="Arial"/>
              </a:rPr>
              <a:t>Information is power. Who held the power?</a:t>
            </a:r>
            <a:endParaRPr b="0" i="0" sz="1800" u="none" cap="none" strike="noStrike">
              <a:latin typeface="Calibri"/>
              <a:ea typeface="Calibri"/>
              <a:cs typeface="Calibri"/>
              <a:sym typeface="Calibri"/>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61" name="Google Shape;161;p3"/>
          <p:cNvSpPr txBox="1"/>
          <p:nvPr/>
        </p:nvSpPr>
        <p:spPr>
          <a:xfrm>
            <a:off x="478339" y="126279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2" name="Google Shape;162;p3"/>
          <p:cNvSpPr txBox="1"/>
          <p:nvPr>
            <p:ph type="title"/>
          </p:nvPr>
        </p:nvSpPr>
        <p:spPr>
          <a:xfrm>
            <a:off x="628650" y="482001"/>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“Search before the internet”</a:t>
            </a:r>
            <a:br>
              <a:rPr lang="en-US"/>
            </a:br>
            <a:endParaRPr/>
          </a:p>
        </p:txBody>
      </p:sp>
      <p:sp>
        <p:nvSpPr>
          <p:cNvPr id="163" name="Google Shape;163;p3"/>
          <p:cNvSpPr txBox="1"/>
          <p:nvPr>
            <p:ph idx="1" type="body"/>
          </p:nvPr>
        </p:nvSpPr>
        <p:spPr>
          <a:xfrm>
            <a:off x="628650" y="1369218"/>
            <a:ext cx="7886700" cy="1751762"/>
          </a:xfrm>
          <a:prstGeom prst="rect">
            <a:avLst/>
          </a:prstGeom>
          <a:noFill/>
          <a:ln>
            <a:noFill/>
          </a:ln>
        </p:spPr>
        <p:txBody>
          <a:bodyPr anchorCtr="0" anchor="t" bIns="45700" lIns="91425" spcFirstLastPara="1" rIns="91425" wrap="square" tIns="45700">
            <a:spAutoFit/>
          </a:bodyPr>
          <a:lstStyle/>
          <a:p>
            <a:pPr indent="-342900" lvl="0" marL="342900" rtl="0" algn="l">
              <a:lnSpc>
                <a:spcPct val="90000"/>
              </a:lnSpc>
              <a:spcBef>
                <a:spcPts val="0"/>
              </a:spcBef>
              <a:spcAft>
                <a:spcPts val="0"/>
              </a:spcAft>
              <a:buClr>
                <a:srgbClr val="ED7D31"/>
              </a:buClr>
              <a:buSzPts val="3150"/>
              <a:buFont typeface="Arial"/>
              <a:buChar char="•"/>
            </a:pPr>
            <a:r>
              <a:rPr lang="en-US"/>
              <a:t>Compare the resources that were needed before and the resources that are needed now</a:t>
            </a:r>
            <a:endParaRPr/>
          </a:p>
          <a:p>
            <a:pPr indent="-342900" lvl="0" marL="342900" rtl="0" algn="l">
              <a:lnSpc>
                <a:spcPct val="90000"/>
              </a:lnSpc>
              <a:spcBef>
                <a:spcPts val="750"/>
              </a:spcBef>
              <a:spcAft>
                <a:spcPts val="0"/>
              </a:spcAft>
              <a:buClr>
                <a:srgbClr val="ED7D31"/>
              </a:buClr>
              <a:buSzPts val="3150"/>
              <a:buFont typeface="Arial"/>
              <a:buChar char="•"/>
            </a:pPr>
            <a:r>
              <a:rPr lang="en-US"/>
              <a:t>We search anytime, anywhere, anyone, restrictionless and effortless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69" name="Google Shape;169;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70" name="Google Shape;170;p4"/>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Learning Objectives</a:t>
            </a:r>
            <a:endParaRPr/>
          </a:p>
        </p:txBody>
      </p:sp>
      <p:sp>
        <p:nvSpPr>
          <p:cNvPr id="171" name="Google Shape;171;p4"/>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28600" lvl="0" marL="342900" rtl="0" algn="l">
              <a:lnSpc>
                <a:spcPct val="90000"/>
              </a:lnSpc>
              <a:spcBef>
                <a:spcPts val="0"/>
              </a:spcBef>
              <a:spcAft>
                <a:spcPts val="0"/>
              </a:spcAft>
              <a:buClr>
                <a:schemeClr val="accent2"/>
              </a:buClr>
              <a:buSzPts val="1800"/>
              <a:buFont typeface="Arial"/>
              <a:buNone/>
            </a:pPr>
            <a:r>
              <a:t/>
            </a:r>
            <a:endParaRPr sz="1800"/>
          </a:p>
          <a:p>
            <a:pPr indent="-342900" lvl="0" marL="342900" rtl="0" algn="l">
              <a:lnSpc>
                <a:spcPct val="90000"/>
              </a:lnSpc>
              <a:spcBef>
                <a:spcPts val="750"/>
              </a:spcBef>
              <a:spcAft>
                <a:spcPts val="0"/>
              </a:spcAft>
              <a:buClr>
                <a:schemeClr val="accent2"/>
              </a:buClr>
              <a:buSzPts val="3000"/>
              <a:buFont typeface="Arial"/>
              <a:buChar char="•"/>
            </a:pPr>
            <a:r>
              <a:rPr lang="en-US" sz="2000"/>
              <a:t>Describe how search engines work</a:t>
            </a:r>
            <a:endParaRPr/>
          </a:p>
          <a:p>
            <a:pPr indent="-342900" lvl="0" marL="342900" rtl="0" algn="l">
              <a:lnSpc>
                <a:spcPct val="90000"/>
              </a:lnSpc>
              <a:spcBef>
                <a:spcPts val="750"/>
              </a:spcBef>
              <a:spcAft>
                <a:spcPts val="0"/>
              </a:spcAft>
              <a:buClr>
                <a:schemeClr val="accent2"/>
              </a:buClr>
              <a:buSzPts val="3000"/>
              <a:buFont typeface="Arial"/>
              <a:buChar char="•"/>
            </a:pPr>
            <a:r>
              <a:rPr lang="en-US" sz="2000"/>
              <a:t>Explain how to submit a website to a search engine</a:t>
            </a:r>
            <a:endParaRPr/>
          </a:p>
          <a:p>
            <a:pPr indent="0" lvl="0" marL="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nvSpPr>
        <p:spPr>
          <a:xfrm>
            <a:off x="707294" y="1666799"/>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chemeClr val="lt1"/>
              </a:buClr>
              <a:buSzPts val="2400"/>
              <a:buFont typeface="Roboto"/>
              <a:buNone/>
            </a:pPr>
            <a:r>
              <a:rPr b="1" i="0" lang="en-US" sz="2400" u="none" cap="none" strike="noStrike">
                <a:solidFill>
                  <a:schemeClr val="lt1"/>
                </a:solidFill>
                <a:latin typeface="Roboto"/>
                <a:ea typeface="Roboto"/>
                <a:cs typeface="Roboto"/>
                <a:sym typeface="Roboto"/>
              </a:rPr>
              <a:t> </a:t>
            </a:r>
            <a:endParaRPr b="0" i="0" sz="1800" u="none" cap="none" strike="noStrike">
              <a:solidFill>
                <a:schemeClr val="dk1"/>
              </a:solidFill>
              <a:latin typeface="Calibri"/>
              <a:ea typeface="Calibri"/>
              <a:cs typeface="Calibri"/>
              <a:sym typeface="Calibri"/>
            </a:endParaRPr>
          </a:p>
        </p:txBody>
      </p:sp>
      <p:sp>
        <p:nvSpPr>
          <p:cNvPr id="177" name="Google Shape;177;p5"/>
          <p:cNvSpPr txBox="1"/>
          <p:nvPr>
            <p:ph type="title"/>
          </p:nvPr>
        </p:nvSpPr>
        <p:spPr>
          <a:xfrm>
            <a:off x="971602" y="1483493"/>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78" name="Google Shape;178;p5"/>
          <p:cNvSpPr txBox="1"/>
          <p:nvPr>
            <p:ph idx="1" type="body"/>
          </p:nvPr>
        </p:nvSpPr>
        <p:spPr>
          <a:xfrm>
            <a:off x="4013163" y="1261894"/>
            <a:ext cx="4606283" cy="1605055"/>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1800"/>
              <a:buFont typeface="Arial"/>
              <a:buChar char="•"/>
            </a:pPr>
            <a:r>
              <a:rPr b="0" i="0" lang="en-US" sz="1800" u="none" cap="none" strike="noStrike">
                <a:solidFill>
                  <a:schemeClr val="lt1"/>
                </a:solidFill>
              </a:rPr>
              <a:t>Key components of a search engine</a:t>
            </a:r>
            <a:endParaRPr sz="1800"/>
          </a:p>
          <a:p>
            <a:pPr indent="-385763" lvl="0" marL="385763" rtl="0" algn="l">
              <a:lnSpc>
                <a:spcPct val="90000"/>
              </a:lnSpc>
              <a:spcBef>
                <a:spcPts val="750"/>
              </a:spcBef>
              <a:spcAft>
                <a:spcPts val="0"/>
              </a:spcAft>
              <a:buClr>
                <a:schemeClr val="lt1"/>
              </a:buClr>
              <a:buSzPts val="1800"/>
              <a:buFont typeface="Arial"/>
              <a:buChar char="•"/>
            </a:pPr>
            <a:r>
              <a:rPr b="0" i="0" lang="en-US" sz="1800" u="none" cap="none" strike="noStrike">
                <a:solidFill>
                  <a:schemeClr val="lt1"/>
                </a:solidFill>
              </a:rPr>
              <a:t>How search engines work</a:t>
            </a:r>
            <a:endParaRPr sz="1800"/>
          </a:p>
          <a:p>
            <a:pPr indent="-385763" lvl="0" marL="385763" rtl="0" algn="l">
              <a:lnSpc>
                <a:spcPct val="90000"/>
              </a:lnSpc>
              <a:spcBef>
                <a:spcPts val="750"/>
              </a:spcBef>
              <a:spcAft>
                <a:spcPts val="0"/>
              </a:spcAft>
              <a:buClr>
                <a:srgbClr val="FFFFFF"/>
              </a:buClr>
              <a:buSzPts val="1800"/>
              <a:buFont typeface="Arial"/>
              <a:buChar char="•"/>
            </a:pPr>
            <a:r>
              <a:rPr b="0" i="0" lang="en-US" sz="1800" u="none" cap="none" strike="noStrike">
                <a:solidFill>
                  <a:srgbClr val="FFFFFF"/>
                </a:solidFill>
              </a:rPr>
              <a:t>How to submit a website to a search engine</a:t>
            </a:r>
            <a:endParaRPr/>
          </a:p>
          <a:p>
            <a:pPr indent="-290513" lvl="0" marL="385763" rtl="0" algn="l">
              <a:lnSpc>
                <a:spcPct val="90000"/>
              </a:lnSpc>
              <a:spcBef>
                <a:spcPts val="750"/>
              </a:spcBef>
              <a:spcAft>
                <a:spcPts val="0"/>
              </a:spcAft>
              <a:buClr>
                <a:schemeClr val="lt1"/>
              </a:buClr>
              <a:buSzPts val="1500"/>
              <a:buFont typeface="Calibri"/>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2800"/>
              <a:buFont typeface="Arial"/>
              <a:buNone/>
            </a:pPr>
            <a:r>
              <a:rPr b="1" i="0" lang="en-US" sz="2800" u="none" cap="none" strike="noStrike">
                <a:solidFill>
                  <a:schemeClr val="lt1"/>
                </a:solidFill>
                <a:latin typeface="Arial"/>
                <a:ea typeface="Arial"/>
                <a:cs typeface="Arial"/>
                <a:sym typeface="Arial"/>
              </a:rPr>
              <a:t>“With data collection, ‘the sooner the better’ is always the best answer”</a:t>
            </a:r>
            <a:endParaRPr b="0" i="0" sz="16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lt1"/>
              </a:buClr>
              <a:buSzPts val="2800"/>
              <a:buFont typeface="Arial"/>
              <a:buNone/>
            </a:pPr>
            <a:br>
              <a:rPr b="1" i="0" lang="en-US" sz="2800" u="none" cap="none" strike="noStrike">
                <a:solidFill>
                  <a:schemeClr val="lt1"/>
                </a:solidFill>
                <a:latin typeface="Arial"/>
                <a:ea typeface="Arial"/>
                <a:cs typeface="Arial"/>
                <a:sym typeface="Arial"/>
              </a:rPr>
            </a:br>
            <a:r>
              <a:rPr b="1" i="0" lang="en-US" sz="2800" u="none" cap="none" strike="noStrike">
                <a:solidFill>
                  <a:schemeClr val="lt1"/>
                </a:solidFill>
                <a:latin typeface="Arial"/>
                <a:ea typeface="Arial"/>
                <a:cs typeface="Arial"/>
                <a:sym typeface="Arial"/>
              </a:rPr>
              <a:t>                                                           </a:t>
            </a:r>
            <a:r>
              <a:rPr b="0" i="1" lang="en-US" sz="2800" u="none" cap="none" strike="noStrike">
                <a:solidFill>
                  <a:schemeClr val="lt1"/>
                </a:solidFill>
                <a:latin typeface="Dancing Script"/>
                <a:ea typeface="Dancing Script"/>
                <a:cs typeface="Dancing Script"/>
                <a:sym typeface="Dancing Script"/>
              </a:rPr>
              <a:t>Marissa Mayer</a:t>
            </a:r>
            <a:endParaRPr b="0" i="0" sz="1600" u="none" cap="none" strike="noStrik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9" name="Google Shape;189;p7"/>
          <p:cNvSpPr txBox="1"/>
          <p:nvPr/>
        </p:nvSpPr>
        <p:spPr>
          <a:xfrm>
            <a:off x="675150" y="1901425"/>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Key components of a search engine</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95" name="Google Shape;195;p8"/>
          <p:cNvSpPr txBox="1"/>
          <p:nvPr/>
        </p:nvSpPr>
        <p:spPr>
          <a:xfrm>
            <a:off x="-620619" y="81366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Roboto"/>
              <a:buNone/>
            </a:pPr>
            <a:r>
              <a:t/>
            </a:r>
            <a:endParaRPr b="0" i="0" sz="1600" u="none" cap="none" strike="noStrike">
              <a:solidFill>
                <a:schemeClr val="dk1"/>
              </a:solidFill>
              <a:latin typeface="Arial"/>
              <a:ea typeface="Arial"/>
              <a:cs typeface="Arial"/>
              <a:sym typeface="Arial"/>
            </a:endParaRPr>
          </a:p>
        </p:txBody>
      </p:sp>
      <p:sp>
        <p:nvSpPr>
          <p:cNvPr id="196" name="Google Shape;196;p8"/>
          <p:cNvSpPr txBox="1"/>
          <p:nvPr>
            <p:ph type="title"/>
          </p:nvPr>
        </p:nvSpPr>
        <p:spPr>
          <a:xfrm>
            <a:off x="628650" y="273844"/>
            <a:ext cx="6567604"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Key components of a search engine</a:t>
            </a:r>
            <a:endParaRPr/>
          </a:p>
        </p:txBody>
      </p:sp>
      <p:sp>
        <p:nvSpPr>
          <p:cNvPr id="197" name="Google Shape;197;p8"/>
          <p:cNvSpPr txBox="1"/>
          <p:nvPr>
            <p:ph idx="1" type="body"/>
          </p:nvPr>
        </p:nvSpPr>
        <p:spPr>
          <a:xfrm>
            <a:off x="628650" y="1369218"/>
            <a:ext cx="7886700" cy="2440155"/>
          </a:xfrm>
          <a:prstGeom prst="rect">
            <a:avLst/>
          </a:prstGeom>
          <a:noFill/>
          <a:ln>
            <a:noFill/>
          </a:ln>
        </p:spPr>
        <p:txBody>
          <a:bodyPr anchorCtr="0" anchor="t" bIns="45700" lIns="91425" spcFirstLastPara="1" rIns="91425" wrap="square" tIns="45700">
            <a:spAutoFit/>
          </a:bodyPr>
          <a:lstStyle/>
          <a:p>
            <a:pPr indent="-241300" lvl="0" marL="342900" marR="0" rtl="0" algn="l">
              <a:lnSpc>
                <a:spcPct val="115000"/>
              </a:lnSpc>
              <a:spcBef>
                <a:spcPts val="0"/>
              </a:spcBef>
              <a:spcAft>
                <a:spcPts val="0"/>
              </a:spcAft>
              <a:buClr>
                <a:srgbClr val="000000"/>
              </a:buClr>
              <a:buSzPts val="1600"/>
              <a:buFont typeface="Roboto"/>
              <a:buNone/>
            </a:pPr>
            <a:r>
              <a:t/>
            </a:r>
            <a:endParaRPr b="0" i="0" sz="18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b="0" i="0" lang="en-US" sz="2000" u="none" cap="none" strike="noStrike"/>
              <a:t>Spider, bot or crawler</a:t>
            </a:r>
            <a:endParaRPr b="0" i="0" sz="20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b="0" i="0" lang="en-US" sz="2000" u="none" cap="none" strike="noStrike"/>
              <a:t>Indexer</a:t>
            </a:r>
            <a:endParaRPr b="0" i="0" sz="20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b="0" i="0" lang="en-US" sz="2000" u="none" cap="none" strike="noStrike"/>
              <a:t>Answers to the queries</a:t>
            </a:r>
            <a:endParaRPr/>
          </a:p>
          <a:p>
            <a:pPr indent="0" lvl="0" marL="0" rtl="0" algn="l">
              <a:lnSpc>
                <a:spcPct val="90000"/>
              </a:lnSpc>
              <a:spcBef>
                <a:spcPts val="750"/>
              </a:spcBef>
              <a:spcAft>
                <a:spcPts val="0"/>
              </a:spcAft>
              <a:buClr>
                <a:srgbClr val="161249"/>
              </a:buClr>
              <a:buSzPts val="1800"/>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9"/>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03" name="Google Shape;203;p9"/>
          <p:cNvSpPr txBox="1"/>
          <p:nvPr/>
        </p:nvSpPr>
        <p:spPr>
          <a:xfrm>
            <a:off x="675150" y="186480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How search engines work</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9" name="Google Shape;209;p10"/>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0" name="Google Shape;210;p10"/>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How search engines work</a:t>
            </a:r>
            <a:endParaRPr/>
          </a:p>
        </p:txBody>
      </p:sp>
      <p:sp>
        <p:nvSpPr>
          <p:cNvPr id="211" name="Google Shape;211;p10"/>
          <p:cNvSpPr txBox="1"/>
          <p:nvPr>
            <p:ph idx="1" type="body"/>
          </p:nvPr>
        </p:nvSpPr>
        <p:spPr>
          <a:xfrm>
            <a:off x="628650" y="1473296"/>
            <a:ext cx="7886700" cy="157992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800"/>
              <a:buNone/>
            </a:pPr>
            <a:r>
              <a:rPr b="0" i="0" lang="en-US" sz="1800" u="none" cap="none" strike="noStrike">
                <a:latin typeface="Calibri"/>
                <a:ea typeface="Calibri"/>
                <a:cs typeface="Calibri"/>
                <a:sym typeface="Calibri"/>
              </a:rPr>
              <a:t>Search engines work by using web crawlers, also known as bots or spiders, to discover new websites and index their content. When someone performs a search, the search engine uses algorithms to match the search query with the indexed content and display the most relevant results</a:t>
            </a:r>
            <a:endParaRPr b="0" i="0" sz="1800" u="none" cap="none" strike="noStrike">
              <a:latin typeface="Arial"/>
              <a:ea typeface="Arial"/>
              <a:cs typeface="Arial"/>
              <a:sym typeface="Arial"/>
            </a:endParaRPr>
          </a:p>
          <a:p>
            <a:pPr indent="0" lvl="0" marL="0" rtl="0" algn="l">
              <a:lnSpc>
                <a:spcPct val="100000"/>
              </a:lnSpc>
              <a:spcBef>
                <a:spcPts val="750"/>
              </a:spcBef>
              <a:spcAft>
                <a:spcPts val="0"/>
              </a:spcAft>
              <a:buClr>
                <a:srgbClr val="161249"/>
              </a:buClr>
              <a:buSzPts val="1800"/>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17" name="Google Shape;217;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Noto Sans Symbols"/>
              <a:buNone/>
            </a:pPr>
            <a:r>
              <a:t/>
            </a:r>
            <a:endParaRPr b="1" i="1" sz="1800" u="none" cap="none" strike="noStrike">
              <a:solidFill>
                <a:schemeClr val="lt1"/>
              </a:solidFill>
              <a:latin typeface="Arial"/>
              <a:ea typeface="Arial"/>
              <a:cs typeface="Arial"/>
              <a:sym typeface="Arial"/>
            </a:endParaRPr>
          </a:p>
        </p:txBody>
      </p:sp>
      <p:sp>
        <p:nvSpPr>
          <p:cNvPr id="218" name="Google Shape;218;p11"/>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b="1" i="0" lang="en-US" sz="2400" u="none" cap="none" strike="noStrike">
                <a:solidFill>
                  <a:schemeClr val="lt1"/>
                </a:solidFill>
                <a:latin typeface="Arial"/>
                <a:ea typeface="Arial"/>
                <a:cs typeface="Arial"/>
                <a:sym typeface="Arial"/>
              </a:rPr>
              <a:t>Assessment</a:t>
            </a:r>
            <a:r>
              <a:rPr b="1" i="0" lang="en-US" sz="2400" u="none" cap="none" strike="noStrike">
                <a:solidFill>
                  <a:schemeClr val="dk1"/>
                </a:solidFill>
                <a:latin typeface="Arial"/>
                <a:ea typeface="Arial"/>
                <a:cs typeface="Arial"/>
                <a:sym typeface="Arial"/>
              </a:rPr>
              <a:t> </a:t>
            </a:r>
            <a:r>
              <a:rPr b="1" i="0" lang="en-US" sz="2400" u="none" cap="none" strike="noStrike">
                <a:solidFill>
                  <a:schemeClr val="lt1"/>
                </a:solidFill>
                <a:latin typeface="Arial"/>
                <a:ea typeface="Arial"/>
                <a:cs typeface="Arial"/>
                <a:sym typeface="Arial"/>
              </a:rPr>
              <a:t>Activity</a:t>
            </a:r>
            <a:endParaRPr>
              <a:solidFill>
                <a:schemeClr val="lt1"/>
              </a:solidFill>
            </a:endParaRPr>
          </a:p>
          <a:p>
            <a:pPr indent="0" lvl="0" marL="0" rtl="0" algn="l">
              <a:lnSpc>
                <a:spcPct val="90000"/>
              </a:lnSpc>
              <a:spcBef>
                <a:spcPts val="750"/>
              </a:spcBef>
              <a:spcAft>
                <a:spcPts val="0"/>
              </a:spcAft>
              <a:buClr>
                <a:schemeClr val="lt1"/>
              </a:buClr>
              <a:buSzPts val="2400"/>
              <a:buNone/>
            </a:pPr>
            <a:r>
              <a:t/>
            </a:r>
            <a:endParaRPr>
              <a:solidFill>
                <a:srgbClr val="F39200"/>
              </a:solidFill>
            </a:endParaRPr>
          </a:p>
        </p:txBody>
      </p:sp>
      <p:sp>
        <p:nvSpPr>
          <p:cNvPr id="219" name="Google Shape;219;p1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0"/>
              </a:spcBef>
              <a:spcAft>
                <a:spcPts val="0"/>
              </a:spcAft>
              <a:buClr>
                <a:schemeClr val="lt1"/>
              </a:buClr>
              <a:buSzPts val="1800"/>
              <a:buFont typeface="Noto Sans Symbols"/>
              <a:buChar char="✔"/>
            </a:pPr>
            <a:r>
              <a:rPr b="0" i="0" lang="en-US" sz="1800" u="none" cap="none" strike="noStrike">
                <a:solidFill>
                  <a:srgbClr val="FFFFFF"/>
                </a:solidFill>
                <a:latin typeface="Arial"/>
                <a:ea typeface="Arial"/>
                <a:cs typeface="Arial"/>
                <a:sym typeface="Arial"/>
              </a:rPr>
              <a:t>Search the Internet and identify the main operators you can use when making a search</a:t>
            </a:r>
            <a:endParaRPr b="0" i="0" sz="1800" u="none" cap="none" strike="noStrike">
              <a:solidFill>
                <a:srgbClr val="FFFFFF"/>
              </a:solidFill>
              <a:latin typeface="Calibri"/>
              <a:ea typeface="Calibri"/>
              <a:cs typeface="Calibri"/>
              <a:sym typeface="Calibri"/>
            </a:endParaRPr>
          </a:p>
          <a:p>
            <a:pPr indent="-285750" lvl="0" marL="285750" marR="0" rtl="0" algn="l">
              <a:lnSpc>
                <a:spcPct val="115000"/>
              </a:lnSpc>
              <a:spcBef>
                <a:spcPts val="1600"/>
              </a:spcBef>
              <a:spcAft>
                <a:spcPts val="0"/>
              </a:spcAft>
              <a:buClr>
                <a:schemeClr val="lt1"/>
              </a:buClr>
              <a:buSzPts val="1800"/>
              <a:buFont typeface="Noto Sans Symbols"/>
              <a:buChar char="✔"/>
            </a:pPr>
            <a:r>
              <a:rPr b="0" i="0" lang="en-US" sz="1800" u="none" cap="none" strike="noStrike">
                <a:solidFill>
                  <a:srgbClr val="FFFFFF"/>
                </a:solidFill>
                <a:latin typeface="Arial"/>
                <a:ea typeface="Arial"/>
                <a:cs typeface="Arial"/>
                <a:sym typeface="Arial"/>
              </a:rPr>
              <a:t>Which operators are the most important? Why?</a:t>
            </a:r>
            <a:endParaRPr b="1" i="1" sz="1800" u="none" cap="none" strike="noStrike">
              <a:solidFill>
                <a:srgbClr val="FFFFFF"/>
              </a:solidFill>
              <a:latin typeface="Arial"/>
              <a:ea typeface="Arial"/>
              <a:cs typeface="Arial"/>
              <a:sym typeface="Aria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nvSpPr>
        <p:spPr>
          <a:xfrm>
            <a:off x="0" y="1894936"/>
            <a:ext cx="9144000" cy="816731"/>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Consolidation Activity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0" name="Google Shape;230;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31" name="Google Shape;231;p13"/>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161249"/>
              </a:buClr>
              <a:buSzPts val="3200"/>
              <a:buFont typeface="Arial"/>
              <a:buNone/>
            </a:pPr>
            <a:r>
              <a:rPr b="1" i="0" lang="en-US" sz="3200" u="none" cap="none" strike="noStrike">
                <a:latin typeface="Arial"/>
                <a:ea typeface="Arial"/>
                <a:cs typeface="Arial"/>
                <a:sym typeface="Arial"/>
              </a:rPr>
              <a:t>Consolidation Activity</a:t>
            </a:r>
            <a:endParaRPr sz="3600"/>
          </a:p>
        </p:txBody>
      </p:sp>
      <p:sp>
        <p:nvSpPr>
          <p:cNvPr id="232" name="Google Shape;232;p13"/>
          <p:cNvSpPr txBox="1"/>
          <p:nvPr>
            <p:ph idx="1" type="body"/>
          </p:nvPr>
        </p:nvSpPr>
        <p:spPr>
          <a:xfrm>
            <a:off x="628650" y="1369218"/>
            <a:ext cx="7886700" cy="217033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chemeClr val="accent2"/>
              </a:buClr>
              <a:buSzPts val="2700"/>
              <a:buFont typeface="Arial"/>
              <a:buChar char="•"/>
            </a:pPr>
            <a:r>
              <a:rPr b="0" i="0" lang="en-US" sz="1800" u="none" cap="none" strike="noStrike">
                <a:latin typeface="Arial"/>
                <a:ea typeface="Arial"/>
                <a:cs typeface="Arial"/>
                <a:sym typeface="Arial"/>
              </a:rPr>
              <a:t>How can you prevent a website or parts of a website from being indexed by search engines?</a:t>
            </a:r>
            <a:endParaRPr b="0" i="0" sz="1800" u="none" cap="none" strike="noStrike">
              <a:latin typeface="Calibri"/>
              <a:ea typeface="Calibri"/>
              <a:cs typeface="Calibri"/>
              <a:sym typeface="Calibri"/>
            </a:endParaRPr>
          </a:p>
          <a:p>
            <a:pPr indent="-285750" lvl="0" marL="285750" marR="0" rtl="0" algn="l">
              <a:lnSpc>
                <a:spcPct val="115000"/>
              </a:lnSpc>
              <a:spcBef>
                <a:spcPts val="1600"/>
              </a:spcBef>
              <a:spcAft>
                <a:spcPts val="0"/>
              </a:spcAft>
              <a:buClr>
                <a:schemeClr val="accent2"/>
              </a:buClr>
              <a:buSzPts val="2700"/>
              <a:buFont typeface="Arial"/>
              <a:buChar char="•"/>
            </a:pPr>
            <a:r>
              <a:rPr b="0" i="0" lang="en-US" sz="1800" u="none" cap="none" strike="noStrike">
                <a:latin typeface="Arial"/>
                <a:ea typeface="Arial"/>
                <a:cs typeface="Arial"/>
                <a:sym typeface="Arial"/>
              </a:rPr>
              <a:t>How can you tell which pages are indexed by a search engine?</a:t>
            </a:r>
            <a:endParaRPr b="0" i="0" sz="1800" u="none" cap="none" strike="noStrike">
              <a:latin typeface="Calibri"/>
              <a:ea typeface="Calibri"/>
              <a:cs typeface="Calibri"/>
              <a:sym typeface="Calibri"/>
            </a:endParaRPr>
          </a:p>
          <a:p>
            <a:pPr indent="-171450" lvl="0" marL="400050" marR="0" rtl="0" algn="l">
              <a:lnSpc>
                <a:spcPct val="115000"/>
              </a:lnSpc>
              <a:spcBef>
                <a:spcPts val="1600"/>
              </a:spcBef>
              <a:spcAft>
                <a:spcPts val="0"/>
              </a:spcAft>
              <a:buClr>
                <a:srgbClr val="000000"/>
              </a:buClr>
              <a:buSzPts val="1800"/>
              <a:buFont typeface="Arial"/>
              <a:buNone/>
            </a:pPr>
            <a:r>
              <a:t/>
            </a:r>
            <a:endParaRPr b="0" i="0" sz="1800" u="none" cap="none" strike="noStrike">
              <a:latin typeface="Arial"/>
              <a:ea typeface="Arial"/>
              <a:cs typeface="Arial"/>
              <a:sym typeface="Arial"/>
            </a:endParaRPr>
          </a:p>
          <a:p>
            <a:pPr indent="-209550" lvl="0" marL="34290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4"/>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600" u="none" cap="none" strike="noStrike">
                <a:solidFill>
                  <a:srgbClr val="FFFFFF"/>
                </a:solidFill>
                <a:latin typeface="Arial"/>
                <a:ea typeface="Arial"/>
                <a:cs typeface="Arial"/>
                <a:sym typeface="Arial"/>
              </a:rPr>
              <a:t>Topic 1 </a:t>
            </a:r>
            <a:endParaRPr b="1" i="0" sz="6600" u="none" cap="none" strike="noStrike">
              <a:solidFill>
                <a:srgbClr val="FFFFFF"/>
              </a:solidFill>
              <a:latin typeface="Arial"/>
              <a:ea typeface="Arial"/>
              <a:cs typeface="Arial"/>
              <a:sym typeface="Arial"/>
            </a:endParaRPr>
          </a:p>
        </p:txBody>
      </p:sp>
      <p:sp>
        <p:nvSpPr>
          <p:cNvPr id="238" name="Google Shape;238;p14"/>
          <p:cNvSpPr txBox="1"/>
          <p:nvPr/>
        </p:nvSpPr>
        <p:spPr>
          <a:xfrm>
            <a:off x="675150" y="186480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How to submit a website </a:t>
            </a:r>
            <a:br>
              <a:rPr b="1" i="0" lang="en-US" sz="3600" u="none" cap="none" strike="noStrike">
                <a:solidFill>
                  <a:srgbClr val="161249"/>
                </a:solidFill>
                <a:latin typeface="Arial"/>
                <a:ea typeface="Arial"/>
                <a:cs typeface="Arial"/>
                <a:sym typeface="Arial"/>
              </a:rPr>
            </a:br>
            <a:r>
              <a:rPr b="1" i="0" lang="en-US" sz="3600" u="none" cap="none" strike="noStrike">
                <a:solidFill>
                  <a:srgbClr val="161249"/>
                </a:solidFill>
                <a:latin typeface="Arial"/>
                <a:ea typeface="Arial"/>
                <a:cs typeface="Arial"/>
                <a:sym typeface="Arial"/>
              </a:rPr>
              <a:t>to a search engine</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244" name="Google Shape;244;p15"/>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Roboto"/>
              <a:buNone/>
            </a:pPr>
            <a:r>
              <a:t/>
            </a:r>
            <a:endParaRPr b="0" i="0" sz="1800" u="none" cap="none" strike="noStrike">
              <a:solidFill>
                <a:schemeClr val="dk1"/>
              </a:solidFill>
              <a:latin typeface="Calibri"/>
              <a:ea typeface="Calibri"/>
              <a:cs typeface="Calibri"/>
              <a:sym typeface="Calibri"/>
            </a:endParaRPr>
          </a:p>
        </p:txBody>
      </p:sp>
      <p:sp>
        <p:nvSpPr>
          <p:cNvPr id="245" name="Google Shape;245;p15"/>
          <p:cNvSpPr txBox="1"/>
          <p:nvPr>
            <p:ph type="title"/>
          </p:nvPr>
        </p:nvSpPr>
        <p:spPr>
          <a:xfrm>
            <a:off x="628650" y="371297"/>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How to submit a website to a search engine</a:t>
            </a:r>
            <a:endParaRPr/>
          </a:p>
        </p:txBody>
      </p:sp>
      <p:sp>
        <p:nvSpPr>
          <p:cNvPr id="246" name="Google Shape;246;p15"/>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Autofit/>
          </a:bodyPr>
          <a:lstStyle/>
          <a:p>
            <a:pPr indent="-342900" lvl="0" marL="342900" marR="0" rtl="0" algn="l">
              <a:lnSpc>
                <a:spcPct val="115000"/>
              </a:lnSpc>
              <a:spcBef>
                <a:spcPts val="0"/>
              </a:spcBef>
              <a:spcAft>
                <a:spcPts val="0"/>
              </a:spcAft>
              <a:buClr>
                <a:srgbClr val="ED7D31"/>
              </a:buClr>
              <a:buSzPts val="1600"/>
              <a:buFont typeface="Roboto"/>
              <a:buAutoNum type="arabicPeriod"/>
            </a:pPr>
            <a:r>
              <a:rPr b="0" i="0" lang="en-US" sz="1600" u="none" cap="none" strike="noStrike"/>
              <a:t>You need to create an account with the search engine's webmaster tools. To do this, go to the search engine's website and look for a link to the webmaster tools or sign-up page.</a:t>
            </a:r>
            <a:endParaRPr b="0" i="0" sz="1600" u="none" cap="none" strike="noStrike"/>
          </a:p>
          <a:p>
            <a:pPr indent="-342900" lvl="0" marL="342900" marR="0" rtl="0" algn="l">
              <a:lnSpc>
                <a:spcPct val="115000"/>
              </a:lnSpc>
              <a:spcBef>
                <a:spcPts val="1600"/>
              </a:spcBef>
              <a:spcAft>
                <a:spcPts val="0"/>
              </a:spcAft>
              <a:buClr>
                <a:srgbClr val="ED7D31"/>
              </a:buClr>
              <a:buSzPts val="1600"/>
              <a:buFont typeface="Roboto"/>
              <a:buAutoNum type="arabicPeriod"/>
            </a:pPr>
            <a:r>
              <a:rPr b="0" i="0" lang="en-US" sz="1600" u="none" cap="none" strike="noStrike"/>
              <a:t>Once you have an account, log in and navigate to the "Add a URL" feature. This may be located under a section called "Crawling" or "Indexing."</a:t>
            </a:r>
            <a:endParaRPr b="0" i="0" sz="1600" u="none" cap="none" strike="noStrike"/>
          </a:p>
          <a:p>
            <a:pPr indent="-342900" lvl="0" marL="342900" marR="0" rtl="0" algn="l">
              <a:lnSpc>
                <a:spcPct val="115000"/>
              </a:lnSpc>
              <a:spcBef>
                <a:spcPts val="1600"/>
              </a:spcBef>
              <a:spcAft>
                <a:spcPts val="0"/>
              </a:spcAft>
              <a:buClr>
                <a:srgbClr val="ED7D31"/>
              </a:buClr>
              <a:buSzPts val="1600"/>
              <a:buFont typeface="Roboto"/>
              <a:buAutoNum type="arabicPeriod"/>
            </a:pPr>
            <a:r>
              <a:rPr b="0" i="0" lang="en-US" sz="1600" u="none" cap="none" strike="noStrike"/>
              <a:t>Enter the URL of your website's home page and click on the "Submit" button. The search engine will then begin to crawl your website and index its content.</a:t>
            </a:r>
            <a:endParaRPr b="0" i="0" sz="1600" u="none" cap="none" strike="noStrike"/>
          </a:p>
          <a:p>
            <a:pPr indent="-241300" lvl="0" marL="342900" rtl="0" algn="l">
              <a:lnSpc>
                <a:spcPct val="90000"/>
              </a:lnSpc>
              <a:spcBef>
                <a:spcPts val="750"/>
              </a:spcBef>
              <a:spcAft>
                <a:spcPts val="0"/>
              </a:spcAft>
              <a:buClr>
                <a:srgbClr val="161249"/>
              </a:buClr>
              <a:buSzPts val="1600"/>
              <a:buFont typeface="Calibri"/>
              <a:buNone/>
            </a:pPr>
            <a:r>
              <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252" name="Google Shape;252;p16"/>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Arial"/>
              <a:buNone/>
            </a:pPr>
            <a:r>
              <a:t/>
            </a:r>
            <a:endParaRPr b="0" i="0" sz="1800" u="none" cap="none" strike="noStrike">
              <a:solidFill>
                <a:schemeClr val="dk1"/>
              </a:solidFill>
              <a:latin typeface="Calibri"/>
              <a:ea typeface="Calibri"/>
              <a:cs typeface="Calibri"/>
              <a:sym typeface="Calibri"/>
            </a:endParaRPr>
          </a:p>
        </p:txBody>
      </p:sp>
      <p:sp>
        <p:nvSpPr>
          <p:cNvPr id="253" name="Google Shape;253;p1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How to submit a website to a search engine</a:t>
            </a:r>
            <a:endParaRPr/>
          </a:p>
        </p:txBody>
      </p:sp>
      <p:sp>
        <p:nvSpPr>
          <p:cNvPr id="254" name="Google Shape;254;p16"/>
          <p:cNvSpPr txBox="1"/>
          <p:nvPr>
            <p:ph idx="1" type="body"/>
          </p:nvPr>
        </p:nvSpPr>
        <p:spPr>
          <a:xfrm>
            <a:off x="628650" y="1369218"/>
            <a:ext cx="7886700" cy="237552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chemeClr val="accent2"/>
              </a:buClr>
              <a:buSzPts val="2700"/>
              <a:buFont typeface="Arial"/>
              <a:buChar char="•"/>
            </a:pPr>
            <a:r>
              <a:rPr b="0" i="0" lang="en-US" sz="1800" u="none" cap="none" strike="noStrike"/>
              <a:t>Some search engines do not have a submission option</a:t>
            </a:r>
            <a:endParaRPr b="0" i="0" sz="1800" u="none" cap="none" strike="noStrike"/>
          </a:p>
          <a:p>
            <a:pPr indent="-342900" lvl="0" marL="342900" marR="0" rtl="0" algn="l">
              <a:lnSpc>
                <a:spcPct val="115000"/>
              </a:lnSpc>
              <a:spcBef>
                <a:spcPts val="1600"/>
              </a:spcBef>
              <a:spcAft>
                <a:spcPts val="0"/>
              </a:spcAft>
              <a:buClr>
                <a:schemeClr val="accent2"/>
              </a:buClr>
              <a:buSzPts val="2700"/>
              <a:buFont typeface="Arial"/>
              <a:buChar char="•"/>
            </a:pPr>
            <a:r>
              <a:rPr b="0" i="0" lang="en-US" sz="1800" u="none" cap="none" strike="noStrike"/>
              <a:t>Search engines do index, but indexing is not immediate</a:t>
            </a:r>
            <a:endParaRPr b="0" i="0" sz="1800" u="none" cap="none" strike="noStrike"/>
          </a:p>
          <a:p>
            <a:pPr indent="-342900" lvl="0" marL="342900" marR="0" rtl="0" algn="l">
              <a:lnSpc>
                <a:spcPct val="115000"/>
              </a:lnSpc>
              <a:spcBef>
                <a:spcPts val="1600"/>
              </a:spcBef>
              <a:spcAft>
                <a:spcPts val="0"/>
              </a:spcAft>
              <a:buClr>
                <a:schemeClr val="accent2"/>
              </a:buClr>
              <a:buSzPts val="2700"/>
              <a:buFont typeface="Arial"/>
              <a:buChar char="•"/>
            </a:pPr>
            <a:r>
              <a:rPr b="0" i="0" lang="en-US" sz="1800" u="none" cap="none" strike="noStrike"/>
              <a:t>Search engines may not index all pages on the Web site</a:t>
            </a:r>
            <a:endParaRPr b="0" i="0" sz="1800" u="none" cap="none" strike="noStrike"/>
          </a:p>
          <a:p>
            <a:pPr indent="-342900" lvl="0" marL="342900" marR="0" rtl="0" algn="l">
              <a:lnSpc>
                <a:spcPct val="115000"/>
              </a:lnSpc>
              <a:spcBef>
                <a:spcPts val="1600"/>
              </a:spcBef>
              <a:spcAft>
                <a:spcPts val="0"/>
              </a:spcAft>
              <a:buClr>
                <a:schemeClr val="accent2"/>
              </a:buClr>
              <a:buSzPts val="2700"/>
              <a:buFont typeface="Arial"/>
              <a:buChar char="•"/>
            </a:pPr>
            <a:r>
              <a:rPr b="0" i="0" lang="en-US" sz="1800" u="none" cap="none" strike="noStrike"/>
              <a:t>Search engines only index the content they can find</a:t>
            </a:r>
            <a:endParaRPr b="0" i="0" sz="1800" u="none" cap="none" strike="noStrike"/>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60" name="Google Shape;260;p17"/>
          <p:cNvSpPr txBox="1"/>
          <p:nvPr/>
        </p:nvSpPr>
        <p:spPr>
          <a:xfrm>
            <a:off x="675150" y="1901425"/>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What is a sitemap?</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6" name="Google Shape;266;p18"/>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7" name="Google Shape;267;p18"/>
          <p:cNvSpPr txBox="1"/>
          <p:nvPr>
            <p:ph type="title"/>
          </p:nvPr>
        </p:nvSpPr>
        <p:spPr>
          <a:xfrm>
            <a:off x="628650" y="541140"/>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What is a sitemap?</a:t>
            </a:r>
            <a:br>
              <a:rPr lang="en-US"/>
            </a:br>
            <a:endParaRPr/>
          </a:p>
        </p:txBody>
      </p:sp>
      <p:sp>
        <p:nvSpPr>
          <p:cNvPr id="268" name="Google Shape;268;p18"/>
          <p:cNvSpPr txBox="1"/>
          <p:nvPr>
            <p:ph idx="1" type="body"/>
          </p:nvPr>
        </p:nvSpPr>
        <p:spPr>
          <a:xfrm>
            <a:off x="628650" y="1369218"/>
            <a:ext cx="7886700" cy="144142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1800"/>
              <a:buFont typeface="Arial"/>
              <a:buNone/>
            </a:pPr>
            <a:r>
              <a:rPr b="0" i="0" lang="en-US" sz="1800" u="none" cap="none" strike="noStrike"/>
              <a:t>A sitemap is a file that provides information about the web pages of the website, the content, such as  videos, and other files on your site, and the relationships between them.</a:t>
            </a:r>
            <a:endParaRPr b="0" i="0" sz="1800" u="none" cap="none" strike="noStrike"/>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4" name="Google Shape;274;p19"/>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120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5" name="Google Shape;275;p1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Why is a sitemap important?</a:t>
            </a:r>
            <a:endParaRPr/>
          </a:p>
        </p:txBody>
      </p:sp>
      <p:sp>
        <p:nvSpPr>
          <p:cNvPr id="276" name="Google Shape;276;p19"/>
          <p:cNvSpPr txBox="1"/>
          <p:nvPr>
            <p:ph idx="1" type="body"/>
          </p:nvPr>
        </p:nvSpPr>
        <p:spPr>
          <a:xfrm>
            <a:off x="628650" y="1369218"/>
            <a:ext cx="7886700" cy="3057247"/>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2100"/>
              <a:buNone/>
            </a:pPr>
            <a:r>
              <a:rPr lang="en-US"/>
              <a:t>Sitemaps are important for search engines because they provide a way for search engines to easily find and crawl the pages on your website. By creating a sitemap and submitting it to search engines, you are letting them know about all the pages on your website and giving them the opportunity to include those pages in their search results. This can help improve the visibility of your website in search engine results, which can ultimately lead to more traffic and potential customers for your business.</a:t>
            </a:r>
            <a:endParaRPr/>
          </a:p>
          <a:p>
            <a:pPr indent="0" lvl="0" marL="0" rtl="0" algn="l">
              <a:lnSpc>
                <a:spcPct val="100000"/>
              </a:lnSpc>
              <a:spcBef>
                <a:spcPts val="750"/>
              </a:spcBef>
              <a:spcAft>
                <a:spcPts val="0"/>
              </a:spcAft>
              <a:buClr>
                <a:srgbClr val="161249"/>
              </a:buClr>
              <a:buSzPts val="1800"/>
              <a:buNone/>
            </a:pPr>
            <a:r>
              <a:t/>
            </a: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2" name="Google Shape;282;p20"/>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120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3" name="Google Shape;283;p20"/>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Why is a sitemap important?</a:t>
            </a:r>
            <a:endParaRPr/>
          </a:p>
        </p:txBody>
      </p:sp>
      <p:sp>
        <p:nvSpPr>
          <p:cNvPr id="284" name="Google Shape;284;p20"/>
          <p:cNvSpPr txBox="1"/>
          <p:nvPr>
            <p:ph idx="1" type="body"/>
          </p:nvPr>
        </p:nvSpPr>
        <p:spPr>
          <a:xfrm>
            <a:off x="628650" y="1440786"/>
            <a:ext cx="7886700" cy="1426031"/>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2000"/>
              <a:buNone/>
            </a:pPr>
            <a:r>
              <a:rPr lang="en-US" sz="2000"/>
              <a:t>Without a sitemap, you won't be able to provide search engines with additional information about your pages, such as when they were last updated or how often they are likely to change.</a:t>
            </a:r>
            <a:endParaRPr/>
          </a:p>
          <a:p>
            <a:pPr indent="0" lvl="0" marL="0" rtl="0" algn="l">
              <a:lnSpc>
                <a:spcPct val="100000"/>
              </a:lnSpc>
              <a:spcBef>
                <a:spcPts val="750"/>
              </a:spcBef>
              <a:spcAft>
                <a:spcPts val="0"/>
              </a:spcAft>
              <a:buClr>
                <a:srgbClr val="161249"/>
              </a:buClr>
              <a:buSzPts val="2000"/>
              <a:buNone/>
            </a:pPr>
            <a:r>
              <a:t/>
            </a:r>
            <a:endParaRPr sz="2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90" name="Google Shape;290;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91" name="Google Shape;291;p21"/>
          <p:cNvSpPr txBox="1"/>
          <p:nvPr>
            <p:ph idx="1" type="body"/>
          </p:nvPr>
        </p:nvSpPr>
        <p:spPr>
          <a:xfrm>
            <a:off x="840583" y="312995"/>
            <a:ext cx="6614054" cy="8781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92" name="Google Shape;292;p2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FFFFFF"/>
              </a:buClr>
              <a:buSzPts val="2400"/>
              <a:buFont typeface="Arial"/>
              <a:buNone/>
            </a:pPr>
            <a:r>
              <a:rPr b="0" i="0" lang="en-US" sz="2400" u="none" cap="none" strike="noStrike">
                <a:solidFill>
                  <a:srgbClr val="FFFFFF"/>
                </a:solidFill>
              </a:rPr>
              <a:t>Choose a website:</a:t>
            </a:r>
            <a:br>
              <a:rPr b="0" i="0" lang="en-US" sz="2000" u="none" cap="none" strike="noStrike">
                <a:solidFill>
                  <a:srgbClr val="FFFFFF"/>
                </a:solidFill>
              </a:rPr>
            </a:br>
            <a:endParaRPr b="0" i="0" sz="2000" u="none" cap="none" strike="noStrike">
              <a:solidFill>
                <a:srgbClr val="FFFFFF"/>
              </a:solidFill>
            </a:endParaRPr>
          </a:p>
          <a:p>
            <a:pPr indent="-342900" lvl="0" marL="342900" marR="0" rtl="0" algn="l">
              <a:lnSpc>
                <a:spcPct val="100000"/>
              </a:lnSpc>
              <a:spcBef>
                <a:spcPts val="0"/>
              </a:spcBef>
              <a:spcAft>
                <a:spcPts val="0"/>
              </a:spcAft>
              <a:buClr>
                <a:schemeClr val="lt1"/>
              </a:buClr>
              <a:buSzPts val="3000"/>
              <a:buFont typeface="Arial"/>
              <a:buChar char="•"/>
            </a:pPr>
            <a:r>
              <a:rPr b="0" i="0" lang="en-US" sz="2000" u="none" cap="none" strike="noStrike">
                <a:solidFill>
                  <a:srgbClr val="FFFFFF"/>
                </a:solidFill>
              </a:rPr>
              <a:t>Show how you know which pages are indexed</a:t>
            </a:r>
            <a:endParaRPr/>
          </a:p>
          <a:p>
            <a:pPr indent="-342900" lvl="0" marL="342900" marR="0" rtl="0" algn="l">
              <a:lnSpc>
                <a:spcPct val="100000"/>
              </a:lnSpc>
              <a:spcBef>
                <a:spcPts val="0"/>
              </a:spcBef>
              <a:spcAft>
                <a:spcPts val="0"/>
              </a:spcAft>
              <a:buClr>
                <a:schemeClr val="lt1"/>
              </a:buClr>
              <a:buSzPts val="3000"/>
              <a:buFont typeface="Arial"/>
              <a:buChar char="•"/>
            </a:pPr>
            <a:r>
              <a:rPr b="0" i="0" lang="en-US" sz="2000" u="none" cap="none" strike="noStrike">
                <a:solidFill>
                  <a:srgbClr val="FFFFFF"/>
                </a:solidFill>
              </a:rPr>
              <a:t>Show how you know which pages have certain keywords</a:t>
            </a:r>
            <a:endParaRPr/>
          </a:p>
          <a:p>
            <a:pPr indent="0" lvl="0" marL="0" rtl="0" algn="l">
              <a:lnSpc>
                <a:spcPct val="101250"/>
              </a:lnSpc>
              <a:spcBef>
                <a:spcPts val="1200"/>
              </a:spcBef>
              <a:spcAft>
                <a:spcPts val="0"/>
              </a:spcAft>
              <a:buClr>
                <a:schemeClr val="lt1"/>
              </a:buClr>
              <a:buSzPts val="1600"/>
              <a:buNone/>
            </a:pPr>
            <a:r>
              <a:t/>
            </a: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2"/>
          <p:cNvSpPr txBox="1"/>
          <p:nvPr/>
        </p:nvSpPr>
        <p:spPr>
          <a:xfrm>
            <a:off x="0" y="1868532"/>
            <a:ext cx="9144000" cy="887147"/>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Consolidation Activity</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03" name="Google Shape;303;p2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304" name="Google Shape;304;p23"/>
          <p:cNvSpPr txBox="1"/>
          <p:nvPr>
            <p:ph idx="1" type="body"/>
          </p:nvPr>
        </p:nvSpPr>
        <p:spPr>
          <a:xfrm>
            <a:off x="840583" y="312995"/>
            <a:ext cx="6614054" cy="8781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305" name="Google Shape;305;p2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FFFFFF"/>
              </a:buClr>
              <a:buSzPts val="2000"/>
              <a:buFont typeface="Arial"/>
              <a:buNone/>
            </a:pPr>
            <a:r>
              <a:rPr b="0" i="0" lang="en-US" sz="2000" u="none" cap="none" strike="noStrike">
                <a:solidFill>
                  <a:srgbClr val="FFFFFF"/>
                </a:solidFill>
                <a:latin typeface="Arial"/>
                <a:ea typeface="Arial"/>
                <a:cs typeface="Arial"/>
                <a:sym typeface="Arial"/>
              </a:rPr>
              <a:t>Choose a website:</a:t>
            </a:r>
            <a:endParaRPr b="0" i="0" sz="2000" u="none" cap="none" strike="noStrike">
              <a:solidFill>
                <a:srgbClr val="FFFFFF"/>
              </a:solidFill>
              <a:latin typeface="Calibri"/>
              <a:ea typeface="Calibri"/>
              <a:cs typeface="Calibri"/>
              <a:sym typeface="Calibri"/>
            </a:endParaRPr>
          </a:p>
          <a:p>
            <a:pPr indent="-285750" lvl="0" marL="285750" marR="0" rtl="0" algn="l">
              <a:lnSpc>
                <a:spcPct val="115000"/>
              </a:lnSpc>
              <a:spcBef>
                <a:spcPts val="1600"/>
              </a:spcBef>
              <a:spcAft>
                <a:spcPts val="0"/>
              </a:spcAft>
              <a:buClr>
                <a:schemeClr val="lt1"/>
              </a:buClr>
              <a:buSzPts val="2700"/>
              <a:buFont typeface="Arial"/>
              <a:buChar char="•"/>
            </a:pPr>
            <a:r>
              <a:rPr b="0" i="0" lang="en-US" sz="1800" u="none" cap="none" strike="noStrike">
                <a:solidFill>
                  <a:srgbClr val="FFFFFF"/>
                </a:solidFill>
                <a:latin typeface="Arial"/>
                <a:ea typeface="Arial"/>
                <a:cs typeface="Arial"/>
                <a:sym typeface="Arial"/>
              </a:rPr>
              <a:t>Check which pages are indexed in the search engines Google, Yahoo, Bing, Yandex and Baidu</a:t>
            </a:r>
            <a:endParaRPr b="0" i="0" sz="1800" u="none" cap="none" strike="noStrike">
              <a:solidFill>
                <a:srgbClr val="FFFFFF"/>
              </a:solidFill>
              <a:latin typeface="Calibri"/>
              <a:ea typeface="Calibri"/>
              <a:cs typeface="Calibri"/>
              <a:sym typeface="Calibri"/>
            </a:endParaRPr>
          </a:p>
          <a:p>
            <a:pPr indent="-285750" lvl="0" marL="285750" marR="0" rtl="0" algn="l">
              <a:lnSpc>
                <a:spcPct val="115000"/>
              </a:lnSpc>
              <a:spcBef>
                <a:spcPts val="1600"/>
              </a:spcBef>
              <a:spcAft>
                <a:spcPts val="0"/>
              </a:spcAft>
              <a:buClr>
                <a:schemeClr val="lt1"/>
              </a:buClr>
              <a:buSzPts val="2700"/>
              <a:buFont typeface="Arial"/>
              <a:buChar char="•"/>
            </a:pPr>
            <a:r>
              <a:rPr b="0" i="0" lang="en-US" sz="1800" u="none" cap="none" strike="noStrike">
                <a:solidFill>
                  <a:srgbClr val="FFFFFF"/>
                </a:solidFill>
                <a:latin typeface="Arial"/>
                <a:ea typeface="Arial"/>
                <a:cs typeface="Arial"/>
                <a:sym typeface="Arial"/>
              </a:rPr>
              <a:t>Compare the results</a:t>
            </a:r>
            <a:endParaRPr/>
          </a:p>
          <a:p>
            <a:pPr indent="-171450" lvl="0" marL="285750" marR="0" rtl="0" algn="l">
              <a:lnSpc>
                <a:spcPct val="115000"/>
              </a:lnSpc>
              <a:spcBef>
                <a:spcPts val="160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11" name="Google Shape;311;p2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12" name="Google Shape;312;p2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ED7D31"/>
              </a:buClr>
              <a:buSzPts val="3200"/>
              <a:buFont typeface="Arial"/>
              <a:buNone/>
            </a:pPr>
            <a:r>
              <a:rPr b="1" lang="en-US" sz="3200">
                <a:solidFill>
                  <a:srgbClr val="ED7D31"/>
                </a:solidFill>
                <a:latin typeface="Arial"/>
                <a:ea typeface="Arial"/>
                <a:cs typeface="Arial"/>
                <a:sym typeface="Arial"/>
              </a:rPr>
              <a:t>Recap of Learning Objectives</a:t>
            </a:r>
            <a:br>
              <a:rPr lang="en-US" sz="3200">
                <a:solidFill>
                  <a:srgbClr val="ED7D31"/>
                </a:solidFill>
              </a:rPr>
            </a:br>
            <a:endParaRPr sz="3200">
              <a:solidFill>
                <a:srgbClr val="ED7D31"/>
              </a:solidFill>
            </a:endParaRPr>
          </a:p>
        </p:txBody>
      </p:sp>
      <p:sp>
        <p:nvSpPr>
          <p:cNvPr id="313" name="Google Shape;313;p24"/>
          <p:cNvSpPr txBox="1"/>
          <p:nvPr>
            <p:ph idx="1" type="body"/>
          </p:nvPr>
        </p:nvSpPr>
        <p:spPr>
          <a:xfrm>
            <a:off x="762439" y="311239"/>
            <a:ext cx="7886700" cy="403084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2000"/>
              <a:buFont typeface="Arial"/>
              <a:buNone/>
            </a:pPr>
            <a:r>
              <a:t/>
            </a:r>
            <a:endParaRPr i="0" sz="2000" u="none" cap="none" strike="noStrike"/>
          </a:p>
          <a:p>
            <a:pPr indent="0" lvl="0" marL="0" marR="0" rtl="0" algn="l">
              <a:lnSpc>
                <a:spcPct val="115000"/>
              </a:lnSpc>
              <a:spcBef>
                <a:spcPts val="1600"/>
              </a:spcBef>
              <a:spcAft>
                <a:spcPts val="0"/>
              </a:spcAft>
              <a:buClr>
                <a:srgbClr val="161249"/>
              </a:buClr>
              <a:buSzPts val="2000"/>
              <a:buFont typeface="Arial"/>
              <a:buNone/>
            </a:pPr>
            <a:r>
              <a:t/>
            </a:r>
            <a:endParaRPr i="0" sz="2000" u="none" cap="none" strike="noStrike"/>
          </a:p>
          <a:p>
            <a:pPr indent="-342900" lvl="0" marL="342900" marR="0" rtl="0" algn="l">
              <a:lnSpc>
                <a:spcPct val="115000"/>
              </a:lnSpc>
              <a:spcBef>
                <a:spcPts val="1600"/>
              </a:spcBef>
              <a:spcAft>
                <a:spcPts val="0"/>
              </a:spcAft>
              <a:buClr>
                <a:srgbClr val="ED7D31"/>
              </a:buClr>
              <a:buSzPts val="3000"/>
              <a:buFont typeface="Arial"/>
              <a:buChar char="•"/>
            </a:pPr>
            <a:r>
              <a:rPr i="0" lang="en-US" sz="2000" u="none" cap="none" strike="noStrike"/>
              <a:t>Now, can you describe how search engines work?</a:t>
            </a:r>
            <a:endParaRPr i="0" sz="2000" u="none" cap="none" strike="noStrike"/>
          </a:p>
          <a:p>
            <a:pPr indent="-342900" lvl="0" marL="342900" marR="0" rtl="0" algn="l">
              <a:lnSpc>
                <a:spcPct val="115000"/>
              </a:lnSpc>
              <a:spcBef>
                <a:spcPts val="1600"/>
              </a:spcBef>
              <a:spcAft>
                <a:spcPts val="0"/>
              </a:spcAft>
              <a:buClr>
                <a:srgbClr val="ED7D31"/>
              </a:buClr>
              <a:buSzPts val="3000"/>
              <a:buFont typeface="Arial"/>
              <a:buChar char="•"/>
            </a:pPr>
            <a:r>
              <a:rPr i="0" lang="en-US" sz="2000" u="none" cap="none" strike="noStrike"/>
              <a:t>Now, can you explain the submission process of a website to a search engine?</a:t>
            </a:r>
            <a:endParaRPr i="0" sz="2000" u="none" cap="none" strike="noStrike"/>
          </a:p>
          <a:p>
            <a:pPr indent="0" lvl="0" marL="0" marR="0" rtl="0" algn="ctr">
              <a:lnSpc>
                <a:spcPct val="115000"/>
              </a:lnSpc>
              <a:spcBef>
                <a:spcPts val="1600"/>
              </a:spcBef>
              <a:spcAft>
                <a:spcPts val="0"/>
              </a:spcAft>
              <a:buClr>
                <a:srgbClr val="161249"/>
              </a:buClr>
              <a:buSzPts val="2000"/>
              <a:buFont typeface="Arial"/>
              <a:buNone/>
            </a:pPr>
            <a:r>
              <a:t/>
            </a:r>
            <a:endParaRPr i="0" sz="2000" u="none" cap="none" strike="noStrike"/>
          </a:p>
          <a:p>
            <a:pPr indent="0" lvl="0" marL="0" marR="0" rtl="0" algn="ctr">
              <a:lnSpc>
                <a:spcPct val="115000"/>
              </a:lnSpc>
              <a:spcBef>
                <a:spcPts val="1600"/>
              </a:spcBef>
              <a:spcAft>
                <a:spcPts val="0"/>
              </a:spcAft>
              <a:buClr>
                <a:srgbClr val="161249"/>
              </a:buClr>
              <a:buSzPts val="2000"/>
              <a:buFont typeface="Arial"/>
              <a:buNone/>
            </a:pPr>
            <a:r>
              <a:t/>
            </a:r>
            <a:endParaRPr i="0" sz="2000" u="none" cap="none" strike="noStrike"/>
          </a:p>
          <a:p>
            <a:pPr indent="0" lvl="0" marL="0" rtl="0" algn="l">
              <a:lnSpc>
                <a:spcPct val="90000"/>
              </a:lnSpc>
              <a:spcBef>
                <a:spcPts val="750"/>
              </a:spcBef>
              <a:spcAft>
                <a:spcPts val="0"/>
              </a:spcAft>
              <a:buClr>
                <a:srgbClr val="161249"/>
              </a:buClr>
              <a:buSzPts val="2400"/>
              <a:buNone/>
            </a:pPr>
            <a:r>
              <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19" name="Google Shape;319;p25"/>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20" name="Google Shape;320;p2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ED7D31"/>
              </a:buClr>
              <a:buSzPct val="100000"/>
              <a:buFont typeface="Arial"/>
              <a:buNone/>
            </a:pPr>
            <a:r>
              <a:rPr b="1" lang="en-US" sz="3600">
                <a:solidFill>
                  <a:srgbClr val="ED7D31"/>
                </a:solidFill>
                <a:latin typeface="Arial"/>
                <a:ea typeface="Arial"/>
                <a:cs typeface="Arial"/>
                <a:sym typeface="Arial"/>
              </a:rPr>
              <a:t>Recap of Learning</a:t>
            </a:r>
            <a:br>
              <a:rPr lang="en-US">
                <a:solidFill>
                  <a:srgbClr val="D12477"/>
                </a:solidFill>
              </a:rPr>
            </a:br>
            <a:endParaRPr>
              <a:solidFill>
                <a:srgbClr val="D12477"/>
              </a:solidFill>
            </a:endParaRPr>
          </a:p>
        </p:txBody>
      </p:sp>
      <p:sp>
        <p:nvSpPr>
          <p:cNvPr id="321" name="Google Shape;321;p25"/>
          <p:cNvSpPr txBox="1"/>
          <p:nvPr>
            <p:ph idx="1" type="body"/>
          </p:nvPr>
        </p:nvSpPr>
        <p:spPr>
          <a:xfrm>
            <a:off x="628650" y="1369218"/>
            <a:ext cx="7886700" cy="206774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ED7D31"/>
              </a:buClr>
              <a:buSzPts val="2700"/>
              <a:buFont typeface="Arial"/>
              <a:buChar char="•"/>
            </a:pPr>
            <a:r>
              <a:rPr lang="en-US" sz="1800"/>
              <a:t>Describe a connection you can see between today’s material and the way you use search engines.</a:t>
            </a:r>
            <a:endParaRPr sz="1800"/>
          </a:p>
          <a:p>
            <a:pPr indent="-285750" lvl="0" marL="285750" marR="0" rtl="0" algn="l">
              <a:lnSpc>
                <a:spcPct val="115000"/>
              </a:lnSpc>
              <a:spcBef>
                <a:spcPts val="1200"/>
              </a:spcBef>
              <a:spcAft>
                <a:spcPts val="0"/>
              </a:spcAft>
              <a:buClr>
                <a:srgbClr val="ED7D31"/>
              </a:buClr>
              <a:buSzPts val="2700"/>
              <a:buFont typeface="Arial"/>
              <a:buChar char="•"/>
            </a:pPr>
            <a:r>
              <a:rPr lang="en-US" sz="1800"/>
              <a:t>Pretend a classmate was absent from class today. What would you tell them?</a:t>
            </a:r>
            <a:endParaRPr sz="1800"/>
          </a:p>
          <a:p>
            <a:pPr indent="0" lvl="0" marL="0" rtl="0" algn="l">
              <a:lnSpc>
                <a:spcPct val="90000"/>
              </a:lnSpc>
              <a:spcBef>
                <a:spcPts val="1950"/>
              </a:spcBef>
              <a:spcAft>
                <a:spcPts val="0"/>
              </a:spcAft>
              <a:buClr>
                <a:srgbClr val="161249"/>
              </a:buClr>
              <a:buSzPts val="21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6"/>
          <p:cNvSpPr txBox="1"/>
          <p:nvPr/>
        </p:nvSpPr>
        <p:spPr>
          <a:xfrm>
            <a:off x="528175"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800" u="none" cap="none" strike="noStrike">
                <a:solidFill>
                  <a:schemeClr val="lt1"/>
                </a:solidFill>
                <a:latin typeface="Arial"/>
                <a:ea typeface="Arial"/>
                <a:cs typeface="Arial"/>
                <a:sym typeface="Arial"/>
              </a:rPr>
              <a:t>Questions?</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32" name="Google Shape;332;p27"/>
          <p:cNvSpPr txBox="1"/>
          <p:nvPr/>
        </p:nvSpPr>
        <p:spPr>
          <a:xfrm>
            <a:off x="478339" y="1262791"/>
            <a:ext cx="8454900" cy="3006992"/>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333" name="Google Shape;333;p27"/>
          <p:cNvSpPr txBox="1"/>
          <p:nvPr>
            <p:ph type="title"/>
          </p:nvPr>
        </p:nvSpPr>
        <p:spPr>
          <a:xfrm>
            <a:off x="628650" y="392189"/>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D7D31"/>
              </a:buClr>
              <a:buSzPts val="5400"/>
              <a:buFont typeface="Arial"/>
              <a:buNone/>
            </a:pPr>
            <a:r>
              <a:rPr lang="en-US" sz="5400">
                <a:solidFill>
                  <a:srgbClr val="ED7D31"/>
                </a:solidFill>
              </a:rPr>
              <a:t>Next class…</a:t>
            </a:r>
            <a:endParaRPr/>
          </a:p>
        </p:txBody>
      </p:sp>
      <p:sp>
        <p:nvSpPr>
          <p:cNvPr id="334" name="Google Shape;334;p27"/>
          <p:cNvSpPr txBox="1"/>
          <p:nvPr>
            <p:ph idx="1" type="body"/>
          </p:nvPr>
        </p:nvSpPr>
        <p:spPr>
          <a:xfrm>
            <a:off x="628650" y="1605217"/>
            <a:ext cx="7886700" cy="98129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ED7D31"/>
              </a:buClr>
              <a:buSzPts val="4200"/>
              <a:buFont typeface="Arial"/>
              <a:buChar char="•"/>
            </a:pPr>
            <a:r>
              <a:rPr b="0" i="0" lang="en-US" sz="2800" u="none" cap="none" strike="noStrike">
                <a:latin typeface="Arial"/>
                <a:ea typeface="Arial"/>
                <a:cs typeface="Arial"/>
                <a:sym typeface="Arial"/>
              </a:rPr>
              <a:t>SEO strategy</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g27b85214eac_0_2"/>
          <p:cNvSpPr txBox="1"/>
          <p:nvPr>
            <p:ph idx="1" type="body"/>
          </p:nvPr>
        </p:nvSpPr>
        <p:spPr>
          <a:xfrm>
            <a:off x="628650" y="1019793"/>
            <a:ext cx="7886700" cy="38988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340" name="Google Shape;340;g27b85214eac_0_2"/>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