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8" roundtripDataSignature="AMtx7mid229n98mJvqQUp2jWLZBmk2tNY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883526D-62B6-46DB-A445-D54F89E56FB7}">
  <a:tblStyle styleId="{F883526D-62B6-46DB-A445-D54F89E56FB7}"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9525" cap="flat" cmpd="sng">
              <a:solidFill>
                <a:srgbClr val="000000">
                  <a:alpha val="0"/>
                </a:srgbClr>
              </a:solidFill>
              <a:prstDash val="solid"/>
              <a:round/>
              <a:headEnd type="none" w="sm" len="sm"/>
              <a:tailEnd type="none" w="sm" len="sm"/>
            </a:ln>
          </a:top>
          <a:bottom>
            <a:ln w="9525" cap="flat" cmpd="sng">
              <a:solidFill>
                <a:srgbClr val="000000">
                  <a:alpha val="0"/>
                </a:srgbClr>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28"/>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2" name="Google Shape;172;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1e351c42066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g1e351c42066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 analytics provides valuable insights that help you understand your audience, optimize your website, improve conversion rates, and make data-driven decisions. It is a crucial tool for measuring and improving the performance and effectiveness of your online presence.</a:t>
            </a:r>
            <a:endParaRPr/>
          </a:p>
          <a:p>
            <a:pPr marL="0" lvl="0" indent="0" algn="l" rtl="0">
              <a:lnSpc>
                <a:spcPct val="100000"/>
              </a:lnSpc>
              <a:spcBef>
                <a:spcPts val="0"/>
              </a:spcBef>
              <a:spcAft>
                <a:spcPts val="0"/>
              </a:spcAft>
              <a:buSzPts val="1400"/>
              <a:buNone/>
            </a:pPr>
            <a:r>
              <a:rPr lang="fi-FI"/>
              <a:t>Conversion rate optimization (CRO) refers to the systematic process of increasing the percentage of website visitors who take a desired action, such as making a purchase, filling out a form, subscribing to a newsletter, or engaging with a specific element on the website. The goal of CRO is to maximize the effectiveness of a website by improving its conversion rate and ultimately driving more valuable actions from its visitors.</a:t>
            </a:r>
            <a:endParaRPr/>
          </a:p>
        </p:txBody>
      </p:sp>
      <p:sp>
        <p:nvSpPr>
          <p:cNvPr id="187" name="Google Shape;187;g1e351c42066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3" name="Google Shape;193;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24bdc91d83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Learn more about analytics from Module 5. Digital analytics &amp; Monitoring</a:t>
            </a:r>
            <a:endParaRPr/>
          </a:p>
        </p:txBody>
      </p:sp>
      <p:sp>
        <p:nvSpPr>
          <p:cNvPr id="207" name="Google Shape;207;g24bdc91d83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1e351c42066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g1e351c42066_0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Do we need this sheet</a:t>
            </a:r>
            <a:endParaRPr/>
          </a:p>
        </p:txBody>
      </p:sp>
      <p:sp>
        <p:nvSpPr>
          <p:cNvPr id="213" name="Google Shape;213;g1e351c42066_0_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 analytics helps you measure whether your objectives are being achieved.</a:t>
            </a:r>
            <a:endParaRPr/>
          </a:p>
          <a:p>
            <a:pPr marL="0" lvl="0" indent="0" algn="l" rtl="0">
              <a:lnSpc>
                <a:spcPct val="100000"/>
              </a:lnSpc>
              <a:spcBef>
                <a:spcPts val="0"/>
              </a:spcBef>
              <a:spcAft>
                <a:spcPts val="0"/>
              </a:spcAft>
              <a:buSzPts val="1400"/>
              <a:buNone/>
            </a:pPr>
            <a:endParaRPr/>
          </a:p>
        </p:txBody>
      </p:sp>
      <p:sp>
        <p:nvSpPr>
          <p:cNvPr id="219" name="Google Shape;21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8" name="Google Shape;228;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23e960a9dd7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5" name="Google Shape;235;g23e960a9dd7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23e960a9dd7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g23e960a9dd7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This is the logic you must use when setting objectives for you site/pages.</a:t>
            </a:r>
            <a:endParaRPr/>
          </a:p>
        </p:txBody>
      </p:sp>
      <p:sp>
        <p:nvSpPr>
          <p:cNvPr id="243" name="Google Shape;243;g23e960a9dd7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Learn more about analytics from Module 5. Digital analytics &amp; Monitoring</a:t>
            </a:r>
            <a:endParaRPr/>
          </a:p>
        </p:txBody>
      </p:sp>
      <p:sp>
        <p:nvSpPr>
          <p:cNvPr id="249" name="Google Shape;249;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1e351c42066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g1e351c42066_0_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5" name="Google Shape;255;g1e351c42066_0_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2415d10eec0_0_12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g2415d10eec0_0_12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Arial"/>
              <a:buNone/>
            </a:pPr>
            <a:r>
              <a:rPr lang="fi-FI"/>
              <a:t>Here you can see examples for different kind of methods to investigate</a:t>
            </a:r>
            <a:endParaRPr/>
          </a:p>
          <a:p>
            <a:pPr marL="0" lvl="0" indent="0" algn="l" rtl="0">
              <a:lnSpc>
                <a:spcPct val="100000"/>
              </a:lnSpc>
              <a:spcBef>
                <a:spcPts val="0"/>
              </a:spcBef>
              <a:spcAft>
                <a:spcPts val="0"/>
              </a:spcAft>
              <a:buClr>
                <a:schemeClr val="dk1"/>
              </a:buClr>
              <a:buSzPts val="1200"/>
              <a:buFont typeface="Arial"/>
              <a:buNone/>
            </a:pPr>
            <a:br>
              <a:rPr lang="fi-FI"/>
            </a:br>
            <a:r>
              <a:rPr lang="fi-FI"/>
              <a:t>In addition, you see an example of a heat map.</a:t>
            </a:r>
            <a:br>
              <a:rPr lang="fi-FI"/>
            </a:br>
            <a:r>
              <a:rPr lang="fi-FI"/>
              <a:t>For example, the program Hotjar creates these types of heatmaps.</a:t>
            </a:r>
            <a:br>
              <a:rPr lang="fi-FI"/>
            </a:br>
            <a:r>
              <a:rPr lang="fi-FI"/>
              <a:t>What can you see:</a:t>
            </a:r>
            <a:endParaRPr/>
          </a:p>
          <a:p>
            <a:pPr marL="171450" lvl="0" indent="-171450" algn="l" rtl="0">
              <a:lnSpc>
                <a:spcPct val="100000"/>
              </a:lnSpc>
              <a:spcBef>
                <a:spcPts val="0"/>
              </a:spcBef>
              <a:spcAft>
                <a:spcPts val="0"/>
              </a:spcAft>
              <a:buClr>
                <a:schemeClr val="dk1"/>
              </a:buClr>
              <a:buSzPts val="1200"/>
              <a:buFont typeface="Arial"/>
              <a:buChar char="•"/>
            </a:pPr>
            <a:r>
              <a:rPr lang="fi-FI"/>
              <a:t>How far do visitors scroll down a page</a:t>
            </a:r>
            <a:br>
              <a:rPr lang="fi-FI"/>
            </a:br>
            <a:r>
              <a:rPr lang="fi-FI"/>
              <a:t>What visitors click on</a:t>
            </a:r>
            <a:br>
              <a:rPr lang="fi-FI"/>
            </a:br>
            <a:r>
              <a:rPr lang="fi-FI"/>
              <a:t>What non-clickable content do visitors click on</a:t>
            </a:r>
            <a:br>
              <a:rPr lang="fi-FI"/>
            </a:br>
            <a:r>
              <a:rPr lang="fi-FI"/>
              <a:t>What attracts attention or what distracts the visitor</a:t>
            </a:r>
            <a:endParaRPr/>
          </a:p>
          <a:p>
            <a:pPr marL="171450" marR="0" lvl="0" indent="-9525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61" name="Google Shape;261;g2415d10eec0_0_12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4bdc91d832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g24bdc91d832_0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Source Gerry McGovern the strangers’s long neck</a:t>
            </a:r>
            <a:endParaRPr/>
          </a:p>
          <a:p>
            <a:pPr marL="0" lvl="0" indent="0" algn="l" rtl="0">
              <a:lnSpc>
                <a:spcPct val="100000"/>
              </a:lnSpc>
              <a:spcBef>
                <a:spcPts val="0"/>
              </a:spcBef>
              <a:spcAft>
                <a:spcPts val="0"/>
              </a:spcAft>
              <a:buSzPts val="1400"/>
              <a:buNone/>
            </a:pPr>
            <a:endParaRPr/>
          </a:p>
        </p:txBody>
      </p:sp>
      <p:sp>
        <p:nvSpPr>
          <p:cNvPr id="273" name="Google Shape;273;g24bdc91d832_0_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86" name="Google Shape;286;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19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3" name="Google Shape;3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fi-FI"/>
              <a:t>One of the reasons for this is that a navigation is often only designed from an internal perspective and knowledge of the employees within a company</a:t>
            </a: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320" name="Google Shape;32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24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1e351c42066_0_8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7" name="Google Shape;347;g1e351c42066_0_8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1e351c42066_0_9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g1e351c42066_0_9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3" name="Google Shape;353;g1e351c42066_0_9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1e351c42066_0_1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g1e351c42066_0_1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You will need a Google account to access the demo account.</a:t>
            </a:r>
            <a:endParaRPr/>
          </a:p>
        </p:txBody>
      </p:sp>
      <p:sp>
        <p:nvSpPr>
          <p:cNvPr id="362" name="Google Shape;362;g1e351c42066_0_1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58a8ba5e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2458a8ba5e9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39"/>
        <p:cNvGrpSpPr/>
        <p:nvPr/>
      </p:nvGrpSpPr>
      <p:grpSpPr>
        <a:xfrm>
          <a:off x="0" y="0"/>
          <a:ext cx="0" cy="0"/>
          <a:chOff x="0" y="0"/>
          <a:chExt cx="0" cy="0"/>
        </a:xfrm>
      </p:grpSpPr>
      <p:sp>
        <p:nvSpPr>
          <p:cNvPr id="40" name="Google Shape;40;p72"/>
          <p:cNvSpPr/>
          <p:nvPr/>
        </p:nvSpPr>
        <p:spPr>
          <a:xfrm rot="10800000" flipH="1">
            <a:off x="0" y="6038849"/>
            <a:ext cx="12192000" cy="92008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1" name="Google Shape;41;p72"/>
          <p:cNvPicPr preferRelativeResize="0"/>
          <p:nvPr/>
        </p:nvPicPr>
        <p:blipFill rotWithShape="1">
          <a:blip r:embed="rId3">
            <a:alphaModFix/>
          </a:blip>
          <a:srcRect l="3024" r="3022"/>
          <a:stretch/>
        </p:blipFill>
        <p:spPr>
          <a:xfrm>
            <a:off x="209544" y="6209540"/>
            <a:ext cx="2650539" cy="586800"/>
          </a:xfrm>
          <a:prstGeom prst="rect">
            <a:avLst/>
          </a:prstGeom>
          <a:noFill/>
          <a:ln>
            <a:noFill/>
          </a:ln>
        </p:spPr>
      </p:pic>
      <p:pic>
        <p:nvPicPr>
          <p:cNvPr id="42" name="Google Shape;42;p72"/>
          <p:cNvPicPr preferRelativeResize="0"/>
          <p:nvPr/>
        </p:nvPicPr>
        <p:blipFill rotWithShape="1">
          <a:blip r:embed="rId4">
            <a:alphaModFix/>
          </a:blip>
          <a:srcRect r="63278"/>
          <a:stretch/>
        </p:blipFill>
        <p:spPr>
          <a:xfrm>
            <a:off x="10283499" y="6145117"/>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43"/>
        <p:cNvGrpSpPr/>
        <p:nvPr/>
      </p:nvGrpSpPr>
      <p:grpSpPr>
        <a:xfrm>
          <a:off x="0" y="0"/>
          <a:ext cx="0" cy="0"/>
          <a:chOff x="0" y="0"/>
          <a:chExt cx="0" cy="0"/>
        </a:xfrm>
      </p:grpSpPr>
      <p:pic>
        <p:nvPicPr>
          <p:cNvPr id="44" name="Google Shape;44;p6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5" name="Google Shape;45;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6" name="Google Shape;46;p6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47"/>
        <p:cNvGrpSpPr/>
        <p:nvPr/>
      </p:nvGrpSpPr>
      <p:grpSpPr>
        <a:xfrm>
          <a:off x="0" y="0"/>
          <a:ext cx="0" cy="0"/>
          <a:chOff x="0" y="0"/>
          <a:chExt cx="0" cy="0"/>
        </a:xfrm>
      </p:grpSpPr>
      <p:sp>
        <p:nvSpPr>
          <p:cNvPr id="48" name="Google Shape;48;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0" name="Google Shape;50;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1" name="Google Shape;51;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
        <p:nvSpPr>
          <p:cNvPr id="52" name="Google Shape;52;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54"/>
        <p:cNvGrpSpPr/>
        <p:nvPr/>
      </p:nvGrpSpPr>
      <p:grpSpPr>
        <a:xfrm>
          <a:off x="0" y="0"/>
          <a:ext cx="0" cy="0"/>
          <a:chOff x="0" y="0"/>
          <a:chExt cx="0" cy="0"/>
        </a:xfrm>
      </p:grpSpPr>
      <p:sp>
        <p:nvSpPr>
          <p:cNvPr id="55" name="Google Shape;55;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8" name="Google Shape;58;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9" name="Google Shape;59;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60"/>
        <p:cNvGrpSpPr/>
        <p:nvPr/>
      </p:nvGrpSpPr>
      <p:grpSpPr>
        <a:xfrm>
          <a:off x="0" y="0"/>
          <a:ext cx="0" cy="0"/>
          <a:chOff x="0" y="0"/>
          <a:chExt cx="0" cy="0"/>
        </a:xfrm>
      </p:grpSpPr>
      <p:sp>
        <p:nvSpPr>
          <p:cNvPr id="61" name="Google Shape;61;p75"/>
          <p:cNvSpPr txBox="1">
            <a:spLocks noGrp="1"/>
          </p:cNvSpPr>
          <p:nvPr>
            <p:ph type="body" idx="1"/>
          </p:nvPr>
        </p:nvSpPr>
        <p:spPr>
          <a:xfrm>
            <a:off x="1131727" y="49326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2" name="Google Shape;62;p7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75"/>
          <p:cNvSpPr/>
          <p:nvPr/>
        </p:nvSpPr>
        <p:spPr>
          <a:xfrm rot="10800000" flipH="1">
            <a:off x="0" y="6167437"/>
            <a:ext cx="12192000" cy="7914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4" name="Google Shape;64;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65" name="Google Shape;65;p75"/>
          <p:cNvPicPr preferRelativeResize="0"/>
          <p:nvPr/>
        </p:nvPicPr>
        <p:blipFill rotWithShape="1">
          <a:blip r:embed="rId3">
            <a:alphaModFix/>
          </a:blip>
          <a:srcRect r="63278"/>
          <a:stretch/>
        </p:blipFill>
        <p:spPr>
          <a:xfrm>
            <a:off x="10339376" y="6271200"/>
            <a:ext cx="1698957" cy="651223"/>
          </a:xfrm>
          <a:prstGeom prst="rect">
            <a:avLst/>
          </a:prstGeom>
          <a:noFill/>
          <a:ln>
            <a:noFill/>
          </a:ln>
        </p:spPr>
      </p:pic>
      <p:pic>
        <p:nvPicPr>
          <p:cNvPr id="66" name="Google Shape;66;p75"/>
          <p:cNvPicPr preferRelativeResize="0"/>
          <p:nvPr/>
        </p:nvPicPr>
        <p:blipFill rotWithShape="1">
          <a:blip r:embed="rId4">
            <a:alphaModFix/>
          </a:blip>
          <a:srcRect l="3024" r="3022"/>
          <a:stretch/>
        </p:blipFill>
        <p:spPr>
          <a:xfrm>
            <a:off x="153667" y="6271200"/>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71"/>
        <p:cNvGrpSpPr/>
        <p:nvPr/>
      </p:nvGrpSpPr>
      <p:grpSpPr>
        <a:xfrm>
          <a:off x="0" y="0"/>
          <a:ext cx="0" cy="0"/>
          <a:chOff x="0" y="0"/>
          <a:chExt cx="0" cy="0"/>
        </a:xfrm>
      </p:grpSpPr>
      <p:sp>
        <p:nvSpPr>
          <p:cNvPr id="72" name="Google Shape;72;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74"/>
        <p:cNvGrpSpPr/>
        <p:nvPr/>
      </p:nvGrpSpPr>
      <p:grpSpPr>
        <a:xfrm>
          <a:off x="0" y="0"/>
          <a:ext cx="0" cy="0"/>
          <a:chOff x="0" y="0"/>
          <a:chExt cx="0" cy="0"/>
        </a:xfrm>
      </p:grpSpPr>
      <p:pic>
        <p:nvPicPr>
          <p:cNvPr id="75" name="Google Shape;75;p77"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76" name="Google Shape;76;p77"/>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77" name="Google Shape;77;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9" name="Google Shape;79;p7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80" name="Google Shape;80;p77"/>
          <p:cNvPicPr preferRelativeResize="0"/>
          <p:nvPr/>
        </p:nvPicPr>
        <p:blipFill rotWithShape="1">
          <a:blip r:embed="rId5">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4" name="Google Shape;84;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86" name="Google Shape;86;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7" name="Google Shape;87;p7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8" name="Google Shape;88;p7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9" name="Google Shape;89;p7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0" name="Google Shape;90;p7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1" name="Google Shape;91;p7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2" name="Google Shape;92;p73"/>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6" name="Google Shape;96;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8" name="Google Shape;98;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9" name="Google Shape;99;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0" name="Google Shape;100;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01" name="Google Shape;101;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02" name="Google Shape;102;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3" name="Google Shape;103;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4" name="Google Shape;104;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5"/>
        <p:cNvGrpSpPr/>
        <p:nvPr/>
      </p:nvGrpSpPr>
      <p:grpSpPr>
        <a:xfrm>
          <a:off x="0" y="0"/>
          <a:ext cx="0" cy="0"/>
          <a:chOff x="0" y="0"/>
          <a:chExt cx="0" cy="0"/>
        </a:xfrm>
      </p:grpSpPr>
      <p:sp>
        <p:nvSpPr>
          <p:cNvPr id="106" name="Google Shape;106;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8" name="Google Shape;108;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0" name="Google Shape;110;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11" name="Google Shape;111;p76"/>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12" name="Google Shape;112;p76"/>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3" name="Google Shape;113;p76"/>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4" name="Google Shape;114;p76"/>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5" name="Google Shape;115;p76"/>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6" name="Google Shape;116;p76"/>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7"/>
        <p:cNvGrpSpPr/>
        <p:nvPr/>
      </p:nvGrpSpPr>
      <p:grpSpPr>
        <a:xfrm>
          <a:off x="0" y="0"/>
          <a:ext cx="0" cy="0"/>
          <a:chOff x="0" y="0"/>
          <a:chExt cx="0" cy="0"/>
        </a:xfrm>
      </p:grpSpPr>
      <p:pic>
        <p:nvPicPr>
          <p:cNvPr id="118" name="Google Shape;118;p7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9" name="Google Shape;119;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78"/>
          <p:cNvSpPr>
            <a:spLocks noGrp="1"/>
          </p:cNvSpPr>
          <p:nvPr>
            <p:ph type="pic" idx="2"/>
          </p:nvPr>
        </p:nvSpPr>
        <p:spPr>
          <a:xfrm>
            <a:off x="7429500" y="1"/>
            <a:ext cx="4762500" cy="6705599"/>
          </a:xfrm>
          <a:prstGeom prst="rect">
            <a:avLst/>
          </a:prstGeom>
          <a:solidFill>
            <a:srgbClr val="D3EEEF"/>
          </a:solidFill>
          <a:ln>
            <a:noFill/>
          </a:ln>
        </p:spPr>
      </p:sp>
      <p:pic>
        <p:nvPicPr>
          <p:cNvPr id="122" name="Google Shape;122;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78"/>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4"/>
        <p:cNvGrpSpPr/>
        <p:nvPr/>
      </p:nvGrpSpPr>
      <p:grpSpPr>
        <a:xfrm>
          <a:off x="0" y="0"/>
          <a:ext cx="0" cy="0"/>
          <a:chOff x="0" y="0"/>
          <a:chExt cx="0" cy="0"/>
        </a:xfrm>
      </p:grpSpPr>
      <p:sp>
        <p:nvSpPr>
          <p:cNvPr id="125" name="Google Shape;125;p79"/>
          <p:cNvSpPr>
            <a:spLocks noGrp="1"/>
          </p:cNvSpPr>
          <p:nvPr>
            <p:ph type="pic" idx="2"/>
          </p:nvPr>
        </p:nvSpPr>
        <p:spPr>
          <a:xfrm>
            <a:off x="0" y="1"/>
            <a:ext cx="12192000" cy="3428999"/>
          </a:xfrm>
          <a:prstGeom prst="rect">
            <a:avLst/>
          </a:prstGeom>
          <a:solidFill>
            <a:srgbClr val="D3EEEF"/>
          </a:solidFill>
          <a:ln>
            <a:noFill/>
          </a:ln>
        </p:spPr>
      </p:sp>
      <p:sp>
        <p:nvSpPr>
          <p:cNvPr id="126" name="Google Shape;126;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8" name="Google Shape;128;p79"/>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9" name="Google Shape;129;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7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31"/>
        <p:cNvGrpSpPr/>
        <p:nvPr/>
      </p:nvGrpSpPr>
      <p:grpSpPr>
        <a:xfrm>
          <a:off x="0" y="0"/>
          <a:ext cx="0" cy="0"/>
          <a:chOff x="0" y="0"/>
          <a:chExt cx="0" cy="0"/>
        </a:xfrm>
      </p:grpSpPr>
      <p:pic>
        <p:nvPicPr>
          <p:cNvPr id="132" name="Google Shape;132;p8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33" name="Google Shape;133;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5" name="Google Shape;135;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6" name="Google Shape;136;p80"/>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9" name="Google Shape;139;p8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40" name="Google Shape;140;p81"/>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41" name="Google Shape;141;p81"/>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2" name="Google Shape;142;p81"/>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3" name="Google Shape;143;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4" name="Google Shape;144;p8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5" name="Google Shape;145;p81"/>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6"/>
        <p:cNvGrpSpPr/>
        <p:nvPr/>
      </p:nvGrpSpPr>
      <p:grpSpPr>
        <a:xfrm>
          <a:off x="0" y="0"/>
          <a:ext cx="0" cy="0"/>
          <a:chOff x="0" y="0"/>
          <a:chExt cx="0" cy="0"/>
        </a:xfrm>
      </p:grpSpPr>
      <p:sp>
        <p:nvSpPr>
          <p:cNvPr id="147" name="Google Shape;147;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8" name="Google Shape;148;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49" name="Google Shape;149;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50"/>
        <p:cNvGrpSpPr/>
        <p:nvPr/>
      </p:nvGrpSpPr>
      <p:grpSpPr>
        <a:xfrm>
          <a:off x="0" y="0"/>
          <a:ext cx="0" cy="0"/>
          <a:chOff x="0" y="0"/>
          <a:chExt cx="0" cy="0"/>
        </a:xfrm>
      </p:grpSpPr>
      <p:sp>
        <p:nvSpPr>
          <p:cNvPr id="151" name="Google Shape;151;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52"/>
        <p:cNvGrpSpPr/>
        <p:nvPr/>
      </p:nvGrpSpPr>
      <p:grpSpPr>
        <a:xfrm>
          <a:off x="0" y="0"/>
          <a:ext cx="0" cy="0"/>
          <a:chOff x="0" y="0"/>
          <a:chExt cx="0" cy="0"/>
        </a:xfrm>
      </p:grpSpPr>
      <p:sp>
        <p:nvSpPr>
          <p:cNvPr id="153" name="Google Shape;153;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5" name="Google Shape;155;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6" name="Google Shape;156;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7" name="Google Shape;157;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photos/LDcC7aCWVlo"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0YL0xoSmyZI"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support.google.com/analytics/answer/6367342#zippy=%2Csis%C3%A4llys"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
          <p:cNvSpPr txBox="1">
            <a:spLocks noGrp="1"/>
          </p:cNvSpPr>
          <p:nvPr>
            <p:ph type="ctrTitle"/>
          </p:nvPr>
        </p:nvSpPr>
        <p:spPr>
          <a:xfrm>
            <a:off x="-845601" y="2247105"/>
            <a:ext cx="7945211" cy="1057275"/>
          </a:xfrm>
          <a:prstGeom prst="rect">
            <a:avLst/>
          </a:prstGeom>
          <a:noFill/>
          <a:ln>
            <a:noFill/>
          </a:ln>
        </p:spPr>
        <p:txBody>
          <a:bodyPr spcFirstLastPara="1" wrap="square" lIns="121900" tIns="121900" rIns="121900" bIns="121900" anchor="b" anchorCtr="0">
            <a:no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sz="6600"/>
          </a:p>
        </p:txBody>
      </p:sp>
      <p:sp>
        <p:nvSpPr>
          <p:cNvPr id="163" name="Google Shape;163;p1"/>
          <p:cNvSpPr txBox="1">
            <a:spLocks noGrp="1"/>
          </p:cNvSpPr>
          <p:nvPr>
            <p:ph type="subTitle" idx="4294967295"/>
          </p:nvPr>
        </p:nvSpPr>
        <p:spPr>
          <a:xfrm>
            <a:off x="614689" y="3349257"/>
            <a:ext cx="11360100" cy="1057200"/>
          </a:xfrm>
          <a:prstGeom prst="rect">
            <a:avLst/>
          </a:prstGeom>
          <a:noFill/>
          <a:ln>
            <a:noFill/>
          </a:ln>
        </p:spPr>
        <p:txBody>
          <a:bodyPr spcFirstLastPara="1" wrap="square" lIns="121900" tIns="121900" rIns="121900" bIns="121900" anchor="t" anchorCtr="0">
            <a:normAutofit/>
          </a:bodyPr>
          <a:lstStyle/>
          <a:p>
            <a:pPr marL="457200" marR="0" lvl="0" indent="0" algn="l" rtl="0">
              <a:lnSpc>
                <a:spcPct val="90000"/>
              </a:lnSpc>
              <a:spcBef>
                <a:spcPts val="1000"/>
              </a:spcBef>
              <a:spcAft>
                <a:spcPts val="0"/>
              </a:spcAft>
              <a:buClr>
                <a:srgbClr val="161249"/>
              </a:buClr>
              <a:buSzPts val="2800"/>
              <a:buFont typeface="Arial"/>
              <a:buNone/>
            </a:pPr>
            <a:r>
              <a:rPr lang="fi-FI" sz="3000" b="1" i="0" u="none" strike="noStrike" cap="none">
                <a:solidFill>
                  <a:schemeClr val="lt1"/>
                </a:solidFill>
                <a:latin typeface="Arial"/>
                <a:ea typeface="Arial"/>
                <a:cs typeface="Arial"/>
                <a:sym typeface="Arial"/>
              </a:rPr>
              <a:t>4. Keeping the attention of your audience </a:t>
            </a:r>
            <a:endParaRPr sz="3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
          <p:cNvSpPr txBox="1">
            <a:spLocks noGrp="1"/>
          </p:cNvSpPr>
          <p:nvPr>
            <p:ph type="title"/>
          </p:nvPr>
        </p:nvSpPr>
        <p:spPr>
          <a:xfrm>
            <a:off x="838200" y="365125"/>
            <a:ext cx="10515600" cy="98742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Learning objectives </a:t>
            </a:r>
            <a:endParaRPr/>
          </a:p>
        </p:txBody>
      </p:sp>
      <p:sp>
        <p:nvSpPr>
          <p:cNvPr id="169" name="Google Shape;169;p2"/>
          <p:cNvSpPr txBox="1">
            <a:spLocks noGrp="1"/>
          </p:cNvSpPr>
          <p:nvPr>
            <p:ph type="body" idx="1"/>
          </p:nvPr>
        </p:nvSpPr>
        <p:spPr>
          <a:xfrm>
            <a:off x="838200" y="1507838"/>
            <a:ext cx="10515600" cy="3874531"/>
          </a:xfrm>
          <a:prstGeom prst="rect">
            <a:avLst/>
          </a:prstGeom>
          <a:noFill/>
          <a:ln>
            <a:noFill/>
          </a:ln>
        </p:spPr>
        <p:txBody>
          <a:bodyPr spcFirstLastPara="1" wrap="square" lIns="121900" tIns="121900" rIns="121900" bIns="121900" anchor="t" anchorCtr="0">
            <a:normAutofit/>
          </a:bodyPr>
          <a:lstStyle/>
          <a:p>
            <a:pPr marL="0" lvl="0" indent="0" algn="l" rtl="0">
              <a:lnSpc>
                <a:spcPct val="100000"/>
              </a:lnSpc>
              <a:spcBef>
                <a:spcPts val="0"/>
              </a:spcBef>
              <a:spcAft>
                <a:spcPts val="0"/>
              </a:spcAft>
              <a:buClr>
                <a:schemeClr val="dk1"/>
              </a:buClr>
              <a:buSzPts val="1200"/>
              <a:buNone/>
            </a:pPr>
            <a:r>
              <a:rPr lang="fi-FI" sz="2400"/>
              <a:t>Pre-requisite for student: Basics in marketing is recommended.</a:t>
            </a:r>
            <a:endParaRPr/>
          </a:p>
          <a:p>
            <a:pPr marL="0" lvl="0" indent="0" algn="l" rtl="0">
              <a:lnSpc>
                <a:spcPct val="100000"/>
              </a:lnSpc>
              <a:spcBef>
                <a:spcPts val="0"/>
              </a:spcBef>
              <a:spcAft>
                <a:spcPts val="0"/>
              </a:spcAft>
              <a:buClr>
                <a:schemeClr val="dk1"/>
              </a:buClr>
              <a:buSzPts val="1200"/>
              <a:buNone/>
            </a:pPr>
            <a:endParaRPr sz="2400"/>
          </a:p>
          <a:p>
            <a:pPr marL="0" marR="0" lvl="0" indent="0" algn="l" rtl="0">
              <a:lnSpc>
                <a:spcPct val="90000"/>
              </a:lnSpc>
              <a:spcBef>
                <a:spcPts val="0"/>
              </a:spcBef>
              <a:spcAft>
                <a:spcPts val="0"/>
              </a:spcAft>
              <a:buClr>
                <a:srgbClr val="161249"/>
              </a:buClr>
              <a:buSzPts val="2400"/>
              <a:buNone/>
            </a:pPr>
            <a:r>
              <a:rPr lang="fi-FI" sz="2400" b="0" i="0" u="none" strike="noStrike" cap="none"/>
              <a:t>The student is able to</a:t>
            </a:r>
            <a:endParaRPr/>
          </a:p>
          <a:p>
            <a:pPr marL="0" marR="0" lvl="0" indent="0" algn="l" rtl="0">
              <a:lnSpc>
                <a:spcPct val="90000"/>
              </a:lnSpc>
              <a:spcBef>
                <a:spcPts val="0"/>
              </a:spcBef>
              <a:spcAft>
                <a:spcPts val="0"/>
              </a:spcAft>
              <a:buClr>
                <a:srgbClr val="161249"/>
              </a:buClr>
              <a:buSzPts val="2400"/>
              <a:buNone/>
            </a:pPr>
            <a:endParaRPr sz="2400" b="0" i="0" u="none" strike="noStrike" cap="none"/>
          </a:p>
          <a:p>
            <a:pPr marL="457200" marR="0" lvl="0" indent="-440055" algn="l" rtl="0">
              <a:lnSpc>
                <a:spcPct val="100000"/>
              </a:lnSpc>
              <a:spcBef>
                <a:spcPts val="0"/>
              </a:spcBef>
              <a:spcAft>
                <a:spcPts val="0"/>
              </a:spcAft>
              <a:buClr>
                <a:srgbClr val="D12477"/>
              </a:buClr>
              <a:buSzPts val="3600"/>
              <a:buFont typeface="Arial"/>
              <a:buChar char="•"/>
            </a:pPr>
            <a:r>
              <a:rPr lang="fi-FI" sz="2400"/>
              <a:t>Understand why monitoring and the evaluation of the user experience experience and web analytics are important for digital business</a:t>
            </a:r>
            <a:endParaRPr/>
          </a:p>
          <a:p>
            <a:pPr marL="457200" marR="0" lvl="0" indent="-440055" algn="l" rtl="0">
              <a:lnSpc>
                <a:spcPct val="100000"/>
              </a:lnSpc>
              <a:spcBef>
                <a:spcPts val="0"/>
              </a:spcBef>
              <a:spcAft>
                <a:spcPts val="0"/>
              </a:spcAft>
              <a:buClr>
                <a:srgbClr val="D12477"/>
              </a:buClr>
              <a:buSzPts val="3600"/>
              <a:buFont typeface="Arial"/>
              <a:buChar char="•"/>
            </a:pPr>
            <a:r>
              <a:rPr lang="fi-FI" sz="2400"/>
              <a:t>Know how to monitor and evaluate the performance and usability of a website </a:t>
            </a:r>
            <a:endParaRPr/>
          </a:p>
          <a:p>
            <a:pPr marL="457200" marR="0" lvl="0" indent="-416560" algn="l" rtl="0">
              <a:lnSpc>
                <a:spcPct val="100000"/>
              </a:lnSpc>
              <a:spcBef>
                <a:spcPts val="0"/>
              </a:spcBef>
              <a:spcAft>
                <a:spcPts val="0"/>
              </a:spcAft>
              <a:buClr>
                <a:srgbClr val="D12477"/>
              </a:buClr>
              <a:buSzPts val="3200"/>
              <a:buChar char="•"/>
            </a:pPr>
            <a:r>
              <a:rPr lang="fi-FI" sz="2400"/>
              <a:t>Start learning to use usability surveys (top task and cardsort sessions) </a:t>
            </a:r>
            <a:endParaRPr/>
          </a:p>
          <a:p>
            <a:pPr marL="457200" marR="0" lvl="0" indent="-416560" algn="l" rtl="0">
              <a:lnSpc>
                <a:spcPct val="100000"/>
              </a:lnSpc>
              <a:spcBef>
                <a:spcPts val="0"/>
              </a:spcBef>
              <a:spcAft>
                <a:spcPts val="0"/>
              </a:spcAft>
              <a:buClr>
                <a:srgbClr val="D12477"/>
              </a:buClr>
              <a:buSzPts val="3200"/>
              <a:buChar char="•"/>
            </a:pPr>
            <a:r>
              <a:rPr lang="fi-FI" sz="2400"/>
              <a:t>Start learning Google Analytics 4</a:t>
            </a:r>
            <a:endParaRPr/>
          </a:p>
          <a:p>
            <a:pPr marL="457200" marR="0" lvl="0" indent="-213359" algn="l" rtl="0">
              <a:lnSpc>
                <a:spcPct val="100000"/>
              </a:lnSpc>
              <a:spcBef>
                <a:spcPts val="0"/>
              </a:spcBef>
              <a:spcAft>
                <a:spcPts val="0"/>
              </a:spcAft>
              <a:buClr>
                <a:srgbClr val="D12477"/>
              </a:buClr>
              <a:buSzPts val="3200"/>
              <a:buNone/>
            </a:pPr>
            <a:endParaRPr sz="2000"/>
          </a:p>
          <a:p>
            <a:pPr marL="0" lvl="0" indent="0" algn="l" rtl="0">
              <a:lnSpc>
                <a:spcPct val="100000"/>
              </a:lnSpc>
              <a:spcBef>
                <a:spcPts val="0"/>
              </a:spcBef>
              <a:spcAft>
                <a:spcPts val="0"/>
              </a:spcAft>
              <a:buClr>
                <a:schemeClr val="dk1"/>
              </a:buClr>
              <a:buSzPts val="12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46"/>
          <p:cNvSpPr txBox="1">
            <a:spLocks noGrp="1"/>
          </p:cNvSpPr>
          <p:nvPr>
            <p:ph type="title"/>
          </p:nvPr>
        </p:nvSpPr>
        <p:spPr>
          <a:xfrm>
            <a:off x="838200" y="4708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Summary of this course</a:t>
            </a:r>
            <a:br>
              <a:rPr lang="fi-FI"/>
            </a:br>
            <a:r>
              <a:rPr lang="fi-FI" sz="2000" b="1" i="1"/>
              <a:t>(what where the steps covered in the teaching material)</a:t>
            </a:r>
            <a:endParaRPr b="1" i="1"/>
          </a:p>
        </p:txBody>
      </p:sp>
      <p:sp>
        <p:nvSpPr>
          <p:cNvPr id="175" name="Google Shape;175;p46"/>
          <p:cNvSpPr txBox="1">
            <a:spLocks noGrp="1"/>
          </p:cNvSpPr>
          <p:nvPr>
            <p:ph type="body" idx="1"/>
          </p:nvPr>
        </p:nvSpPr>
        <p:spPr>
          <a:xfrm>
            <a:off x="838200" y="1193180"/>
            <a:ext cx="10515600" cy="4806177"/>
          </a:xfrm>
          <a:prstGeom prst="rect">
            <a:avLst/>
          </a:prstGeom>
          <a:noFill/>
          <a:ln>
            <a:noFill/>
          </a:ln>
        </p:spPr>
        <p:txBody>
          <a:bodyPr spcFirstLastPara="1" wrap="square" lIns="91425" tIns="45700" rIns="91425" bIns="45700" anchor="t" anchorCtr="0">
            <a:normAutofit fontScale="70000" lnSpcReduction="20000"/>
          </a:bodyPr>
          <a:lstStyle/>
          <a:p>
            <a:pPr marL="457200" lvl="0" indent="-457200" algn="l" rtl="0">
              <a:lnSpc>
                <a:spcPct val="120000"/>
              </a:lnSpc>
              <a:spcBef>
                <a:spcPts val="0"/>
              </a:spcBef>
              <a:spcAft>
                <a:spcPts val="0"/>
              </a:spcAft>
              <a:buClr>
                <a:srgbClr val="2F5496"/>
              </a:buClr>
              <a:buSzPct val="100000"/>
              <a:buFont typeface="Calibri"/>
              <a:buAutoNum type="arabicPeriod"/>
            </a:pPr>
            <a:r>
              <a:rPr lang="fi-FI"/>
              <a:t>Set objectives to your site </a:t>
            </a:r>
            <a:r>
              <a:rPr lang="fi-FI" b="1" i="1"/>
              <a:t>(business objectives)</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Set targets </a:t>
            </a:r>
            <a:r>
              <a:rPr lang="fi-FI" b="1" i="1"/>
              <a:t>(analytics)</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Plan your content accordingly (i.e. SEO, conversion, targeting, tone of voice, graphics, etc.) </a:t>
            </a:r>
            <a:r>
              <a:rPr lang="fi-FI" b="1" i="1"/>
              <a:t>(coverd in module creating content)</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Create your site </a:t>
            </a:r>
            <a:r>
              <a:rPr lang="fi-FI" b="1" i="1"/>
              <a:t>(setting up the site)</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Work the social media and advertise </a:t>
            </a:r>
            <a:r>
              <a:rPr lang="fi-FI" b="1" i="1"/>
              <a:t>(not covered in this sub -module)</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Monitor your website:</a:t>
            </a:r>
            <a:endParaRPr/>
          </a:p>
          <a:p>
            <a:pPr marL="914400" lvl="1" indent="-457200" algn="l" rtl="0">
              <a:lnSpc>
                <a:spcPct val="120000"/>
              </a:lnSpc>
              <a:spcBef>
                <a:spcPts val="1000"/>
              </a:spcBef>
              <a:spcAft>
                <a:spcPts val="0"/>
              </a:spcAft>
              <a:buClr>
                <a:srgbClr val="2F5496"/>
              </a:buClr>
              <a:buSzPct val="100000"/>
              <a:buFont typeface="Calibri"/>
              <a:buAutoNum type="arabicPeriod"/>
            </a:pPr>
            <a:r>
              <a:rPr lang="fi-FI"/>
              <a:t>Measure the performance of your website </a:t>
            </a:r>
            <a:r>
              <a:rPr lang="fi-FI" b="1" i="1"/>
              <a:t>(analytics)</a:t>
            </a:r>
            <a:endParaRPr/>
          </a:p>
          <a:p>
            <a:pPr marL="914400" lvl="1" indent="-457200" algn="l" rtl="0">
              <a:lnSpc>
                <a:spcPct val="120000"/>
              </a:lnSpc>
              <a:spcBef>
                <a:spcPts val="1000"/>
              </a:spcBef>
              <a:spcAft>
                <a:spcPts val="0"/>
              </a:spcAft>
              <a:buClr>
                <a:srgbClr val="2F5496"/>
              </a:buClr>
              <a:buSzPct val="100000"/>
              <a:buFont typeface="Calibri"/>
              <a:buAutoNum type="arabicPeriod"/>
            </a:pPr>
            <a:r>
              <a:rPr lang="fi-FI"/>
              <a:t>Measure the userfriendlyness of your website</a:t>
            </a:r>
            <a:r>
              <a:rPr lang="fi-FI" b="1" i="1"/>
              <a:t>(usability test)</a:t>
            </a:r>
            <a:endParaRPr/>
          </a:p>
          <a:p>
            <a:pPr marL="457200" lvl="0" indent="-457200" algn="l" rtl="0">
              <a:lnSpc>
                <a:spcPct val="120000"/>
              </a:lnSpc>
              <a:spcBef>
                <a:spcPts val="1000"/>
              </a:spcBef>
              <a:spcAft>
                <a:spcPts val="0"/>
              </a:spcAft>
              <a:buClr>
                <a:srgbClr val="2F5496"/>
              </a:buClr>
              <a:buSzPct val="100000"/>
              <a:buFont typeface="Calibri"/>
              <a:buAutoNum type="arabicPeriod"/>
            </a:pPr>
            <a:r>
              <a:rPr lang="fi-FI"/>
              <a:t>Set up Google Analytics </a:t>
            </a:r>
            <a:r>
              <a:rPr lang="fi-FI" b="1" i="1"/>
              <a:t>(analytics)</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React </a:t>
            </a:r>
            <a:r>
              <a:rPr lang="fi-FI" b="1" i="1"/>
              <a:t>(covered during in-class discussions)</a:t>
            </a:r>
            <a:endParaRPr b="1" i="1"/>
          </a:p>
          <a:p>
            <a:pPr marL="457200" lvl="0" indent="-292735" algn="l" rtl="0">
              <a:lnSpc>
                <a:spcPct val="90000"/>
              </a:lnSpc>
              <a:spcBef>
                <a:spcPts val="1000"/>
              </a:spcBef>
              <a:spcAft>
                <a:spcPts val="0"/>
              </a:spcAft>
              <a:buClr>
                <a:schemeClr val="dk1"/>
              </a:buClr>
              <a:buSzPct val="100000"/>
              <a:buFont typeface="Calibri"/>
              <a:buNone/>
            </a:pPr>
            <a:endParaRPr/>
          </a:p>
        </p:txBody>
      </p:sp>
      <p:pic>
        <p:nvPicPr>
          <p:cNvPr id="176" name="Google Shape;176;p46"/>
          <p:cNvPicPr preferRelativeResize="0"/>
          <p:nvPr/>
        </p:nvPicPr>
        <p:blipFill rotWithShape="1">
          <a:blip r:embed="rId3">
            <a:alphaModFix/>
          </a:blip>
          <a:srcRect/>
          <a:stretch/>
        </p:blipFill>
        <p:spPr>
          <a:xfrm>
            <a:off x="11861800" y="101600"/>
            <a:ext cx="228600" cy="228600"/>
          </a:xfrm>
          <a:prstGeom prst="rect">
            <a:avLst/>
          </a:prstGeom>
          <a:noFill/>
          <a:ln>
            <a:noFill/>
          </a:ln>
        </p:spPr>
      </p:pic>
      <p:sp>
        <p:nvSpPr>
          <p:cNvPr id="177" name="Google Shape;177;p46"/>
          <p:cNvSpPr/>
          <p:nvPr/>
        </p:nvSpPr>
        <p:spPr>
          <a:xfrm>
            <a:off x="738909" y="3636335"/>
            <a:ext cx="10614891" cy="1600683"/>
          </a:xfrm>
          <a:prstGeom prst="rect">
            <a:avLst/>
          </a:prstGeom>
          <a:noFill/>
          <a:ln w="28575" cap="flat" cmpd="sng">
            <a:solidFill>
              <a:srgbClr val="2F549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1"/>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3"/>
          <p:cNvSpPr txBox="1">
            <a:spLocks noGrp="1"/>
          </p:cNvSpPr>
          <p:nvPr>
            <p:ph type="title"/>
          </p:nvPr>
        </p:nvSpPr>
        <p:spPr>
          <a:xfrm>
            <a:off x="1399515" y="1972931"/>
            <a:ext cx="3489356" cy="9273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Topics</a:t>
            </a:r>
            <a:endParaRPr/>
          </a:p>
        </p:txBody>
      </p:sp>
      <p:sp>
        <p:nvSpPr>
          <p:cNvPr id="183" name="Google Shape;183;p3"/>
          <p:cNvSpPr txBox="1">
            <a:spLocks noGrp="1"/>
          </p:cNvSpPr>
          <p:nvPr>
            <p:ph type="body" idx="1"/>
          </p:nvPr>
        </p:nvSpPr>
        <p:spPr>
          <a:xfrm>
            <a:off x="5339646" y="1162676"/>
            <a:ext cx="6141600" cy="3029700"/>
          </a:xfrm>
          <a:prstGeom prst="rect">
            <a:avLst/>
          </a:prstGeom>
          <a:noFill/>
          <a:ln>
            <a:noFill/>
          </a:ln>
        </p:spPr>
        <p:txBody>
          <a:bodyPr spcFirstLastPara="1" wrap="square" lIns="91425" tIns="45700" rIns="91425" bIns="45700" anchor="t" anchorCtr="0">
            <a:spAutoFit/>
          </a:bodyPr>
          <a:lstStyle/>
          <a:p>
            <a:pPr marL="457200" marR="0" lvl="0" indent="-361950" algn="l" rtl="0">
              <a:lnSpc>
                <a:spcPct val="150000"/>
              </a:lnSpc>
              <a:spcBef>
                <a:spcPts val="0"/>
              </a:spcBef>
              <a:spcAft>
                <a:spcPts val="0"/>
              </a:spcAft>
              <a:buSzPts val="2100"/>
              <a:buChar char="●"/>
            </a:pPr>
            <a:r>
              <a:rPr lang="fi-FI" sz="2100"/>
              <a:t>Why monitoring your website</a:t>
            </a:r>
            <a:endParaRPr sz="2100"/>
          </a:p>
          <a:p>
            <a:pPr marL="457200" marR="0" lvl="0" indent="-361950" algn="l" rtl="0">
              <a:lnSpc>
                <a:spcPct val="150000"/>
              </a:lnSpc>
              <a:spcBef>
                <a:spcPts val="0"/>
              </a:spcBef>
              <a:spcAft>
                <a:spcPts val="0"/>
              </a:spcAft>
              <a:buSzPts val="2100"/>
              <a:buChar char="●"/>
            </a:pPr>
            <a:r>
              <a:rPr lang="fi-FI" sz="2100"/>
              <a:t>Why do we need web analytics?</a:t>
            </a:r>
            <a:endParaRPr sz="2100"/>
          </a:p>
          <a:p>
            <a:pPr marL="457200" marR="0" lvl="0" indent="-361950" algn="l" rtl="0">
              <a:lnSpc>
                <a:spcPct val="150000"/>
              </a:lnSpc>
              <a:spcBef>
                <a:spcPts val="0"/>
              </a:spcBef>
              <a:spcAft>
                <a:spcPts val="0"/>
              </a:spcAft>
              <a:buSzPts val="2100"/>
              <a:buChar char="●"/>
            </a:pPr>
            <a:r>
              <a:rPr lang="fi-FI" sz="2100"/>
              <a:t>Why do we need user surveys</a:t>
            </a:r>
            <a:endParaRPr sz="2100"/>
          </a:p>
          <a:p>
            <a:pPr marL="457200" marR="0" lvl="0" indent="-361950" algn="l" rtl="0">
              <a:lnSpc>
                <a:spcPct val="150000"/>
              </a:lnSpc>
              <a:spcBef>
                <a:spcPts val="0"/>
              </a:spcBef>
              <a:spcAft>
                <a:spcPts val="0"/>
              </a:spcAft>
              <a:buSzPts val="2100"/>
              <a:buChar char="●"/>
            </a:pPr>
            <a:r>
              <a:rPr lang="fi-FI" sz="2100"/>
              <a:t>Exercise with two usability tests</a:t>
            </a:r>
            <a:endParaRPr sz="2100"/>
          </a:p>
          <a:p>
            <a:pPr marL="457200" lvl="0" indent="-361950" algn="l" rtl="0">
              <a:lnSpc>
                <a:spcPct val="150000"/>
              </a:lnSpc>
              <a:spcBef>
                <a:spcPts val="0"/>
              </a:spcBef>
              <a:spcAft>
                <a:spcPts val="0"/>
              </a:spcAft>
              <a:buSzPts val="2100"/>
              <a:buChar char="●"/>
            </a:pPr>
            <a:r>
              <a:rPr lang="fi-FI" sz="2100"/>
              <a:t>Briefly about Google Analytics 4</a:t>
            </a:r>
            <a:endParaRPr sz="2100">
              <a:highlight>
                <a:schemeClr val="accent2"/>
              </a:highlight>
            </a:endParaRPr>
          </a:p>
          <a:p>
            <a:pPr marL="514350" lvl="0" indent="-285750" algn="l" rtl="0">
              <a:lnSpc>
                <a:spcPct val="100000"/>
              </a:lnSpc>
              <a:spcBef>
                <a:spcPts val="1000"/>
              </a:spcBef>
              <a:spcAft>
                <a:spcPts val="0"/>
              </a:spcAft>
              <a:buClr>
                <a:schemeClr val="lt1"/>
              </a:buClr>
              <a:buSzPts val="3600"/>
              <a:buFont typeface="Arial"/>
              <a:buNone/>
            </a:pPr>
            <a:endParaRPr sz="25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1e351c42066_0_12"/>
          <p:cNvSpPr txBox="1">
            <a:spLocks noGrp="1"/>
          </p:cNvSpPr>
          <p:nvPr>
            <p:ph type="title"/>
          </p:nvPr>
        </p:nvSpPr>
        <p:spPr>
          <a:xfrm>
            <a:off x="838200" y="365125"/>
            <a:ext cx="10515600" cy="79275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Why monitoring your website?</a:t>
            </a:r>
            <a:endParaRPr/>
          </a:p>
        </p:txBody>
      </p:sp>
      <p:sp>
        <p:nvSpPr>
          <p:cNvPr id="190" name="Google Shape;190;g1e351c42066_0_12"/>
          <p:cNvSpPr txBox="1">
            <a:spLocks noGrp="1"/>
          </p:cNvSpPr>
          <p:nvPr>
            <p:ph type="body" idx="1"/>
          </p:nvPr>
        </p:nvSpPr>
        <p:spPr>
          <a:xfrm>
            <a:off x="949036" y="1157875"/>
            <a:ext cx="10515600" cy="4919652"/>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1000"/>
              </a:spcBef>
              <a:spcAft>
                <a:spcPts val="0"/>
              </a:spcAft>
              <a:buSzPct val="252252"/>
              <a:buNone/>
            </a:pPr>
            <a:r>
              <a:rPr lang="fi-FI" sz="1200" b="1"/>
              <a:t>Performance Tracking: </a:t>
            </a:r>
            <a:endParaRPr sz="1200" b="1"/>
          </a:p>
          <a:p>
            <a:pPr marL="457200" lvl="0" indent="-296984" algn="l" rtl="0">
              <a:lnSpc>
                <a:spcPct val="90000"/>
              </a:lnSpc>
              <a:spcBef>
                <a:spcPts val="1000"/>
              </a:spcBef>
              <a:spcAft>
                <a:spcPts val="0"/>
              </a:spcAft>
              <a:buClr>
                <a:schemeClr val="accent2"/>
              </a:buClr>
              <a:buSzPct val="100000"/>
              <a:buChar char="●"/>
            </a:pPr>
            <a:r>
              <a:rPr lang="fi-FI" sz="1200"/>
              <a:t>Web analytics allows you to measure and track the performance of your website. </a:t>
            </a:r>
            <a:endParaRPr sz="1200"/>
          </a:p>
          <a:p>
            <a:pPr marL="457200" lvl="0" indent="-296984" algn="l" rtl="0">
              <a:lnSpc>
                <a:spcPct val="90000"/>
              </a:lnSpc>
              <a:spcBef>
                <a:spcPts val="0"/>
              </a:spcBef>
              <a:spcAft>
                <a:spcPts val="0"/>
              </a:spcAft>
              <a:buClr>
                <a:schemeClr val="accent2"/>
              </a:buClr>
              <a:buSzPct val="100000"/>
              <a:buChar char="●"/>
            </a:pPr>
            <a:r>
              <a:rPr lang="fi-FI" sz="1200"/>
              <a:t>It provides valuable insights into visitor behavior, such as the number of visitors, their demographics, the pages they visit, and the actions they take. </a:t>
            </a:r>
            <a:endParaRPr sz="1200"/>
          </a:p>
          <a:p>
            <a:pPr marL="457200" lvl="0" indent="0" algn="l" rtl="0">
              <a:lnSpc>
                <a:spcPct val="90000"/>
              </a:lnSpc>
              <a:spcBef>
                <a:spcPts val="1000"/>
              </a:spcBef>
              <a:spcAft>
                <a:spcPts val="0"/>
              </a:spcAft>
              <a:buSzPct val="252252"/>
              <a:buNone/>
            </a:pPr>
            <a:r>
              <a:rPr lang="fi-FI" sz="1200"/>
              <a:t>→ helps you understand how well your website is performing and identify areas for improvement.</a:t>
            </a:r>
            <a:endParaRPr sz="1200" b="1"/>
          </a:p>
          <a:p>
            <a:pPr marL="0" lvl="0" indent="0" algn="l" rtl="0">
              <a:lnSpc>
                <a:spcPct val="90000"/>
              </a:lnSpc>
              <a:spcBef>
                <a:spcPts val="1000"/>
              </a:spcBef>
              <a:spcAft>
                <a:spcPts val="0"/>
              </a:spcAft>
              <a:buSzPct val="252252"/>
              <a:buNone/>
            </a:pPr>
            <a:r>
              <a:rPr lang="fi-FI" sz="1200" b="1"/>
              <a:t>User Experience Optimization: </a:t>
            </a:r>
            <a:endParaRPr sz="1200" b="1"/>
          </a:p>
          <a:p>
            <a:pPr marL="457200" lvl="0" indent="-296984" algn="l" rtl="0">
              <a:lnSpc>
                <a:spcPct val="90000"/>
              </a:lnSpc>
              <a:spcBef>
                <a:spcPts val="1000"/>
              </a:spcBef>
              <a:spcAft>
                <a:spcPts val="0"/>
              </a:spcAft>
              <a:buClr>
                <a:schemeClr val="accent2"/>
              </a:buClr>
              <a:buSzPct val="100000"/>
              <a:buChar char="●"/>
            </a:pPr>
            <a:r>
              <a:rPr lang="fi-FI" sz="1200"/>
              <a:t>Web analytics helps you gain insights into how users navigate your website, what content they find valuable, and where they may encounter issues. </a:t>
            </a:r>
            <a:endParaRPr sz="1200"/>
          </a:p>
          <a:p>
            <a:pPr marL="457200" lvl="0" indent="-296984" algn="l" rtl="0">
              <a:lnSpc>
                <a:spcPct val="90000"/>
              </a:lnSpc>
              <a:spcBef>
                <a:spcPts val="0"/>
              </a:spcBef>
              <a:spcAft>
                <a:spcPts val="0"/>
              </a:spcAft>
              <a:buClr>
                <a:schemeClr val="accent2"/>
              </a:buClr>
              <a:buSzPct val="100000"/>
              <a:buChar char="●"/>
            </a:pPr>
            <a:r>
              <a:rPr lang="fi-FI" sz="1200"/>
              <a:t>Usability tests and website engagement metrics helps you analyse user behavior. You can identify opportunities to enhance the user experience, improve website navigation, and optimize content placement.</a:t>
            </a:r>
            <a:endParaRPr sz="1200" b="1"/>
          </a:p>
          <a:p>
            <a:pPr marL="0" lvl="0" indent="0" algn="l" rtl="0">
              <a:lnSpc>
                <a:spcPct val="90000"/>
              </a:lnSpc>
              <a:spcBef>
                <a:spcPts val="1000"/>
              </a:spcBef>
              <a:spcAft>
                <a:spcPts val="0"/>
              </a:spcAft>
              <a:buSzPct val="252252"/>
              <a:buNone/>
            </a:pPr>
            <a:r>
              <a:rPr lang="fi-FI" sz="1200" b="1"/>
              <a:t>Conversion Rate Optimization: </a:t>
            </a:r>
            <a:endParaRPr sz="1200" b="1"/>
          </a:p>
          <a:p>
            <a:pPr marL="457200" lvl="0" indent="-296984" algn="l" rtl="0">
              <a:lnSpc>
                <a:spcPct val="90000"/>
              </a:lnSpc>
              <a:spcBef>
                <a:spcPts val="1000"/>
              </a:spcBef>
              <a:spcAft>
                <a:spcPts val="0"/>
              </a:spcAft>
              <a:buClr>
                <a:schemeClr val="accent2"/>
              </a:buClr>
              <a:buSzPct val="100000"/>
              <a:buChar char="●"/>
            </a:pPr>
            <a:r>
              <a:rPr lang="fi-FI" sz="1200"/>
              <a:t>Provides data on conversion rates, such as the percentage of visitors who take desired actions like making a purchase, filling out a form, or subscribing to a newsletter. </a:t>
            </a:r>
            <a:endParaRPr sz="1200"/>
          </a:p>
          <a:p>
            <a:pPr marL="457200" lvl="0" indent="-296984" algn="l" rtl="0">
              <a:lnSpc>
                <a:spcPct val="90000"/>
              </a:lnSpc>
              <a:spcBef>
                <a:spcPts val="0"/>
              </a:spcBef>
              <a:spcAft>
                <a:spcPts val="0"/>
              </a:spcAft>
              <a:buClr>
                <a:schemeClr val="accent2"/>
              </a:buClr>
              <a:buSzPct val="100000"/>
              <a:buChar char="●"/>
            </a:pPr>
            <a:r>
              <a:rPr lang="fi-FI" sz="1200"/>
              <a:t>By analyzing conversion funnels, identifying bottlenecks, and conducting usability testing, you can make data-driven optimizations to increase your conversion rates and improve overall business outcomes.</a:t>
            </a:r>
            <a:endParaRPr sz="1200" b="1"/>
          </a:p>
          <a:p>
            <a:pPr marL="0" lvl="0" indent="0" algn="l" rtl="0">
              <a:lnSpc>
                <a:spcPct val="90000"/>
              </a:lnSpc>
              <a:spcBef>
                <a:spcPts val="1000"/>
              </a:spcBef>
              <a:spcAft>
                <a:spcPts val="0"/>
              </a:spcAft>
              <a:buSzPct val="252252"/>
              <a:buNone/>
            </a:pPr>
            <a:r>
              <a:rPr lang="fi-FI" sz="1200" b="1"/>
              <a:t>Marketing Campaign Effectiveness: </a:t>
            </a:r>
            <a:endParaRPr sz="1200" b="1"/>
          </a:p>
          <a:p>
            <a:pPr marL="457200" lvl="0" indent="-296984" algn="l" rtl="0">
              <a:lnSpc>
                <a:spcPct val="90000"/>
              </a:lnSpc>
              <a:spcBef>
                <a:spcPts val="1000"/>
              </a:spcBef>
              <a:spcAft>
                <a:spcPts val="0"/>
              </a:spcAft>
              <a:buClr>
                <a:schemeClr val="accent2"/>
              </a:buClr>
              <a:buSzPct val="100000"/>
              <a:buChar char="●"/>
            </a:pPr>
            <a:r>
              <a:rPr lang="fi-FI" sz="1200"/>
              <a:t>Web analytics helps measure the effectiveness of your marketing campaigns. </a:t>
            </a:r>
            <a:endParaRPr sz="1200"/>
          </a:p>
          <a:p>
            <a:pPr marL="457200" lvl="0" indent="-296984" algn="l" rtl="0">
              <a:lnSpc>
                <a:spcPct val="90000"/>
              </a:lnSpc>
              <a:spcBef>
                <a:spcPts val="0"/>
              </a:spcBef>
              <a:spcAft>
                <a:spcPts val="0"/>
              </a:spcAft>
              <a:buClr>
                <a:schemeClr val="accent2"/>
              </a:buClr>
              <a:buSzPct val="100000"/>
              <a:buChar char="●"/>
            </a:pPr>
            <a:r>
              <a:rPr lang="fi-FI" sz="1200"/>
              <a:t>By tracking referral sources, keywords, and landing page performance, you can determine which marketing channels and strategies are driving the most traffic and conversions. </a:t>
            </a:r>
            <a:endParaRPr sz="1200"/>
          </a:p>
          <a:p>
            <a:pPr marL="457200" lvl="0" indent="0" algn="l" rtl="0">
              <a:lnSpc>
                <a:spcPct val="90000"/>
              </a:lnSpc>
              <a:spcBef>
                <a:spcPts val="1000"/>
              </a:spcBef>
              <a:spcAft>
                <a:spcPts val="0"/>
              </a:spcAft>
              <a:buSzPct val="252252"/>
              <a:buNone/>
            </a:pPr>
            <a:r>
              <a:rPr lang="fi-FI" sz="1200"/>
              <a:t>→ allows you to allocate resources more effectively and optimize your marketing efforts.</a:t>
            </a:r>
            <a:endParaRPr sz="1200" b="1"/>
          </a:p>
          <a:p>
            <a:pPr marL="0" lvl="0" indent="0" algn="l" rtl="0">
              <a:lnSpc>
                <a:spcPct val="90000"/>
              </a:lnSpc>
              <a:spcBef>
                <a:spcPts val="1000"/>
              </a:spcBef>
              <a:spcAft>
                <a:spcPts val="0"/>
              </a:spcAft>
              <a:buSzPct val="252252"/>
              <a:buNone/>
            </a:pPr>
            <a:r>
              <a:rPr lang="fi-FI" sz="1200" b="1"/>
              <a:t>Data-Driven Decision Making: </a:t>
            </a:r>
            <a:endParaRPr sz="1200" b="1"/>
          </a:p>
          <a:p>
            <a:pPr marL="457200" lvl="0" indent="-296984" algn="l" rtl="0">
              <a:lnSpc>
                <a:spcPct val="90000"/>
              </a:lnSpc>
              <a:spcBef>
                <a:spcPts val="1000"/>
              </a:spcBef>
              <a:spcAft>
                <a:spcPts val="0"/>
              </a:spcAft>
              <a:buClr>
                <a:schemeClr val="accent2"/>
              </a:buClr>
              <a:buSzPct val="100000"/>
              <a:buChar char="●"/>
            </a:pPr>
            <a:r>
              <a:rPr lang="fi-FI" sz="1200"/>
              <a:t>It provides quantitative data that informs your decision-making process. </a:t>
            </a:r>
            <a:endParaRPr sz="1200"/>
          </a:p>
          <a:p>
            <a:pPr marL="457200" lvl="0" indent="-296984" algn="l" rtl="0">
              <a:lnSpc>
                <a:spcPct val="90000"/>
              </a:lnSpc>
              <a:spcBef>
                <a:spcPts val="0"/>
              </a:spcBef>
              <a:spcAft>
                <a:spcPts val="0"/>
              </a:spcAft>
              <a:buClr>
                <a:schemeClr val="accent2"/>
              </a:buClr>
              <a:buSzPct val="100000"/>
              <a:buChar char="●"/>
            </a:pPr>
            <a:r>
              <a:rPr lang="fi-FI" sz="1200"/>
              <a:t>Helps you identify trends, patterns, and opportunities for growth. </a:t>
            </a:r>
            <a:endParaRPr sz="1200"/>
          </a:p>
          <a:p>
            <a:pPr marL="457200" lvl="0" indent="0" algn="l" rtl="0">
              <a:lnSpc>
                <a:spcPct val="90000"/>
              </a:lnSpc>
              <a:spcBef>
                <a:spcPts val="1000"/>
              </a:spcBef>
              <a:spcAft>
                <a:spcPts val="0"/>
              </a:spcAft>
              <a:buSzPct val="252252"/>
              <a:buNone/>
            </a:pPr>
            <a:r>
              <a:rPr lang="fi-FI" sz="1200"/>
              <a:t>→ you can make informed decisions about website improvements, content strategies, marketing initiatives, and resource allocation.</a:t>
            </a:r>
            <a:endParaRPr sz="8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2"/>
          <p:cNvSpPr txBox="1">
            <a:spLocks noGrp="1"/>
          </p:cNvSpPr>
          <p:nvPr>
            <p:ph type="ctrTitle" idx="4294967295"/>
          </p:nvPr>
        </p:nvSpPr>
        <p:spPr>
          <a:xfrm>
            <a:off x="1524000" y="1600200"/>
            <a:ext cx="9144000" cy="23876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4400"/>
              <a:buFont typeface="Calibri"/>
              <a:buNone/>
            </a:pPr>
            <a:r>
              <a:rPr lang="fi-FI" sz="4400" b="1" i="0" u="none" strike="noStrike" cap="none">
                <a:solidFill>
                  <a:schemeClr val="lt1"/>
                </a:solidFill>
                <a:latin typeface="Arial"/>
                <a:ea typeface="Arial"/>
                <a:cs typeface="Arial"/>
                <a:sym typeface="Arial"/>
              </a:rPr>
              <a:t>“Anything that you do without measuring the results is merely a hobby”</a:t>
            </a:r>
            <a:endParaRPr sz="4400" b="1" i="0" u="none" strike="noStrike" cap="none">
              <a:solidFill>
                <a:schemeClr val="lt1"/>
              </a:solidFill>
              <a:latin typeface="Arial"/>
              <a:ea typeface="Arial"/>
              <a:cs typeface="Arial"/>
              <a:sym typeface="Arial"/>
            </a:endParaRPr>
          </a:p>
        </p:txBody>
      </p:sp>
      <p:sp>
        <p:nvSpPr>
          <p:cNvPr id="196" name="Google Shape;196;p42"/>
          <p:cNvSpPr txBox="1">
            <a:spLocks noGrp="1"/>
          </p:cNvSpPr>
          <p:nvPr>
            <p:ph type="subTitle" idx="4294967295"/>
          </p:nvPr>
        </p:nvSpPr>
        <p:spPr>
          <a:xfrm>
            <a:off x="0" y="3602038"/>
            <a:ext cx="9144000" cy="1655762"/>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p:txBody>
      </p:sp>
      <p:pic>
        <p:nvPicPr>
          <p:cNvPr id="197" name="Google Shape;197;p42"/>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197"/>
                                        </p:tgtEl>
                                        <p:attrNameLst>
                                          <p:attrName>style.visibility</p:attrName>
                                        </p:attrNameLst>
                                      </p:cBhvr>
                                      <p:to>
                                        <p:strVal val="visible"/>
                                      </p:to>
                                    </p:set>
                                    <p:animEffect transition="in" filter="fade">
                                      <p:cBhvr>
                                        <p:cTn id="7" dur="1"/>
                                        <p:tgtEl>
                                          <p:spTgt spid="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44"/>
          <p:cNvSpPr txBox="1">
            <a:spLocks noGrp="1"/>
          </p:cNvSpPr>
          <p:nvPr>
            <p:ph type="title"/>
          </p:nvPr>
        </p:nvSpPr>
        <p:spPr>
          <a:xfrm>
            <a:off x="1078346" y="76611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None/>
            </a:pPr>
            <a:r>
              <a:rPr lang="fi-FI" sz="2800" b="1">
                <a:solidFill>
                  <a:srgbClr val="D12477"/>
                </a:solidFill>
              </a:rPr>
              <a:t>Without measuring the traffic on your site, you really don’t know how well it is performing.</a:t>
            </a:r>
            <a:endParaRPr/>
          </a:p>
        </p:txBody>
      </p:sp>
      <p:sp>
        <p:nvSpPr>
          <p:cNvPr id="203" name="Google Shape;203;p44"/>
          <p:cNvSpPr txBox="1">
            <a:spLocks noGrp="1"/>
          </p:cNvSpPr>
          <p:nvPr>
            <p:ph type="body" idx="1"/>
          </p:nvPr>
        </p:nvSpPr>
        <p:spPr>
          <a:xfrm>
            <a:off x="838200" y="1733323"/>
            <a:ext cx="10515600" cy="418568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2800"/>
              <a:buNone/>
            </a:pPr>
            <a:endParaRPr/>
          </a:p>
          <a:p>
            <a:pPr marL="914400" lvl="1" indent="-457200" algn="l" rtl="0">
              <a:lnSpc>
                <a:spcPct val="100000"/>
              </a:lnSpc>
              <a:spcBef>
                <a:spcPts val="600"/>
              </a:spcBef>
              <a:spcAft>
                <a:spcPts val="0"/>
              </a:spcAft>
              <a:buClr>
                <a:srgbClr val="D12477"/>
              </a:buClr>
              <a:buSzPts val="2400"/>
              <a:buFont typeface="Calibri"/>
              <a:buAutoNum type="arabicPeriod"/>
            </a:pPr>
            <a:r>
              <a:rPr lang="fi-FI"/>
              <a:t>Because you never get it right anyway the first time you launch your site.</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Internet marketing requires constant interaction and iteration</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The tastes and behavior of the markets change constantly</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Your own objectives change.</a:t>
            </a:r>
            <a:endParaRPr/>
          </a:p>
          <a:p>
            <a:pPr marL="914400" lvl="1" indent="-457200" algn="l" rtl="0">
              <a:lnSpc>
                <a:spcPct val="100000"/>
              </a:lnSpc>
              <a:spcBef>
                <a:spcPts val="1200"/>
              </a:spcBef>
              <a:spcAft>
                <a:spcPts val="600"/>
              </a:spcAft>
              <a:buClr>
                <a:srgbClr val="D12477"/>
              </a:buClr>
              <a:buSzPts val="2400"/>
              <a:buFont typeface="Calibri"/>
              <a:buAutoNum type="arabicPeriod"/>
            </a:pPr>
            <a:r>
              <a:rPr lang="fi-FI"/>
              <a:t>.....</a:t>
            </a:r>
            <a:endParaRPr/>
          </a:p>
        </p:txBody>
      </p:sp>
      <p:pic>
        <p:nvPicPr>
          <p:cNvPr id="204" name="Google Shape;204;p44"/>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1"/>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g24bdc91d832_0_0"/>
          <p:cNvSpPr txBox="1">
            <a:spLocks noGrp="1"/>
          </p:cNvSpPr>
          <p:nvPr>
            <p:ph type="ctrTitle" idx="4294967295"/>
          </p:nvPr>
        </p:nvSpPr>
        <p:spPr>
          <a:xfrm>
            <a:off x="1524000" y="2662237"/>
            <a:ext cx="9144000" cy="7668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Why do we need web analytics?</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1e351c42066_0_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Possible insights you are looking for </a:t>
            </a:r>
            <a:endParaRPr/>
          </a:p>
        </p:txBody>
      </p:sp>
      <p:sp>
        <p:nvSpPr>
          <p:cNvPr id="216" name="Google Shape;216;g1e351c42066_0_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70000" lnSpcReduction="20000"/>
          </a:bodyPr>
          <a:lstStyle/>
          <a:p>
            <a:pPr marL="0" lvl="0" indent="0" algn="l" rtl="0">
              <a:lnSpc>
                <a:spcPct val="90000"/>
              </a:lnSpc>
              <a:spcBef>
                <a:spcPts val="1000"/>
              </a:spcBef>
              <a:spcAft>
                <a:spcPts val="0"/>
              </a:spcAft>
              <a:buClr>
                <a:schemeClr val="dk1"/>
              </a:buClr>
              <a:buSzPct val="39285"/>
              <a:buFont typeface="Arial"/>
              <a:buNone/>
            </a:pPr>
            <a:r>
              <a:rPr lang="fi-FI" b="1"/>
              <a:t>What are the target audiences of the company?</a:t>
            </a:r>
            <a:endParaRPr b="1"/>
          </a:p>
          <a:p>
            <a:pPr marL="457200" lvl="0" indent="-353060" algn="l" rtl="0">
              <a:lnSpc>
                <a:spcPct val="90000"/>
              </a:lnSpc>
              <a:spcBef>
                <a:spcPts val="1000"/>
              </a:spcBef>
              <a:spcAft>
                <a:spcPts val="0"/>
              </a:spcAft>
              <a:buClr>
                <a:schemeClr val="accent2"/>
              </a:buClr>
              <a:buSzPct val="100000"/>
              <a:buChar char="●"/>
            </a:pPr>
            <a:r>
              <a:rPr lang="fi-FI"/>
              <a:t>Age, location, interests</a:t>
            </a:r>
            <a:endParaRPr/>
          </a:p>
          <a:p>
            <a:pPr marL="0" lvl="0" indent="0" algn="l" rtl="0">
              <a:lnSpc>
                <a:spcPct val="90000"/>
              </a:lnSpc>
              <a:spcBef>
                <a:spcPts val="1000"/>
              </a:spcBef>
              <a:spcAft>
                <a:spcPts val="0"/>
              </a:spcAft>
              <a:buClr>
                <a:schemeClr val="dk1"/>
              </a:buClr>
              <a:buSzPct val="39285"/>
              <a:buFont typeface="Arial"/>
              <a:buNone/>
            </a:pPr>
            <a:r>
              <a:rPr lang="fi-FI" b="1"/>
              <a:t>Which channels should be used to reach this target audience?</a:t>
            </a:r>
            <a:endParaRPr b="1"/>
          </a:p>
          <a:p>
            <a:pPr marL="457200" lvl="0" indent="-353060" algn="l" rtl="0">
              <a:lnSpc>
                <a:spcPct val="90000"/>
              </a:lnSpc>
              <a:spcBef>
                <a:spcPts val="1000"/>
              </a:spcBef>
              <a:spcAft>
                <a:spcPts val="0"/>
              </a:spcAft>
              <a:buClr>
                <a:schemeClr val="accent2"/>
              </a:buClr>
              <a:buSzPct val="100000"/>
              <a:buChar char="●"/>
            </a:pPr>
            <a:r>
              <a:rPr lang="fi-FI"/>
              <a:t>e.g. Facebook, Google</a:t>
            </a:r>
            <a:endParaRPr/>
          </a:p>
          <a:p>
            <a:pPr marL="0" lvl="0" indent="0" algn="l" rtl="0">
              <a:lnSpc>
                <a:spcPct val="90000"/>
              </a:lnSpc>
              <a:spcBef>
                <a:spcPts val="1000"/>
              </a:spcBef>
              <a:spcAft>
                <a:spcPts val="0"/>
              </a:spcAft>
              <a:buClr>
                <a:schemeClr val="dk1"/>
              </a:buClr>
              <a:buSzPct val="39285"/>
              <a:buFont typeface="Arial"/>
              <a:buNone/>
            </a:pPr>
            <a:r>
              <a:rPr lang="fi-FI" b="1"/>
              <a:t>What kind of content should be created on the website to attract users?</a:t>
            </a:r>
            <a:endParaRPr b="1"/>
          </a:p>
          <a:p>
            <a:pPr marL="457200" lvl="0" indent="-353060" algn="l" rtl="0">
              <a:lnSpc>
                <a:spcPct val="90000"/>
              </a:lnSpc>
              <a:spcBef>
                <a:spcPts val="1000"/>
              </a:spcBef>
              <a:spcAft>
                <a:spcPts val="0"/>
              </a:spcAft>
              <a:buClr>
                <a:schemeClr val="accent2"/>
              </a:buClr>
              <a:buSzPct val="100000"/>
              <a:buChar char="●"/>
            </a:pPr>
            <a:r>
              <a:rPr lang="fi-FI"/>
              <a:t>blog posts, information about services, buying guides etc.</a:t>
            </a:r>
            <a:endParaRPr/>
          </a:p>
          <a:p>
            <a:pPr marL="0" lvl="0" indent="0" algn="l" rtl="0">
              <a:lnSpc>
                <a:spcPct val="90000"/>
              </a:lnSpc>
              <a:spcBef>
                <a:spcPts val="1000"/>
              </a:spcBef>
              <a:spcAft>
                <a:spcPts val="0"/>
              </a:spcAft>
              <a:buClr>
                <a:schemeClr val="dk1"/>
              </a:buClr>
              <a:buSzPct val="39285"/>
              <a:buFont typeface="Arial"/>
              <a:buNone/>
            </a:pPr>
            <a:r>
              <a:rPr lang="fi-FI" b="1"/>
              <a:t>What are the goals of the company and the website, and what actions do users need to take on the website?</a:t>
            </a:r>
            <a:endParaRPr b="1"/>
          </a:p>
          <a:p>
            <a:pPr marL="457200" lvl="0" indent="-353060" algn="l" rtl="0">
              <a:lnSpc>
                <a:spcPct val="90000"/>
              </a:lnSpc>
              <a:spcBef>
                <a:spcPts val="1000"/>
              </a:spcBef>
              <a:spcAft>
                <a:spcPts val="0"/>
              </a:spcAft>
              <a:buClr>
                <a:schemeClr val="accent2"/>
              </a:buClr>
              <a:buSzPct val="100000"/>
              <a:buChar char="●"/>
            </a:pPr>
            <a:r>
              <a:rPr lang="fi-FI"/>
              <a:t>e.g. making a purchase in an online store, contacting the company, reading content</a:t>
            </a:r>
            <a:endParaRPr/>
          </a:p>
          <a:p>
            <a:pPr marL="0" lvl="0" indent="0" algn="l" rtl="0">
              <a:lnSpc>
                <a:spcPct val="90000"/>
              </a:lnSpc>
              <a:spcBef>
                <a:spcPts val="1000"/>
              </a:spcBef>
              <a:spcAft>
                <a:spcPts val="0"/>
              </a:spcAft>
              <a:buClr>
                <a:schemeClr val="dk1"/>
              </a:buClr>
              <a:buSzPct val="39285"/>
              <a:buFont typeface="Arial"/>
              <a:buNone/>
            </a:pPr>
            <a:r>
              <a:rPr lang="fi-FI" b="1"/>
              <a:t>What marketing strategies drive traffic to the website?</a:t>
            </a:r>
            <a:endParaRPr b="1"/>
          </a:p>
          <a:p>
            <a:pPr marL="457200" lvl="0" indent="-353060" algn="l" rtl="0">
              <a:lnSpc>
                <a:spcPct val="90000"/>
              </a:lnSpc>
              <a:spcBef>
                <a:spcPts val="1000"/>
              </a:spcBef>
              <a:spcAft>
                <a:spcPts val="0"/>
              </a:spcAft>
              <a:buClr>
                <a:schemeClr val="accent2"/>
              </a:buClr>
              <a:buSzPct val="100000"/>
              <a:buChar char="●"/>
            </a:pPr>
            <a:r>
              <a:rPr lang="fi-FI"/>
              <a:t>e.g. video ads, Instagram advertising, influencer collaborations</a:t>
            </a:r>
            <a:endParaRPr/>
          </a:p>
          <a:p>
            <a:pPr marL="0" lvl="0" indent="0" algn="l" rtl="0">
              <a:lnSpc>
                <a:spcPct val="90000"/>
              </a:lnSpc>
              <a:spcBef>
                <a:spcPts val="1000"/>
              </a:spcBef>
              <a:spcAft>
                <a:spcPts val="0"/>
              </a:spcAft>
              <a:buSzPct val="142857"/>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3"/>
          <p:cNvSpPr txBox="1">
            <a:spLocks noGrp="1"/>
          </p:cNvSpPr>
          <p:nvPr>
            <p:ph type="title"/>
          </p:nvPr>
        </p:nvSpPr>
        <p:spPr>
          <a:xfrm>
            <a:off x="583384" y="202257"/>
            <a:ext cx="11023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800"/>
              <a:t>Some examples</a:t>
            </a:r>
            <a:br>
              <a:rPr lang="fi-FI" sz="3800"/>
            </a:br>
            <a:r>
              <a:rPr lang="fi-FI" sz="3800"/>
              <a:t>Objectives for your site &amp; how to measure</a:t>
            </a:r>
            <a:endParaRPr sz="3800"/>
          </a:p>
        </p:txBody>
      </p:sp>
      <p:sp>
        <p:nvSpPr>
          <p:cNvPr id="222" name="Google Shape;222;p43"/>
          <p:cNvSpPr txBox="1">
            <a:spLocks noGrp="1"/>
          </p:cNvSpPr>
          <p:nvPr>
            <p:ph type="body" idx="1"/>
          </p:nvPr>
        </p:nvSpPr>
        <p:spPr>
          <a:xfrm>
            <a:off x="939675" y="2244804"/>
            <a:ext cx="5356800" cy="3551100"/>
          </a:xfrm>
          <a:prstGeom prst="rect">
            <a:avLst/>
          </a:prstGeom>
          <a:noFill/>
          <a:ln>
            <a:noFill/>
          </a:ln>
        </p:spPr>
        <p:txBody>
          <a:bodyPr spcFirstLastPara="1" wrap="square" lIns="91425" tIns="45700" rIns="91425" bIns="45700" anchor="t" anchorCtr="0">
            <a:noAutofit/>
          </a:bodyPr>
          <a:lstStyle/>
          <a:p>
            <a:pPr marL="457200" lvl="0" indent="-355600" algn="l" rtl="0">
              <a:lnSpc>
                <a:spcPct val="100000"/>
              </a:lnSpc>
              <a:spcBef>
                <a:spcPts val="0"/>
              </a:spcBef>
              <a:spcAft>
                <a:spcPts val="0"/>
              </a:spcAft>
              <a:buSzPts val="2000"/>
              <a:buChar char="●"/>
            </a:pPr>
            <a:r>
              <a:rPr lang="fi-FI" sz="2000" b="1"/>
              <a:t>Let people know you exist?</a:t>
            </a:r>
            <a:endParaRPr sz="2000" b="1"/>
          </a:p>
          <a:p>
            <a:pPr marL="914400" lvl="1" indent="-355600" algn="l" rtl="0">
              <a:lnSpc>
                <a:spcPct val="100000"/>
              </a:lnSpc>
              <a:spcBef>
                <a:spcPts val="0"/>
              </a:spcBef>
              <a:spcAft>
                <a:spcPts val="0"/>
              </a:spcAft>
              <a:buSzPts val="2000"/>
              <a:buChar char="○"/>
            </a:pPr>
            <a:r>
              <a:rPr lang="fi-FI" sz="2000"/>
              <a:t>Attract to your site</a:t>
            </a:r>
            <a:endParaRPr sz="2000"/>
          </a:p>
          <a:p>
            <a:pPr marL="457200" lvl="0" indent="-355600" algn="l" rtl="0">
              <a:lnSpc>
                <a:spcPct val="100000"/>
              </a:lnSpc>
              <a:spcBef>
                <a:spcPts val="0"/>
              </a:spcBef>
              <a:spcAft>
                <a:spcPts val="0"/>
              </a:spcAft>
              <a:buSzPts val="2000"/>
              <a:buChar char="●"/>
            </a:pPr>
            <a:r>
              <a:rPr lang="fi-FI" sz="2000" b="1"/>
              <a:t>Make sure people know what your company does?</a:t>
            </a:r>
            <a:endParaRPr sz="2000" b="1"/>
          </a:p>
          <a:p>
            <a:pPr marL="914400" lvl="1" indent="-355600" algn="l" rtl="0">
              <a:lnSpc>
                <a:spcPct val="100000"/>
              </a:lnSpc>
              <a:spcBef>
                <a:spcPts val="0"/>
              </a:spcBef>
              <a:spcAft>
                <a:spcPts val="0"/>
              </a:spcAft>
              <a:buSzPts val="2000"/>
              <a:buChar char="○"/>
            </a:pPr>
            <a:r>
              <a:rPr lang="fi-FI" sz="2000"/>
              <a:t>Micro conversion</a:t>
            </a:r>
            <a:endParaRPr sz="2000"/>
          </a:p>
          <a:p>
            <a:pPr marL="457200" lvl="0" indent="-355600" algn="l" rtl="0">
              <a:lnSpc>
                <a:spcPct val="100000"/>
              </a:lnSpc>
              <a:spcBef>
                <a:spcPts val="0"/>
              </a:spcBef>
              <a:spcAft>
                <a:spcPts val="0"/>
              </a:spcAft>
              <a:buSzPts val="2000"/>
              <a:buChar char="●"/>
            </a:pPr>
            <a:r>
              <a:rPr lang="fi-FI" sz="2000" b="1"/>
              <a:t>Make sure people know about your new product?</a:t>
            </a:r>
            <a:endParaRPr sz="2000" b="1"/>
          </a:p>
          <a:p>
            <a:pPr marL="914400" lvl="1" indent="-355600" algn="l" rtl="0">
              <a:lnSpc>
                <a:spcPct val="100000"/>
              </a:lnSpc>
              <a:spcBef>
                <a:spcPts val="0"/>
              </a:spcBef>
              <a:spcAft>
                <a:spcPts val="0"/>
              </a:spcAft>
              <a:buSzPts val="2000"/>
              <a:buChar char="○"/>
            </a:pPr>
            <a:r>
              <a:rPr lang="fi-FI" sz="2000"/>
              <a:t>Macro conversion</a:t>
            </a:r>
            <a:endParaRPr sz="2000"/>
          </a:p>
          <a:p>
            <a:pPr marL="457200" lvl="0" indent="-355600" algn="l" rtl="0">
              <a:lnSpc>
                <a:spcPct val="100000"/>
              </a:lnSpc>
              <a:spcBef>
                <a:spcPts val="0"/>
              </a:spcBef>
              <a:spcAft>
                <a:spcPts val="0"/>
              </a:spcAft>
              <a:buSzPts val="2000"/>
              <a:buChar char="●"/>
            </a:pPr>
            <a:r>
              <a:rPr lang="fi-FI" sz="2000" b="1"/>
              <a:t>Collect email addresses from potential customer?</a:t>
            </a:r>
            <a:endParaRPr sz="2000" b="1"/>
          </a:p>
          <a:p>
            <a:pPr marL="914400" lvl="1" indent="-355600" algn="l" rtl="0">
              <a:lnSpc>
                <a:spcPct val="100000"/>
              </a:lnSpc>
              <a:spcBef>
                <a:spcPts val="0"/>
              </a:spcBef>
              <a:spcAft>
                <a:spcPts val="0"/>
              </a:spcAft>
              <a:buSzPts val="2000"/>
              <a:buChar char="○"/>
            </a:pPr>
            <a:r>
              <a:rPr lang="fi-FI" sz="2000"/>
              <a:t>Loyal clients</a:t>
            </a:r>
            <a:endParaRPr sz="2000"/>
          </a:p>
        </p:txBody>
      </p:sp>
      <p:sp>
        <p:nvSpPr>
          <p:cNvPr id="223" name="Google Shape;223;p43"/>
          <p:cNvSpPr txBox="1"/>
          <p:nvPr/>
        </p:nvSpPr>
        <p:spPr>
          <a:xfrm>
            <a:off x="6095184" y="2244754"/>
            <a:ext cx="5534841" cy="3551189"/>
          </a:xfrm>
          <a:prstGeom prst="rect">
            <a:avLst/>
          </a:prstGeom>
          <a:noFill/>
          <a:ln>
            <a:noFill/>
          </a:ln>
        </p:spPr>
        <p:txBody>
          <a:bodyPr spcFirstLastPara="1" wrap="square" lIns="91425" tIns="45700" rIns="91425" bIns="45700" anchor="t" anchorCtr="0">
            <a:noAutofit/>
          </a:bodyPr>
          <a:lstStyle/>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The number of people who visited your site</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How long people stayed on the page where you explained your business</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The number of people who visited the page where you displayed your new product</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Returning visitors, subscribes to newsletter</a:t>
            </a:r>
            <a:endParaRPr sz="2000" b="0" i="0" u="none" strike="noStrike" cap="none">
              <a:solidFill>
                <a:srgbClr val="161249"/>
              </a:solidFill>
              <a:latin typeface="Arial"/>
              <a:ea typeface="Arial"/>
              <a:cs typeface="Arial"/>
              <a:sym typeface="Arial"/>
            </a:endParaRPr>
          </a:p>
        </p:txBody>
      </p:sp>
      <p:sp>
        <p:nvSpPr>
          <p:cNvPr id="224" name="Google Shape;224;p43"/>
          <p:cNvSpPr txBox="1"/>
          <p:nvPr/>
        </p:nvSpPr>
        <p:spPr>
          <a:xfrm>
            <a:off x="6095184" y="1527820"/>
            <a:ext cx="5356800" cy="95636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4800"/>
              <a:buFont typeface="Arial"/>
              <a:buNone/>
            </a:pPr>
            <a:r>
              <a:rPr lang="fi-FI" sz="3200" b="1" i="0" u="none" strike="noStrike" cap="none">
                <a:solidFill>
                  <a:srgbClr val="D12477"/>
                </a:solidFill>
                <a:latin typeface="Arial"/>
                <a:ea typeface="Arial"/>
                <a:cs typeface="Arial"/>
                <a:sym typeface="Arial"/>
              </a:rPr>
              <a:t>Measure</a:t>
            </a:r>
            <a:endParaRPr sz="3200" b="1" i="0" u="none" strike="noStrike" cap="none">
              <a:solidFill>
                <a:srgbClr val="D12477"/>
              </a:solidFill>
              <a:latin typeface="Arial"/>
              <a:ea typeface="Arial"/>
              <a:cs typeface="Arial"/>
              <a:sym typeface="Arial"/>
            </a:endParaRPr>
          </a:p>
        </p:txBody>
      </p:sp>
      <p:sp>
        <p:nvSpPr>
          <p:cNvPr id="225" name="Google Shape;225;p43"/>
          <p:cNvSpPr txBox="1"/>
          <p:nvPr/>
        </p:nvSpPr>
        <p:spPr>
          <a:xfrm>
            <a:off x="838200" y="1527820"/>
            <a:ext cx="5355167" cy="95636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4400"/>
              <a:buFont typeface="Arial"/>
              <a:buNone/>
            </a:pPr>
            <a:r>
              <a:rPr lang="fi-FI" sz="3200" b="1" i="0" u="none" strike="noStrike" cap="none">
                <a:solidFill>
                  <a:srgbClr val="D12477"/>
                </a:solidFill>
                <a:latin typeface="Arial"/>
                <a:ea typeface="Arial"/>
                <a:cs typeface="Arial"/>
                <a:sym typeface="Arial"/>
              </a:rPr>
              <a:t>Objective</a:t>
            </a:r>
            <a:endParaRPr sz="3200" b="1" i="0" u="none" strike="noStrike" cap="none">
              <a:solidFill>
                <a:srgbClr val="D12477"/>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45"/>
          <p:cNvSpPr txBox="1">
            <a:spLocks noGrp="1"/>
          </p:cNvSpPr>
          <p:nvPr>
            <p:ph type="title"/>
          </p:nvPr>
        </p:nvSpPr>
        <p:spPr>
          <a:xfrm>
            <a:off x="838200" y="1016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What do you measure</a:t>
            </a:r>
            <a:endParaRPr/>
          </a:p>
        </p:txBody>
      </p:sp>
      <p:sp>
        <p:nvSpPr>
          <p:cNvPr id="231" name="Google Shape;231;p45"/>
          <p:cNvSpPr txBox="1">
            <a:spLocks noGrp="1"/>
          </p:cNvSpPr>
          <p:nvPr>
            <p:ph type="body" idx="1"/>
          </p:nvPr>
        </p:nvSpPr>
        <p:spPr>
          <a:xfrm>
            <a:off x="838200" y="1170879"/>
            <a:ext cx="10515600" cy="4873082"/>
          </a:xfrm>
          <a:prstGeom prst="rect">
            <a:avLst/>
          </a:prstGeom>
          <a:noFill/>
          <a:ln>
            <a:noFill/>
          </a:ln>
        </p:spPr>
        <p:txBody>
          <a:bodyPr spcFirstLastPara="1" wrap="square" lIns="91425" tIns="45700" rIns="91425" bIns="45700" anchor="t" anchorCtr="0">
            <a:normAutofit fontScale="70000" lnSpcReduction="20000"/>
          </a:bodyPr>
          <a:lstStyle/>
          <a:p>
            <a:pPr marL="457200" lvl="0" indent="-457200" algn="l" rtl="0">
              <a:lnSpc>
                <a:spcPct val="120000"/>
              </a:lnSpc>
              <a:spcBef>
                <a:spcPts val="0"/>
              </a:spcBef>
              <a:spcAft>
                <a:spcPts val="0"/>
              </a:spcAft>
              <a:buClr>
                <a:srgbClr val="D12477"/>
              </a:buClr>
              <a:buSzPct val="100000"/>
              <a:buFont typeface="Calibri"/>
              <a:buAutoNum type="arabicPeriod"/>
            </a:pPr>
            <a:r>
              <a:rPr lang="fi-FI" sz="3200"/>
              <a:t>How many people have visited your site?</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From where did they come to you site?</a:t>
            </a:r>
            <a:endParaRPr sz="3200"/>
          </a:p>
          <a:p>
            <a:pPr marL="1143000" lvl="2" indent="-342900" algn="l" rtl="0">
              <a:lnSpc>
                <a:spcPct val="120000"/>
              </a:lnSpc>
              <a:spcBef>
                <a:spcPts val="0"/>
              </a:spcBef>
              <a:spcAft>
                <a:spcPts val="0"/>
              </a:spcAft>
              <a:buClr>
                <a:srgbClr val="D12477"/>
              </a:buClr>
              <a:buSzPct val="100000"/>
              <a:buChar char="•"/>
            </a:pPr>
            <a:r>
              <a:rPr lang="fi-FI" sz="2600"/>
              <a:t>Search engine</a:t>
            </a:r>
            <a:endParaRPr sz="2600"/>
          </a:p>
          <a:p>
            <a:pPr marL="1143000" lvl="2" indent="-342900" algn="l" rtl="0">
              <a:lnSpc>
                <a:spcPct val="120000"/>
              </a:lnSpc>
              <a:spcBef>
                <a:spcPts val="0"/>
              </a:spcBef>
              <a:spcAft>
                <a:spcPts val="0"/>
              </a:spcAft>
              <a:buClr>
                <a:srgbClr val="D12477"/>
              </a:buClr>
              <a:buSzPct val="100000"/>
              <a:buChar char="•"/>
            </a:pPr>
            <a:r>
              <a:rPr lang="fi-FI" sz="2600"/>
              <a:t>Social Media </a:t>
            </a:r>
            <a:endParaRPr sz="2600"/>
          </a:p>
          <a:p>
            <a:pPr marL="1143000" lvl="2" indent="-342900" algn="l" rtl="0">
              <a:lnSpc>
                <a:spcPct val="120000"/>
              </a:lnSpc>
              <a:spcBef>
                <a:spcPts val="0"/>
              </a:spcBef>
              <a:spcAft>
                <a:spcPts val="0"/>
              </a:spcAft>
              <a:buClr>
                <a:srgbClr val="D12477"/>
              </a:buClr>
              <a:buSzPct val="100000"/>
              <a:buChar char="•"/>
            </a:pPr>
            <a:r>
              <a:rPr lang="fi-FI" sz="2600"/>
              <a:t>A link from another site</a:t>
            </a:r>
            <a:endParaRPr sz="2600"/>
          </a:p>
          <a:p>
            <a:pPr marL="1143000" lvl="2" indent="-342900" algn="l" rtl="0">
              <a:lnSpc>
                <a:spcPct val="120000"/>
              </a:lnSpc>
              <a:spcBef>
                <a:spcPts val="0"/>
              </a:spcBef>
              <a:spcAft>
                <a:spcPts val="0"/>
              </a:spcAft>
              <a:buClr>
                <a:srgbClr val="D12477"/>
              </a:buClr>
              <a:buSzPct val="100000"/>
              <a:buChar char="•"/>
            </a:pPr>
            <a:r>
              <a:rPr lang="fi-FI" sz="2600"/>
              <a:t>Etc.</a:t>
            </a:r>
            <a:endParaRPr sz="26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Which pages did they visit?</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How long did they stay on a pages?</a:t>
            </a:r>
            <a:endParaRPr/>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Did they scroll down on your pages?</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Which page did they leave from?</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u="sng"/>
              <a:t>Was there conversion?</a:t>
            </a:r>
            <a:endParaRPr sz="3200" u="sng"/>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Are they returning visitors?</a:t>
            </a:r>
            <a:endParaRPr sz="3200"/>
          </a:p>
        </p:txBody>
      </p:sp>
      <p:pic>
        <p:nvPicPr>
          <p:cNvPr id="232" name="Google Shape;232;p45"/>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g23e960a9dd7_0_1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1800"/>
              <a:buNone/>
            </a:pPr>
            <a:r>
              <a:rPr lang="fi-FI"/>
              <a:t>Is 200 visitors a lot?</a:t>
            </a:r>
            <a:endParaRPr/>
          </a:p>
        </p:txBody>
      </p:sp>
      <p:sp>
        <p:nvSpPr>
          <p:cNvPr id="238" name="Google Shape;238;g23e960a9dd7_0_10"/>
          <p:cNvSpPr txBox="1"/>
          <p:nvPr/>
        </p:nvSpPr>
        <p:spPr>
          <a:xfrm>
            <a:off x="6944425" y="6226075"/>
            <a:ext cx="5121900" cy="523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FI" sz="1100" b="0" i="0" u="none" strike="noStrike" cap="none">
                <a:solidFill>
                  <a:srgbClr val="000000"/>
                </a:solidFill>
                <a:latin typeface="Arial"/>
                <a:ea typeface="Arial"/>
                <a:cs typeface="Arial"/>
                <a:sym typeface="Arial"/>
              </a:rPr>
              <a:t>Source: Unsplash - Magnet.me </a:t>
            </a:r>
            <a:r>
              <a:rPr lang="fi-FI" sz="1100" b="0" i="0" u="sng" strike="noStrike" cap="none">
                <a:solidFill>
                  <a:schemeClr val="hlink"/>
                </a:solidFill>
                <a:latin typeface="Arial"/>
                <a:ea typeface="Arial"/>
                <a:cs typeface="Arial"/>
                <a:sym typeface="Arial"/>
                <a:hlinkClick r:id="rId3"/>
              </a:rPr>
              <a:t>https://unsplash.com/photos/LDcC7aCWVlo</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pic>
        <p:nvPicPr>
          <p:cNvPr id="239" name="Google Shape;239;g23e960a9dd7_0_10"/>
          <p:cNvPicPr preferRelativeResize="0"/>
          <p:nvPr/>
        </p:nvPicPr>
        <p:blipFill rotWithShape="1">
          <a:blip r:embed="rId4">
            <a:alphaModFix/>
          </a:blip>
          <a:srcRect/>
          <a:stretch/>
        </p:blipFill>
        <p:spPr>
          <a:xfrm>
            <a:off x="2417076" y="1118750"/>
            <a:ext cx="7421501" cy="49476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g23e960a9dd7_0_14"/>
          <p:cNvSpPr txBox="1">
            <a:spLocks noGrp="1"/>
          </p:cNvSpPr>
          <p:nvPr>
            <p:ph type="title"/>
          </p:nvPr>
        </p:nvSpPr>
        <p:spPr>
          <a:xfrm>
            <a:off x="601129" y="438150"/>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a:t>Example – you want 20 new orders per month</a:t>
            </a:r>
            <a:endParaRPr sz="3600"/>
          </a:p>
        </p:txBody>
      </p:sp>
      <p:graphicFrame>
        <p:nvGraphicFramePr>
          <p:cNvPr id="246" name="Google Shape;246;g23e960a9dd7_0_14"/>
          <p:cNvGraphicFramePr/>
          <p:nvPr/>
        </p:nvGraphicFramePr>
        <p:xfrm>
          <a:off x="601129" y="2190750"/>
          <a:ext cx="11305125" cy="2304000"/>
        </p:xfrm>
        <a:graphic>
          <a:graphicData uri="http://schemas.openxmlformats.org/drawingml/2006/table">
            <a:tbl>
              <a:tblPr firstRow="1" bandRow="1">
                <a:noFill/>
                <a:tableStyleId>{F883526D-62B6-46DB-A445-D54F89E56FB7}</a:tableStyleId>
              </a:tblPr>
              <a:tblGrid>
                <a:gridCol w="4694775">
                  <a:extLst>
                    <a:ext uri="{9D8B030D-6E8A-4147-A177-3AD203B41FA5}">
                      <a16:colId xmlns:a16="http://schemas.microsoft.com/office/drawing/2014/main" val="20000"/>
                    </a:ext>
                  </a:extLst>
                </a:gridCol>
                <a:gridCol w="2724150">
                  <a:extLst>
                    <a:ext uri="{9D8B030D-6E8A-4147-A177-3AD203B41FA5}">
                      <a16:colId xmlns:a16="http://schemas.microsoft.com/office/drawing/2014/main" val="20001"/>
                    </a:ext>
                  </a:extLst>
                </a:gridCol>
                <a:gridCol w="3886200">
                  <a:extLst>
                    <a:ext uri="{9D8B030D-6E8A-4147-A177-3AD203B41FA5}">
                      <a16:colId xmlns:a16="http://schemas.microsoft.com/office/drawing/2014/main" val="20002"/>
                    </a:ext>
                  </a:extLst>
                </a:gridCol>
              </a:tblGrid>
              <a:tr h="576000">
                <a:tc>
                  <a:txBody>
                    <a:bodyPr/>
                    <a:lstStyle/>
                    <a:p>
                      <a:pPr marL="0" marR="0" lvl="0" indent="0" algn="l" rtl="0">
                        <a:lnSpc>
                          <a:spcPct val="100000"/>
                        </a:lnSpc>
                        <a:spcBef>
                          <a:spcPts val="0"/>
                        </a:spcBef>
                        <a:spcAft>
                          <a:spcPts val="0"/>
                        </a:spcAft>
                        <a:buClr>
                          <a:schemeClr val="dk1"/>
                        </a:buClr>
                        <a:buSzPts val="1800"/>
                        <a:buFont typeface="Calibri"/>
                        <a:buNone/>
                      </a:pP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rgbClr val="D12477"/>
                        </a:buClr>
                        <a:buSzPts val="1800"/>
                        <a:buFont typeface="Calibri"/>
                        <a:buNone/>
                      </a:pPr>
                      <a:r>
                        <a:rPr lang="fi-FI" sz="1800" b="1" u="none" strike="noStrike" cap="none">
                          <a:solidFill>
                            <a:srgbClr val="D12477"/>
                          </a:solidFill>
                        </a:rPr>
                        <a:t>To reach the objective of </a:t>
                      </a:r>
                      <a:endParaRPr sz="1800" b="1" u="none" strike="noStrike" cap="none">
                        <a:solidFill>
                          <a:srgbClr val="D12477"/>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rgbClr val="D12477"/>
                        </a:buClr>
                        <a:buSzPts val="1800"/>
                        <a:buFont typeface="Calibri"/>
                        <a:buNone/>
                      </a:pPr>
                      <a:r>
                        <a:rPr lang="fi-FI" sz="1800" b="1" u="none" strike="noStrike" cap="none">
                          <a:solidFill>
                            <a:srgbClr val="D12477"/>
                          </a:solidFill>
                        </a:rPr>
                        <a:t>20 new orders per month</a:t>
                      </a:r>
                      <a:endParaRPr sz="1800" b="1" u="none" strike="noStrike" cap="none">
                        <a:solidFill>
                          <a:srgbClr val="D12477"/>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0"/>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Assuming 50% of your offers are accepted</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You need </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40 new qualified offers</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1"/>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Assuming 40% of new contacts want an offer</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You need </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100 new contacts (email addresses)</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2"/>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Assuming a 50% conversion rate</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You need</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200 new visitors to your site</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1"/>
          <p:cNvSpPr txBox="1">
            <a:spLocks noGrp="1"/>
          </p:cNvSpPr>
          <p:nvPr>
            <p:ph type="ctrTitle" idx="4294967295"/>
          </p:nvPr>
        </p:nvSpPr>
        <p:spPr>
          <a:xfrm>
            <a:off x="1524000" y="2662237"/>
            <a:ext cx="9144000" cy="7667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Why do we need user surveys?</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1e351c42066_0_22"/>
          <p:cNvSpPr txBox="1"/>
          <p:nvPr/>
        </p:nvSpPr>
        <p:spPr>
          <a:xfrm>
            <a:off x="731175" y="2168350"/>
            <a:ext cx="10425600" cy="2154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200" b="1" i="0" u="none" strike="noStrike" cap="none">
                <a:solidFill>
                  <a:schemeClr val="lt1"/>
                </a:solidFill>
                <a:latin typeface="Arial"/>
                <a:ea typeface="Arial"/>
                <a:cs typeface="Arial"/>
                <a:sym typeface="Arial"/>
              </a:rPr>
              <a:t>Analytics tells you what is happening on your website, but it is up to humans to analyze why, what actions to take, and how to leverage the data obtained.</a:t>
            </a:r>
            <a:endParaRPr sz="3200" b="1" i="0" u="none" strike="noStrike" cap="non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g2415d10eec0_0_1226"/>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Autofit/>
          </a:bodyPr>
          <a:lstStyle/>
          <a:p>
            <a:pPr marL="0" lvl="0" indent="0" algn="l" rtl="0">
              <a:lnSpc>
                <a:spcPct val="90000"/>
              </a:lnSpc>
              <a:spcBef>
                <a:spcPts val="0"/>
              </a:spcBef>
              <a:spcAft>
                <a:spcPts val="0"/>
              </a:spcAft>
              <a:buClr>
                <a:srgbClr val="0099D4"/>
              </a:buClr>
              <a:buSzPts val="3960"/>
              <a:buFont typeface="Arial"/>
              <a:buNone/>
            </a:pPr>
            <a:r>
              <a:rPr lang="fi-FI" sz="3700">
                <a:solidFill>
                  <a:schemeClr val="dk1"/>
                </a:solidFill>
              </a:rPr>
              <a:t>Folluw up on analytics: </a:t>
            </a:r>
            <a:br>
              <a:rPr lang="fi-FI" sz="3700">
                <a:solidFill>
                  <a:schemeClr val="dk1"/>
                </a:solidFill>
              </a:rPr>
            </a:br>
            <a:r>
              <a:rPr lang="fi-FI" sz="3700">
                <a:solidFill>
                  <a:schemeClr val="dk1"/>
                </a:solidFill>
              </a:rPr>
              <a:t>investigate the quality of your website</a:t>
            </a:r>
            <a:endParaRPr sz="4059">
              <a:solidFill>
                <a:schemeClr val="dk1"/>
              </a:solidFill>
            </a:endParaRPr>
          </a:p>
        </p:txBody>
      </p:sp>
      <p:sp>
        <p:nvSpPr>
          <p:cNvPr id="264" name="Google Shape;264;g2415d10eec0_0_1226"/>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fi-FI"/>
              <a:t>7 mei 2023</a:t>
            </a:r>
            <a:endParaRPr/>
          </a:p>
        </p:txBody>
      </p:sp>
      <p:sp>
        <p:nvSpPr>
          <p:cNvPr id="265" name="Google Shape;265;g2415d10eec0_0_1226"/>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400"/>
              <a:buNone/>
            </a:pPr>
            <a:r>
              <a:rPr lang="fi-FI"/>
              <a:t>NAAM PRESENTATIE</a:t>
            </a:r>
            <a:endParaRPr/>
          </a:p>
        </p:txBody>
      </p:sp>
      <p:sp>
        <p:nvSpPr>
          <p:cNvPr id="266" name="Google Shape;266;g2415d10eec0_0_1226"/>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400"/>
              <a:buNone/>
            </a:pPr>
            <a:fld id="{00000000-1234-1234-1234-123412341234}" type="slidenum">
              <a:rPr lang="fi-FI"/>
              <a:t>16</a:t>
            </a:fld>
            <a:endParaRPr/>
          </a:p>
        </p:txBody>
      </p:sp>
      <p:pic>
        <p:nvPicPr>
          <p:cNvPr id="267" name="Google Shape;267;g2415d10eec0_0_1226"/>
          <p:cNvPicPr preferRelativeResize="0"/>
          <p:nvPr/>
        </p:nvPicPr>
        <p:blipFill rotWithShape="1">
          <a:blip r:embed="rId3">
            <a:alphaModFix/>
          </a:blip>
          <a:srcRect/>
          <a:stretch/>
        </p:blipFill>
        <p:spPr>
          <a:xfrm>
            <a:off x="5265637" y="2176040"/>
            <a:ext cx="6580237" cy="3784921"/>
          </a:xfrm>
          <a:prstGeom prst="rect">
            <a:avLst/>
          </a:prstGeom>
          <a:noFill/>
          <a:ln>
            <a:noFill/>
          </a:ln>
        </p:spPr>
      </p:pic>
      <p:pic>
        <p:nvPicPr>
          <p:cNvPr id="268" name="Google Shape;268;g2415d10eec0_0_1226"/>
          <p:cNvPicPr preferRelativeResize="0"/>
          <p:nvPr/>
        </p:nvPicPr>
        <p:blipFill rotWithShape="1">
          <a:blip r:embed="rId4">
            <a:alphaModFix/>
          </a:blip>
          <a:srcRect/>
          <a:stretch/>
        </p:blipFill>
        <p:spPr>
          <a:xfrm>
            <a:off x="152401" y="1638450"/>
            <a:ext cx="4872182" cy="4425775"/>
          </a:xfrm>
          <a:prstGeom prst="rect">
            <a:avLst/>
          </a:prstGeom>
          <a:noFill/>
          <a:ln>
            <a:noFill/>
          </a:ln>
        </p:spPr>
      </p:pic>
      <p:sp>
        <p:nvSpPr>
          <p:cNvPr id="269" name="Google Shape;269;g2415d10eec0_0_1226"/>
          <p:cNvSpPr txBox="1"/>
          <p:nvPr/>
        </p:nvSpPr>
        <p:spPr>
          <a:xfrm>
            <a:off x="4886946" y="3574471"/>
            <a:ext cx="75738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800" b="0" i="0" u="none" strike="noStrike" cap="none">
                <a:solidFill>
                  <a:srgbClr val="000000"/>
                </a:solidFill>
                <a:latin typeface="Arial"/>
                <a:ea typeface="Arial"/>
                <a:cs typeface="Arial"/>
                <a:sym typeface="Arial"/>
              </a:rPr>
              <a:t>Say</a:t>
            </a:r>
            <a:endParaRPr sz="16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g24bdc91d832_0_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Focus on Top tasks</a:t>
            </a:r>
            <a:endParaRPr/>
          </a:p>
        </p:txBody>
      </p:sp>
      <p:sp>
        <p:nvSpPr>
          <p:cNvPr id="276" name="Google Shape;276;g24bdc91d832_0_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90000"/>
              </a:lnSpc>
              <a:spcBef>
                <a:spcPts val="1000"/>
              </a:spcBef>
              <a:spcAft>
                <a:spcPts val="0"/>
              </a:spcAft>
              <a:buSzPct val="108108"/>
              <a:buNone/>
            </a:pPr>
            <a:r>
              <a:rPr lang="fi-FI"/>
              <a:t>Gerry McGovern:</a:t>
            </a:r>
            <a:endParaRPr/>
          </a:p>
          <a:p>
            <a:pPr marL="0" lvl="0" indent="0" algn="l" rtl="0">
              <a:lnSpc>
                <a:spcPct val="90000"/>
              </a:lnSpc>
              <a:spcBef>
                <a:spcPts val="1000"/>
              </a:spcBef>
              <a:spcAft>
                <a:spcPts val="0"/>
              </a:spcAft>
              <a:buSzPct val="108108"/>
              <a:buNone/>
            </a:pPr>
            <a:r>
              <a:rPr lang="fi-FI"/>
              <a:t>Every web site has a small set of tasks that deliver a huge amount of value. These are the </a:t>
            </a:r>
            <a:r>
              <a:rPr lang="fi-FI" b="1"/>
              <a:t>top tasks</a:t>
            </a:r>
            <a:endParaRPr/>
          </a:p>
          <a:p>
            <a:pPr marL="0" lvl="0" indent="0" algn="l" rtl="0">
              <a:lnSpc>
                <a:spcPct val="90000"/>
              </a:lnSpc>
              <a:spcBef>
                <a:spcPts val="1000"/>
              </a:spcBef>
              <a:spcAft>
                <a:spcPts val="0"/>
              </a:spcAft>
              <a:buSzPct val="108108"/>
              <a:buNone/>
            </a:pPr>
            <a:r>
              <a:rPr lang="fi-FI"/>
              <a:t>Every website has a large range of tiny tasks. Carefully managed, these tasks have the potential to deliver value, but they also have real potential to destroy value by getting in the way of the top tasks.</a:t>
            </a:r>
            <a:endParaRPr/>
          </a:p>
          <a:p>
            <a:pPr marL="0" lvl="0" indent="0" algn="l" rtl="0">
              <a:lnSpc>
                <a:spcPct val="90000"/>
              </a:lnSpc>
              <a:spcBef>
                <a:spcPts val="1000"/>
              </a:spcBef>
              <a:spcAft>
                <a:spcPts val="0"/>
              </a:spcAft>
              <a:buSzPct val="108108"/>
              <a:buNone/>
            </a:pPr>
            <a:r>
              <a:rPr lang="fi-FI"/>
              <a:t>Manage the top tasks, not the content or the technology. Focus relentlessly on helping your customer complete the top tasks as quickly and easily as possible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Top task survey </a:t>
            </a:r>
            <a:endParaRPr/>
          </a:p>
        </p:txBody>
      </p:sp>
      <p:sp>
        <p:nvSpPr>
          <p:cNvPr id="282" name="Google Shape;282;p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fontScale="85000" lnSpcReduction="20000"/>
          </a:bodyPr>
          <a:lstStyle/>
          <a:p>
            <a:pPr marL="114300" lvl="0" indent="0" algn="l" rtl="0">
              <a:lnSpc>
                <a:spcPct val="90000"/>
              </a:lnSpc>
              <a:spcBef>
                <a:spcPts val="1000"/>
              </a:spcBef>
              <a:spcAft>
                <a:spcPts val="0"/>
              </a:spcAft>
              <a:buSzPct val="100000"/>
              <a:buNone/>
            </a:pPr>
            <a:r>
              <a:rPr lang="fi-FI"/>
              <a:t>Top tasks are the most important tasks that a visitor wants to perform on a website. </a:t>
            </a:r>
            <a:endParaRPr/>
          </a:p>
          <a:p>
            <a:pPr marL="114300" lvl="0" indent="0" algn="l" rtl="0">
              <a:lnSpc>
                <a:spcPct val="90000"/>
              </a:lnSpc>
              <a:spcBef>
                <a:spcPts val="1000"/>
              </a:spcBef>
              <a:spcAft>
                <a:spcPts val="0"/>
              </a:spcAft>
              <a:buSzPct val="100000"/>
              <a:buNone/>
            </a:pPr>
            <a:r>
              <a:rPr lang="fi-FI"/>
              <a:t>→ Why does a visitor come to your website? </a:t>
            </a:r>
            <a:br>
              <a:rPr lang="fi-FI"/>
            </a:br>
            <a:endParaRPr/>
          </a:p>
          <a:p>
            <a:pPr marL="114300" lvl="0" indent="0" algn="l" rtl="0">
              <a:lnSpc>
                <a:spcPct val="90000"/>
              </a:lnSpc>
              <a:spcBef>
                <a:spcPts val="1000"/>
              </a:spcBef>
              <a:spcAft>
                <a:spcPts val="0"/>
              </a:spcAft>
              <a:buSzPct val="100000"/>
              <a:buNone/>
            </a:pPr>
            <a:r>
              <a:rPr lang="fi-FI"/>
              <a:t>According to Gerry McGovern, of the 100 tasks on a website, 5 tasks get 25% of the attention. </a:t>
            </a:r>
            <a:endParaRPr/>
          </a:p>
          <a:p>
            <a:pPr marL="114300" lvl="0" indent="0" algn="l" rtl="0">
              <a:lnSpc>
                <a:spcPct val="90000"/>
              </a:lnSpc>
              <a:spcBef>
                <a:spcPts val="1000"/>
              </a:spcBef>
              <a:spcAft>
                <a:spcPts val="0"/>
              </a:spcAft>
              <a:buSzPct val="100000"/>
              <a:buNone/>
            </a:pPr>
            <a:r>
              <a:rPr lang="fi-FI"/>
              <a:t>→ These are the most crucial tasks on the website according to the visitors.</a:t>
            </a:r>
            <a:br>
              <a:rPr lang="fi-FI"/>
            </a:br>
            <a:endParaRPr/>
          </a:p>
          <a:p>
            <a:pPr marL="114300" lvl="0" indent="0" algn="l" rtl="0">
              <a:lnSpc>
                <a:spcPct val="90000"/>
              </a:lnSpc>
              <a:spcBef>
                <a:spcPts val="1000"/>
              </a:spcBef>
              <a:spcAft>
                <a:spcPts val="0"/>
              </a:spcAft>
              <a:buSzPct val="100000"/>
              <a:buNone/>
            </a:pPr>
            <a:r>
              <a:rPr lang="fi-FI"/>
              <a:t>Method of investigating top tasks: </a:t>
            </a:r>
            <a:endParaRPr/>
          </a:p>
          <a:p>
            <a:pPr marL="285750" lvl="0" indent="-245745" algn="l" rtl="0">
              <a:lnSpc>
                <a:spcPct val="90000"/>
              </a:lnSpc>
              <a:spcBef>
                <a:spcPts val="1000"/>
              </a:spcBef>
              <a:spcAft>
                <a:spcPts val="0"/>
              </a:spcAft>
              <a:buSzPct val="100000"/>
              <a:buFont typeface="Arial"/>
              <a:buChar char="•"/>
            </a:pPr>
            <a:r>
              <a:rPr lang="fi-FI">
                <a:solidFill>
                  <a:schemeClr val="accent1"/>
                </a:solidFill>
              </a:rPr>
              <a:t>Usability test </a:t>
            </a:r>
            <a:r>
              <a:rPr lang="fi-FI"/>
              <a:t>(how easy are tasks to perform?)</a:t>
            </a:r>
            <a:endParaRPr/>
          </a:p>
          <a:p>
            <a:pPr marL="285750" lvl="0" indent="-245745" algn="l" rtl="0">
              <a:lnSpc>
                <a:spcPct val="90000"/>
              </a:lnSpc>
              <a:spcBef>
                <a:spcPts val="1000"/>
              </a:spcBef>
              <a:spcAft>
                <a:spcPts val="0"/>
              </a:spcAft>
              <a:buSzPct val="100000"/>
              <a:buFont typeface="Arial"/>
              <a:buChar char="•"/>
            </a:pPr>
            <a:r>
              <a:rPr lang="fi-FI">
                <a:solidFill>
                  <a:schemeClr val="accent1"/>
                </a:solidFill>
              </a:rPr>
              <a:t>Surveys</a:t>
            </a:r>
            <a:r>
              <a:rPr lang="fi-FI"/>
              <a:t> (what was the purpose of the visit?) </a:t>
            </a:r>
            <a:endParaRPr/>
          </a:p>
          <a:p>
            <a:pPr marL="457200" lvl="0" indent="-228600" algn="l" rtl="0">
              <a:lnSpc>
                <a:spcPct val="90000"/>
              </a:lnSpc>
              <a:spcBef>
                <a:spcPts val="1000"/>
              </a:spcBef>
              <a:spcAft>
                <a:spcPts val="0"/>
              </a:spcAft>
              <a:buClr>
                <a:srgbClr val="161249"/>
              </a:buClr>
              <a:buSzPct val="100000"/>
              <a:buFont typeface="Arial"/>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4"/>
          <p:cNvSpPr txBox="1">
            <a:spLocks noGrp="1"/>
          </p:cNvSpPr>
          <p:nvPr>
            <p:ph type="title"/>
          </p:nvPr>
        </p:nvSpPr>
        <p:spPr>
          <a:xfrm>
            <a:off x="551700" y="475885"/>
            <a:ext cx="11088600" cy="721014"/>
          </a:xfrm>
          <a:prstGeom prst="rect">
            <a:avLst/>
          </a:prstGeom>
          <a:noFill/>
          <a:ln>
            <a:noFill/>
          </a:ln>
        </p:spPr>
        <p:txBody>
          <a:bodyPr spcFirstLastPara="1" wrap="square" lIns="0" tIns="45700" rIns="91425" bIns="45700" anchor="t" anchorCtr="0">
            <a:normAutofit/>
          </a:bodyPr>
          <a:lstStyle/>
          <a:p>
            <a:pPr marL="0" lvl="0" indent="0" algn="l" rtl="0">
              <a:lnSpc>
                <a:spcPct val="90000"/>
              </a:lnSpc>
              <a:spcBef>
                <a:spcPts val="0"/>
              </a:spcBef>
              <a:spcAft>
                <a:spcPts val="0"/>
              </a:spcAft>
              <a:buClr>
                <a:srgbClr val="0099D4"/>
              </a:buClr>
              <a:buSzPts val="1800"/>
              <a:buNone/>
            </a:pPr>
            <a:r>
              <a:rPr lang="fi-FI"/>
              <a:t>Usability testing</a:t>
            </a:r>
            <a:endParaRPr/>
          </a:p>
        </p:txBody>
      </p:sp>
      <p:sp>
        <p:nvSpPr>
          <p:cNvPr id="289" name="Google Shape;289;p4"/>
          <p:cNvSpPr txBox="1">
            <a:spLocks noGrp="1"/>
          </p:cNvSpPr>
          <p:nvPr>
            <p:ph type="body" idx="1"/>
          </p:nvPr>
        </p:nvSpPr>
        <p:spPr>
          <a:xfrm>
            <a:off x="486218" y="1418606"/>
            <a:ext cx="7130424" cy="4668157"/>
          </a:xfrm>
          <a:prstGeom prst="rect">
            <a:avLst/>
          </a:prstGeom>
          <a:noFill/>
          <a:ln>
            <a:noFill/>
          </a:ln>
        </p:spPr>
        <p:txBody>
          <a:bodyPr spcFirstLastPara="1" wrap="square" lIns="0" tIns="45700" rIns="91425" bIns="45700" anchor="t" anchorCtr="0">
            <a:normAutofit lnSpcReduction="10000"/>
          </a:bodyPr>
          <a:lstStyle/>
          <a:p>
            <a:pPr marL="114300" lvl="0" indent="0" algn="l" rtl="0">
              <a:lnSpc>
                <a:spcPct val="110000"/>
              </a:lnSpc>
              <a:spcBef>
                <a:spcPts val="600"/>
              </a:spcBef>
              <a:spcAft>
                <a:spcPts val="0"/>
              </a:spcAft>
              <a:buSzPts val="1190"/>
              <a:buNone/>
            </a:pPr>
            <a:r>
              <a:rPr lang="fi-FI" sz="1600"/>
              <a:t>Usability test is a qualitative research method to assess the user-friendliness of a digital product (e.g. website or app).</a:t>
            </a:r>
            <a:endParaRPr/>
          </a:p>
          <a:p>
            <a:pPr marL="114300" lvl="0" indent="0" algn="l" rtl="0">
              <a:lnSpc>
                <a:spcPct val="110000"/>
              </a:lnSpc>
              <a:spcBef>
                <a:spcPts val="600"/>
              </a:spcBef>
              <a:spcAft>
                <a:spcPts val="0"/>
              </a:spcAft>
              <a:buSzPts val="1190"/>
              <a:buNone/>
            </a:pPr>
            <a:r>
              <a:rPr lang="fi-FI" sz="1600"/>
              <a:t>In this test, participants perform assignments on a (prototype of) website. These assignments are in line with the goals of your website.  </a:t>
            </a:r>
            <a:endParaRPr/>
          </a:p>
          <a:p>
            <a:pPr marL="114300" lvl="0" indent="0" algn="l" rtl="0">
              <a:lnSpc>
                <a:spcPct val="110000"/>
              </a:lnSpc>
              <a:spcBef>
                <a:spcPts val="600"/>
              </a:spcBef>
              <a:spcAft>
                <a:spcPts val="0"/>
              </a:spcAft>
              <a:buSzPts val="1190"/>
              <a:buNone/>
            </a:pPr>
            <a:r>
              <a:rPr lang="fi-FI" sz="1600"/>
              <a:t>In the assignments the participants perform the most important (top)tasks on the site.</a:t>
            </a:r>
            <a:endParaRPr sz="1600"/>
          </a:p>
          <a:p>
            <a:pPr marL="114300" lvl="0" indent="0" algn="l" rtl="0">
              <a:lnSpc>
                <a:spcPct val="110000"/>
              </a:lnSpc>
              <a:spcBef>
                <a:spcPts val="600"/>
              </a:spcBef>
              <a:spcAft>
                <a:spcPts val="0"/>
              </a:spcAft>
              <a:buSzPts val="992"/>
              <a:buNone/>
            </a:pPr>
            <a:br>
              <a:rPr lang="fi-FI" sz="1000"/>
            </a:br>
            <a:r>
              <a:rPr lang="fi-FI" sz="1800"/>
              <a:t>How it works:</a:t>
            </a:r>
            <a:endParaRPr sz="1200"/>
          </a:p>
          <a:p>
            <a:pPr marL="457200" lvl="0" indent="-342900" algn="l" rtl="0">
              <a:lnSpc>
                <a:spcPct val="110000"/>
              </a:lnSpc>
              <a:spcBef>
                <a:spcPts val="600"/>
              </a:spcBef>
              <a:spcAft>
                <a:spcPts val="0"/>
              </a:spcAft>
              <a:buSzPts val="1870"/>
              <a:buChar char="•"/>
            </a:pPr>
            <a:r>
              <a:rPr lang="fi-FI" sz="1600"/>
              <a:t>During a test, a participant performs several tasks behind a PC.</a:t>
            </a:r>
            <a:endParaRPr/>
          </a:p>
          <a:p>
            <a:pPr marL="457200" lvl="0" indent="-342900" algn="l" rtl="0">
              <a:lnSpc>
                <a:spcPct val="110000"/>
              </a:lnSpc>
              <a:spcBef>
                <a:spcPts val="600"/>
              </a:spcBef>
              <a:spcAft>
                <a:spcPts val="0"/>
              </a:spcAft>
              <a:buSzPts val="1870"/>
              <a:buChar char="•"/>
            </a:pPr>
            <a:r>
              <a:rPr lang="fi-FI" sz="1600"/>
              <a:t>Often video recordings are made, and the eye movement might also be recorded (eye tracking).</a:t>
            </a:r>
            <a:endParaRPr/>
          </a:p>
          <a:p>
            <a:pPr marL="457200" lvl="0" indent="-342900" algn="l" rtl="0">
              <a:lnSpc>
                <a:spcPct val="110000"/>
              </a:lnSpc>
              <a:spcBef>
                <a:spcPts val="600"/>
              </a:spcBef>
              <a:spcAft>
                <a:spcPts val="0"/>
              </a:spcAft>
              <a:buSzPts val="1870"/>
              <a:buChar char="•"/>
            </a:pPr>
            <a:r>
              <a:rPr lang="fi-FI" sz="1600"/>
              <a:t>When performing the tasks, the participants mention aloud their frustrations, comments or questions.</a:t>
            </a:r>
            <a:endParaRPr/>
          </a:p>
          <a:p>
            <a:pPr marL="457200" lvl="0" indent="-342900" algn="l" rtl="0">
              <a:lnSpc>
                <a:spcPct val="110000"/>
              </a:lnSpc>
              <a:spcBef>
                <a:spcPts val="600"/>
              </a:spcBef>
              <a:spcAft>
                <a:spcPts val="0"/>
              </a:spcAft>
              <a:buSzPts val="1870"/>
              <a:buChar char="•"/>
            </a:pPr>
            <a:r>
              <a:rPr lang="fi-FI" sz="1600"/>
              <a:t>In this way, in addition to their behavior, the underlying thoughts and any frustrations become transparent.</a:t>
            </a:r>
            <a:endParaRPr/>
          </a:p>
          <a:p>
            <a:pPr marL="457200" lvl="0" indent="-342900" algn="l" rtl="0">
              <a:lnSpc>
                <a:spcPct val="110000"/>
              </a:lnSpc>
              <a:spcBef>
                <a:spcPts val="600"/>
              </a:spcBef>
              <a:spcAft>
                <a:spcPts val="0"/>
              </a:spcAft>
              <a:buSzPts val="1870"/>
              <a:buChar char="•"/>
            </a:pPr>
            <a:r>
              <a:rPr lang="fi-FI" sz="1600"/>
              <a:t>The test ends with a short questionnaire.</a:t>
            </a:r>
            <a:endParaRPr/>
          </a:p>
          <a:p>
            <a:pPr marL="114300" lvl="0" indent="0" algn="l" rtl="0">
              <a:lnSpc>
                <a:spcPct val="110000"/>
              </a:lnSpc>
              <a:spcBef>
                <a:spcPts val="600"/>
              </a:spcBef>
              <a:spcAft>
                <a:spcPts val="0"/>
              </a:spcAft>
              <a:buSzPts val="744"/>
              <a:buNone/>
            </a:pPr>
            <a:endParaRPr sz="1000"/>
          </a:p>
        </p:txBody>
      </p:sp>
      <p:pic>
        <p:nvPicPr>
          <p:cNvPr id="290" name="Google Shape;290;p4"/>
          <p:cNvPicPr preferRelativeResize="0"/>
          <p:nvPr/>
        </p:nvPicPr>
        <p:blipFill rotWithShape="1">
          <a:blip r:embed="rId3">
            <a:alphaModFix/>
          </a:blip>
          <a:srcRect/>
          <a:stretch/>
        </p:blipFill>
        <p:spPr>
          <a:xfrm>
            <a:off x="7823151" y="1298533"/>
            <a:ext cx="3882631" cy="26833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9"/>
          <p:cNvSpPr txBox="1">
            <a:spLocks noGrp="1"/>
          </p:cNvSpPr>
          <p:nvPr>
            <p:ph type="title"/>
          </p:nvPr>
        </p:nvSpPr>
        <p:spPr>
          <a:xfrm>
            <a:off x="838200" y="0"/>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Usability test Example</a:t>
            </a:r>
            <a:endParaRPr/>
          </a:p>
        </p:txBody>
      </p:sp>
      <p:sp>
        <p:nvSpPr>
          <p:cNvPr id="296" name="Google Shape;296;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fontScale="55000" lnSpcReduction="20000"/>
          </a:bodyPr>
          <a:lstStyle/>
          <a:p>
            <a:pPr marL="457200" lvl="0" indent="-228600" algn="l" rtl="0">
              <a:lnSpc>
                <a:spcPct val="90000"/>
              </a:lnSpc>
              <a:spcBef>
                <a:spcPts val="1000"/>
              </a:spcBef>
              <a:spcAft>
                <a:spcPts val="0"/>
              </a:spcAft>
              <a:buClr>
                <a:srgbClr val="161249"/>
              </a:buClr>
              <a:buSzPct val="170731"/>
              <a:buFont typeface="Arial"/>
              <a:buNone/>
            </a:pPr>
            <a:r>
              <a:rPr lang="fi-FI" sz="2981"/>
              <a:t>Take, for example, a website of a travel agency or airline company. </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In order to arrive at a set of suitable assignments, it is important to first determine, based on the goals of the website, what the most important tasks are that a visitor must be able to perform.</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For the website of a travel agency or airline: What are the most important tasks that a visitor would like to perform? </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Top tasks include: Searching for destinations and prices, ordering tickets, changing or cancelling a reservation</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Possible assignments that connect to this are:</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1.	Book the cheapest trip from Amsterdam to Milan around May 21, 2024</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2.	Find out how you can take out travel insurance after purchasing the tickets</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3.	Find out which London airports you can fly to from Amsterdam</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4.	Find out how to change your trip to Milan with a departure date of around June 21 instead of May 21</a:t>
            </a:r>
            <a:endParaRPr sz="2981"/>
          </a:p>
          <a:p>
            <a:pPr marL="457200" lvl="0" indent="-228600" algn="l" rtl="0">
              <a:lnSpc>
                <a:spcPct val="90000"/>
              </a:lnSpc>
              <a:spcBef>
                <a:spcPts val="1000"/>
              </a:spcBef>
              <a:spcAft>
                <a:spcPts val="0"/>
              </a:spcAft>
              <a:buClr>
                <a:srgbClr val="161249"/>
              </a:buClr>
              <a:buSzPct val="170731"/>
              <a:buFont typeface="Arial"/>
              <a:buNone/>
            </a:pPr>
            <a:r>
              <a:rPr lang="fi-FI" sz="2981"/>
              <a:t>5.	Contact customer service</a:t>
            </a:r>
            <a:endParaRPr sz="2981"/>
          </a:p>
          <a:p>
            <a:pPr marL="457200" lvl="0" indent="-228600" algn="l" rtl="0">
              <a:lnSpc>
                <a:spcPct val="90000"/>
              </a:lnSpc>
              <a:spcBef>
                <a:spcPts val="1000"/>
              </a:spcBef>
              <a:spcAft>
                <a:spcPts val="0"/>
              </a:spcAft>
              <a:buClr>
                <a:srgbClr val="161249"/>
              </a:buClr>
              <a:buSzPct val="170731"/>
              <a:buFont typeface="Arial"/>
              <a:buNone/>
            </a:pPr>
            <a:endParaRPr sz="298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2" name="Google Shape;302;p10"/>
          <p:cNvSpPr txBox="1"/>
          <p:nvPr/>
        </p:nvSpPr>
        <p:spPr>
          <a:xfrm>
            <a:off x="701199" y="397500"/>
            <a:ext cx="9381900" cy="1314600"/>
          </a:xfrm>
          <a:prstGeom prst="rect">
            <a:avLst/>
          </a:prstGeom>
          <a:noFill/>
          <a:ln>
            <a:noFill/>
          </a:ln>
        </p:spPr>
        <p:txBody>
          <a:bodyPr spcFirstLastPara="1" wrap="square" lIns="0" tIns="45700" rIns="91425" bIns="45700" anchor="t" anchorCtr="0">
            <a:normAutofit/>
          </a:bodyPr>
          <a:lstStyle/>
          <a:p>
            <a:pPr marL="0" marR="0" lvl="0" indent="0" algn="l" rtl="0">
              <a:lnSpc>
                <a:spcPct val="90000"/>
              </a:lnSpc>
              <a:spcBef>
                <a:spcPts val="0"/>
              </a:spcBef>
              <a:spcAft>
                <a:spcPts val="0"/>
              </a:spcAft>
              <a:buNone/>
            </a:pPr>
            <a:r>
              <a:rPr lang="fi-FI" sz="3900" b="1"/>
              <a:t>Video explaining usability testing</a:t>
            </a:r>
            <a:endParaRPr sz="900"/>
          </a:p>
        </p:txBody>
      </p:sp>
      <p:sp>
        <p:nvSpPr>
          <p:cNvPr id="303" name="Google Shape;303;p10"/>
          <p:cNvSpPr txBox="1"/>
          <p:nvPr/>
        </p:nvSpPr>
        <p:spPr>
          <a:xfrm>
            <a:off x="3349250" y="6060550"/>
            <a:ext cx="80631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200" u="sng">
                <a:solidFill>
                  <a:schemeClr val="hlink"/>
                </a:solidFill>
                <a:hlinkClick r:id="rId3"/>
              </a:rPr>
              <a:t>https://www.youtube.com/watch?v=0YL0xoSmyZI</a:t>
            </a:r>
            <a:endParaRPr sz="2200"/>
          </a:p>
          <a:p>
            <a:pPr marL="0" lvl="0" indent="0" algn="l" rtl="0">
              <a:spcBef>
                <a:spcPts val="0"/>
              </a:spcBef>
              <a:spcAft>
                <a:spcPts val="0"/>
              </a:spcAft>
              <a:buNone/>
            </a:pPr>
            <a:endParaRPr/>
          </a:p>
        </p:txBody>
      </p:sp>
      <p:pic>
        <p:nvPicPr>
          <p:cNvPr id="3" name="Picture 2">
            <a:extLst>
              <a:ext uri="{FF2B5EF4-FFF2-40B4-BE49-F238E27FC236}">
                <a16:creationId xmlns:a16="http://schemas.microsoft.com/office/drawing/2014/main" id="{9E7E4161-F350-0855-AC3A-F312537B838C}"/>
              </a:ext>
            </a:extLst>
          </p:cNvPr>
          <p:cNvPicPr>
            <a:picLocks noChangeAspect="1"/>
          </p:cNvPicPr>
          <p:nvPr/>
        </p:nvPicPr>
        <p:blipFill>
          <a:blip r:embed="rId4"/>
          <a:stretch>
            <a:fillRect/>
          </a:stretch>
        </p:blipFill>
        <p:spPr>
          <a:xfrm>
            <a:off x="813892" y="1294926"/>
            <a:ext cx="7199951" cy="454195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1"/>
          <p:cNvSpPr txBox="1">
            <a:spLocks noGrp="1"/>
          </p:cNvSpPr>
          <p:nvPr>
            <p:ph type="body" idx="1"/>
          </p:nvPr>
        </p:nvSpPr>
        <p:spPr>
          <a:xfrm>
            <a:off x="855359" y="198136"/>
            <a:ext cx="8818800" cy="443400"/>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In-class activity: usability test</a:t>
            </a:r>
            <a:endParaRPr/>
          </a:p>
        </p:txBody>
      </p:sp>
      <p:sp>
        <p:nvSpPr>
          <p:cNvPr id="309" name="Google Shape;309;p11"/>
          <p:cNvSpPr txBox="1">
            <a:spLocks noGrp="1"/>
          </p:cNvSpPr>
          <p:nvPr>
            <p:ph type="body" idx="2"/>
          </p:nvPr>
        </p:nvSpPr>
        <p:spPr>
          <a:xfrm>
            <a:off x="855359" y="1444761"/>
            <a:ext cx="10123055" cy="4434916"/>
          </a:xfrm>
          <a:prstGeom prst="rect">
            <a:avLst/>
          </a:prstGeom>
          <a:noFill/>
          <a:ln>
            <a:noFill/>
          </a:ln>
        </p:spPr>
        <p:txBody>
          <a:bodyPr spcFirstLastPara="1" wrap="square" lIns="0" tIns="0" rIns="0" bIns="0" anchor="t" anchorCtr="0">
            <a:noAutofit/>
          </a:bodyPr>
          <a:lstStyle/>
          <a:p>
            <a:pPr marL="342900" lvl="0" indent="-342900" algn="l" rtl="0">
              <a:lnSpc>
                <a:spcPct val="110000"/>
              </a:lnSpc>
              <a:spcBef>
                <a:spcPts val="600"/>
              </a:spcBef>
              <a:spcAft>
                <a:spcPts val="0"/>
              </a:spcAft>
              <a:buSzPts val="1862"/>
              <a:buFont typeface="Arial"/>
              <a:buAutoNum type="arabicPeriod"/>
            </a:pPr>
            <a:r>
              <a:rPr lang="fi-FI" sz="1800" b="0" i="0" u="none" strike="noStrike">
                <a:solidFill>
                  <a:srgbClr val="FFFFFF"/>
                </a:solidFill>
                <a:latin typeface="Arial"/>
                <a:ea typeface="Arial"/>
                <a:cs typeface="Arial"/>
                <a:sym typeface="Arial"/>
              </a:rPr>
              <a:t>Continue with assignment from lecture 1 (homework 1)</a:t>
            </a:r>
            <a:br>
              <a:rPr lang="fi-FI" sz="1800" b="0" i="0" u="none" strike="noStrike">
                <a:solidFill>
                  <a:srgbClr val="FFFFFF"/>
                </a:solidFill>
                <a:latin typeface="Arial"/>
                <a:ea typeface="Arial"/>
                <a:cs typeface="Arial"/>
                <a:sym typeface="Arial"/>
              </a:rPr>
            </a:br>
            <a:r>
              <a:rPr lang="fi-FI" sz="1800" b="0" i="0" u="none" strike="noStrike">
                <a:solidFill>
                  <a:srgbClr val="FFFFFF"/>
                </a:solidFill>
                <a:latin typeface="Arial"/>
                <a:ea typeface="Arial"/>
                <a:cs typeface="Arial"/>
                <a:sym typeface="Arial"/>
              </a:rPr>
              <a:t>(alternative: the teacher selects websites)</a:t>
            </a:r>
            <a:endParaRPr/>
          </a:p>
          <a:p>
            <a:pPr marL="342900" lvl="0" indent="-342900" algn="l" rtl="0">
              <a:lnSpc>
                <a:spcPct val="110000"/>
              </a:lnSpc>
              <a:spcBef>
                <a:spcPts val="600"/>
              </a:spcBef>
              <a:spcAft>
                <a:spcPts val="0"/>
              </a:spcAft>
              <a:buSzPts val="1862"/>
              <a:buFont typeface="Arial"/>
              <a:buAutoNum type="arabicPeriod"/>
            </a:pPr>
            <a:r>
              <a:rPr lang="fi-FI" sz="1800"/>
              <a:t>Each group: </a:t>
            </a:r>
            <a:endParaRPr/>
          </a:p>
          <a:p>
            <a:pPr marL="800100" lvl="1" indent="-342900" algn="l" rtl="0">
              <a:lnSpc>
                <a:spcPct val="110000"/>
              </a:lnSpc>
              <a:spcBef>
                <a:spcPts val="600"/>
              </a:spcBef>
              <a:spcAft>
                <a:spcPts val="0"/>
              </a:spcAft>
              <a:buSzPts val="1655"/>
              <a:buFont typeface="Arial"/>
              <a:buAutoNum type="arabicPeriod"/>
            </a:pPr>
            <a:r>
              <a:rPr lang="fi-FI" sz="1600"/>
              <a:t>defines the most important tasks of their website</a:t>
            </a:r>
            <a:endParaRPr/>
          </a:p>
          <a:p>
            <a:pPr marL="800100" lvl="1" indent="-342900" algn="l" rtl="0">
              <a:lnSpc>
                <a:spcPct val="110000"/>
              </a:lnSpc>
              <a:spcBef>
                <a:spcPts val="600"/>
              </a:spcBef>
              <a:spcAft>
                <a:spcPts val="0"/>
              </a:spcAft>
              <a:buSzPts val="1655"/>
              <a:buFont typeface="Arial"/>
              <a:buAutoNum type="arabicPeriod"/>
            </a:pPr>
            <a:r>
              <a:rPr lang="fi-FI" sz="1600"/>
              <a:t>Creates a list of short assignments related to these tasks. </a:t>
            </a:r>
            <a:br>
              <a:rPr lang="fi-FI" sz="1400"/>
            </a:br>
            <a:endParaRPr sz="1400"/>
          </a:p>
          <a:p>
            <a:pPr marL="342900" lvl="0" indent="-342900" algn="l" rtl="0">
              <a:lnSpc>
                <a:spcPct val="110000"/>
              </a:lnSpc>
              <a:spcBef>
                <a:spcPts val="600"/>
              </a:spcBef>
              <a:spcAft>
                <a:spcPts val="0"/>
              </a:spcAft>
              <a:buSzPts val="2069"/>
              <a:buFont typeface="Arial"/>
              <a:buAutoNum type="arabicPeriod"/>
            </a:pPr>
            <a:r>
              <a:rPr lang="fi-FI" sz="1800"/>
              <a:t>Put two groups together.</a:t>
            </a:r>
            <a:br>
              <a:rPr lang="fi-FI" sz="1800"/>
            </a:br>
            <a:r>
              <a:rPr lang="fi-FI" sz="1800"/>
              <a:t>Students from one group perform the top tasks of the other group and than the groups switch </a:t>
            </a:r>
            <a:br>
              <a:rPr lang="fi-FI" sz="1800"/>
            </a:br>
            <a:r>
              <a:rPr lang="fi-FI" sz="1800"/>
              <a:t>The group that has developed the tasks:</a:t>
            </a:r>
            <a:r>
              <a:rPr lang="fi-FI" sz="2200"/>
              <a:t> </a:t>
            </a:r>
            <a:endParaRPr/>
          </a:p>
          <a:p>
            <a:pPr marL="800100" lvl="1" indent="-355598" algn="l" rtl="0">
              <a:lnSpc>
                <a:spcPct val="110000"/>
              </a:lnSpc>
              <a:spcBef>
                <a:spcPts val="600"/>
              </a:spcBef>
              <a:spcAft>
                <a:spcPts val="0"/>
              </a:spcAft>
              <a:buSzPts val="1839"/>
              <a:buFont typeface="Arial"/>
              <a:buAutoNum type="arabicPeriod"/>
            </a:pPr>
            <a:r>
              <a:rPr lang="fi-FI" sz="1600"/>
              <a:t>Observe and make notes during the test.</a:t>
            </a:r>
            <a:endParaRPr/>
          </a:p>
          <a:p>
            <a:pPr marL="800100" lvl="1" indent="-355598" algn="l" rtl="0">
              <a:lnSpc>
                <a:spcPct val="110000"/>
              </a:lnSpc>
              <a:spcBef>
                <a:spcPts val="600"/>
              </a:spcBef>
              <a:spcAft>
                <a:spcPts val="0"/>
              </a:spcAft>
              <a:buSzPts val="1839"/>
              <a:buFont typeface="Arial"/>
              <a:buAutoNum type="arabicPeriod"/>
            </a:pPr>
            <a:r>
              <a:rPr lang="fi-FI" sz="1600"/>
              <a:t>Evaluates at the end: How easy did it go, what did the test group run into? </a:t>
            </a:r>
            <a:endParaRPr/>
          </a:p>
          <a:p>
            <a:pPr marL="457200" lvl="0" indent="-228600" algn="l" rtl="0">
              <a:lnSpc>
                <a:spcPct val="108000"/>
              </a:lnSpc>
              <a:spcBef>
                <a:spcPts val="0"/>
              </a:spcBef>
              <a:spcAft>
                <a:spcPts val="0"/>
              </a:spcAft>
              <a:buClr>
                <a:schemeClr val="lt1"/>
              </a:buClr>
              <a:buSzPts val="2000"/>
              <a:buNone/>
            </a:pPr>
            <a:endParaRPr/>
          </a:p>
        </p:txBody>
      </p:sp>
      <p:pic>
        <p:nvPicPr>
          <p:cNvPr id="310" name="Google Shape;310;p11" descr="Groep studenten die in een bibliotheek werken"/>
          <p:cNvPicPr preferRelativeResize="0"/>
          <p:nvPr/>
        </p:nvPicPr>
        <p:blipFill rotWithShape="1">
          <a:blip r:embed="rId3">
            <a:alphaModFix/>
          </a:blip>
          <a:srcRect/>
          <a:stretch/>
        </p:blipFill>
        <p:spPr>
          <a:xfrm>
            <a:off x="6927273" y="369455"/>
            <a:ext cx="4553527" cy="282632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62500"/>
              <a:buNone/>
            </a:pP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r>
              <a:rPr lang="fi-FI">
                <a:latin typeface="Arial"/>
                <a:ea typeface="Arial"/>
                <a:cs typeface="Arial"/>
                <a:sym typeface="Arial"/>
              </a:rPr>
              <a:t>The </a:t>
            </a:r>
            <a:r>
              <a:rPr lang="fi-FI" sz="4400"/>
              <a:t>base of a good website: </a:t>
            </a:r>
            <a:br>
              <a:rPr lang="fi-FI" sz="4400"/>
            </a:br>
            <a:r>
              <a:rPr lang="fi-FI">
                <a:latin typeface="Arial"/>
                <a:ea typeface="Arial"/>
                <a:cs typeface="Arial"/>
                <a:sym typeface="Arial"/>
              </a:rPr>
              <a:t>Navigation structure</a:t>
            </a:r>
            <a:endParaRPr sz="3200"/>
          </a:p>
        </p:txBody>
      </p:sp>
      <p:sp>
        <p:nvSpPr>
          <p:cNvPr id="316" name="Google Shape;316;p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406400" algn="l" rtl="0">
              <a:lnSpc>
                <a:spcPct val="90000"/>
              </a:lnSpc>
              <a:spcBef>
                <a:spcPts val="1000"/>
              </a:spcBef>
              <a:spcAft>
                <a:spcPts val="0"/>
              </a:spcAft>
              <a:buSzPts val="2800"/>
              <a:buFont typeface="Arial"/>
              <a:buChar char="●"/>
            </a:pPr>
            <a:r>
              <a:rPr lang="fi-FI"/>
              <a:t>On a website you want the target group to be able to find information quickly and easily. But in practice it turns out to be quite difficult to develop an intuitive navigation. </a:t>
            </a:r>
            <a:endParaRPr/>
          </a:p>
          <a:p>
            <a:pPr marL="457200" lvl="0" indent="-406400" algn="l" rtl="0">
              <a:lnSpc>
                <a:spcPct val="90000"/>
              </a:lnSpc>
              <a:spcBef>
                <a:spcPts val="600"/>
              </a:spcBef>
              <a:spcAft>
                <a:spcPts val="0"/>
              </a:spcAft>
              <a:buSzPts val="2800"/>
              <a:buChar char="●"/>
            </a:pPr>
            <a:r>
              <a:rPr lang="fi-FI"/>
              <a:t>If website visitors cannot find the information they are looking for, insufficient thought has been given to the navigation structure during the design. </a:t>
            </a:r>
            <a:endParaRPr/>
          </a:p>
          <a:p>
            <a:pPr marL="457200" lvl="0" indent="-406400" algn="l" rtl="0">
              <a:lnSpc>
                <a:spcPct val="90000"/>
              </a:lnSpc>
              <a:spcBef>
                <a:spcPts val="600"/>
              </a:spcBef>
              <a:spcAft>
                <a:spcPts val="0"/>
              </a:spcAft>
              <a:buSzPts val="2800"/>
              <a:buChar char="●"/>
            </a:pPr>
            <a:r>
              <a:rPr lang="fi-FI"/>
              <a:t>The result is annoyed visitors and many visitors who quickly leave the website.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2"/>
          <p:cNvSpPr txBox="1">
            <a:spLocks noGrp="1"/>
          </p:cNvSpPr>
          <p:nvPr>
            <p:ph type="title"/>
          </p:nvPr>
        </p:nvSpPr>
        <p:spPr>
          <a:xfrm>
            <a:off x="570345" y="300471"/>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Cardsorting </a:t>
            </a:r>
            <a:endParaRPr/>
          </a:p>
        </p:txBody>
      </p:sp>
      <p:sp>
        <p:nvSpPr>
          <p:cNvPr id="323" name="Google Shape;323;p12"/>
          <p:cNvSpPr txBox="1">
            <a:spLocks noGrp="1"/>
          </p:cNvSpPr>
          <p:nvPr>
            <p:ph type="body" idx="1"/>
          </p:nvPr>
        </p:nvSpPr>
        <p:spPr>
          <a:xfrm>
            <a:off x="570346" y="1834861"/>
            <a:ext cx="7876310" cy="3874531"/>
          </a:xfrm>
          <a:prstGeom prst="rect">
            <a:avLst/>
          </a:prstGeom>
          <a:noFill/>
          <a:ln>
            <a:noFill/>
          </a:ln>
        </p:spPr>
        <p:txBody>
          <a:bodyPr spcFirstLastPara="1" wrap="square" lIns="91425" tIns="45700" rIns="91425" bIns="45700" anchor="t" anchorCtr="0">
            <a:normAutofit lnSpcReduction="10000"/>
          </a:bodyPr>
          <a:lstStyle/>
          <a:p>
            <a:pPr marL="457200" lvl="0" indent="-457200" algn="l" rtl="0">
              <a:lnSpc>
                <a:spcPct val="90000"/>
              </a:lnSpc>
              <a:spcBef>
                <a:spcPts val="1000"/>
              </a:spcBef>
              <a:spcAft>
                <a:spcPts val="0"/>
              </a:spcAft>
              <a:buSzPts val="2800"/>
              <a:buFont typeface="Arial"/>
              <a:buChar char="•"/>
            </a:pPr>
            <a:r>
              <a:rPr lang="fi-FI"/>
              <a:t>Often, during a usability test, it turns out that users get lost in main and sub-navigation menus, because content is not in a 'logical place' or has a 'strange name' for them.</a:t>
            </a:r>
            <a:endParaRPr/>
          </a:p>
          <a:p>
            <a:pPr marL="457200" lvl="0" indent="-457200" algn="l" rtl="0">
              <a:lnSpc>
                <a:spcPct val="90000"/>
              </a:lnSpc>
              <a:spcBef>
                <a:spcPts val="1000"/>
              </a:spcBef>
              <a:spcAft>
                <a:spcPts val="0"/>
              </a:spcAft>
              <a:buSzPts val="2800"/>
              <a:buFont typeface="Arial"/>
              <a:buChar char="•"/>
            </a:pPr>
            <a:r>
              <a:rPr lang="fi-FI"/>
              <a:t>Cardsorting can be used if previous user tests show that the website layout is not perceived as logical by the user.</a:t>
            </a:r>
            <a:endParaRPr/>
          </a:p>
          <a:p>
            <a:pPr marL="457200" lvl="0" indent="-457200" algn="l" rtl="0">
              <a:lnSpc>
                <a:spcPct val="90000"/>
              </a:lnSpc>
              <a:spcBef>
                <a:spcPts val="1000"/>
              </a:spcBef>
              <a:spcAft>
                <a:spcPts val="0"/>
              </a:spcAft>
              <a:buSzPts val="2800"/>
              <a:buFont typeface="Arial"/>
              <a:buChar char="•"/>
            </a:pPr>
            <a:r>
              <a:rPr lang="fi-FI"/>
              <a:t>Card sorting is a method to determine an optimal layout of your website. </a:t>
            </a:r>
            <a:endParaRPr/>
          </a:p>
        </p:txBody>
      </p:sp>
      <p:pic>
        <p:nvPicPr>
          <p:cNvPr id="324" name="Google Shape;324;p12"/>
          <p:cNvPicPr preferRelativeResize="0"/>
          <p:nvPr/>
        </p:nvPicPr>
        <p:blipFill rotWithShape="1">
          <a:blip r:embed="rId3">
            <a:alphaModFix/>
          </a:blip>
          <a:srcRect/>
          <a:stretch/>
        </p:blipFill>
        <p:spPr>
          <a:xfrm>
            <a:off x="8192328" y="2010351"/>
            <a:ext cx="3678710" cy="226608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3"/>
          <p:cNvSpPr txBox="1"/>
          <p:nvPr/>
        </p:nvSpPr>
        <p:spPr>
          <a:xfrm>
            <a:off x="570345" y="217344"/>
            <a:ext cx="10515600" cy="132556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fi-FI" sz="4400" b="0" i="0" u="none" strike="noStrike" cap="none">
                <a:solidFill>
                  <a:srgbClr val="000000"/>
                </a:solidFill>
                <a:latin typeface="Arial"/>
                <a:ea typeface="Arial"/>
                <a:cs typeface="Arial"/>
                <a:sym typeface="Arial"/>
              </a:rPr>
              <a:t>Cardsorting: how it works</a:t>
            </a:r>
            <a:r>
              <a:rPr lang="fi-FI" sz="1400" b="0" i="0" u="none" strike="noStrike" cap="none">
                <a:solidFill>
                  <a:srgbClr val="000000"/>
                </a:solidFill>
                <a:latin typeface="Arial"/>
                <a:ea typeface="Arial"/>
                <a:cs typeface="Arial"/>
                <a:sym typeface="Arial"/>
              </a:rPr>
              <a:t> </a:t>
            </a:r>
            <a:endParaRPr/>
          </a:p>
        </p:txBody>
      </p:sp>
      <p:pic>
        <p:nvPicPr>
          <p:cNvPr id="330" name="Google Shape;330;p13" descr="Afbeelding met tekst, schermopname, diagram, Lettertype&#10;&#10;Automatisch gegenereerde beschrijving"/>
          <p:cNvPicPr preferRelativeResize="0"/>
          <p:nvPr/>
        </p:nvPicPr>
        <p:blipFill rotWithShape="1">
          <a:blip r:embed="rId3">
            <a:alphaModFix/>
          </a:blip>
          <a:srcRect/>
          <a:stretch/>
        </p:blipFill>
        <p:spPr>
          <a:xfrm>
            <a:off x="646544" y="1141196"/>
            <a:ext cx="8596745" cy="4835669"/>
          </a:xfrm>
          <a:prstGeom prst="rect">
            <a:avLst/>
          </a:prstGeom>
          <a:noFill/>
          <a:ln>
            <a:noFill/>
          </a:ln>
        </p:spPr>
      </p:pic>
      <p:sp>
        <p:nvSpPr>
          <p:cNvPr id="331" name="Google Shape;331;p13"/>
          <p:cNvSpPr txBox="1"/>
          <p:nvPr/>
        </p:nvSpPr>
        <p:spPr>
          <a:xfrm>
            <a:off x="3688768" y="5384799"/>
            <a:ext cx="6175668" cy="954107"/>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1" i="0" u="none" strike="noStrike" cap="none">
                <a:solidFill>
                  <a:srgbClr val="000000"/>
                </a:solidFill>
                <a:latin typeface="Arial"/>
                <a:ea typeface="Arial"/>
                <a:cs typeface="Arial"/>
                <a:sym typeface="Arial"/>
              </a:rPr>
              <a:t>Note:</a:t>
            </a:r>
            <a:endParaRPr/>
          </a:p>
          <a:p>
            <a:pPr marL="0" marR="0" lvl="0" indent="0" algn="l" rtl="0">
              <a:lnSpc>
                <a:spcPct val="100000"/>
              </a:lnSpc>
              <a:spcBef>
                <a:spcPts val="0"/>
              </a:spcBef>
              <a:spcAft>
                <a:spcPts val="0"/>
              </a:spcAft>
              <a:buNone/>
            </a:pPr>
            <a:r>
              <a:rPr lang="fi-FI" sz="1400" b="0" i="0" u="sng" strike="noStrike" cap="none">
                <a:solidFill>
                  <a:srgbClr val="000000"/>
                </a:solidFill>
                <a:latin typeface="Arial"/>
                <a:ea typeface="Arial"/>
                <a:cs typeface="Arial"/>
                <a:sym typeface="Arial"/>
              </a:rPr>
              <a:t>Open</a:t>
            </a:r>
            <a:r>
              <a:rPr lang="fi-FI" sz="1400" b="0" i="0" u="none" strike="noStrike" cap="none">
                <a:solidFill>
                  <a:srgbClr val="000000"/>
                </a:solidFill>
                <a:latin typeface="Arial"/>
                <a:ea typeface="Arial"/>
                <a:cs typeface="Arial"/>
                <a:sym typeface="Arial"/>
              </a:rPr>
              <a:t> means that the users also determine the titles for the groups and thus for the layout of the main navigation. </a:t>
            </a:r>
            <a:endParaRPr/>
          </a:p>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With a </a:t>
            </a:r>
            <a:r>
              <a:rPr lang="fi-FI" sz="1400" b="0" i="0" u="sng" strike="noStrike" cap="none">
                <a:solidFill>
                  <a:srgbClr val="000000"/>
                </a:solidFill>
                <a:latin typeface="Arial"/>
                <a:ea typeface="Arial"/>
                <a:cs typeface="Arial"/>
                <a:sym typeface="Arial"/>
              </a:rPr>
              <a:t>closed</a:t>
            </a:r>
            <a:r>
              <a:rPr lang="fi-FI" sz="1400" b="0" i="0" u="none" strike="noStrike" cap="none">
                <a:solidFill>
                  <a:srgbClr val="000000"/>
                </a:solidFill>
                <a:latin typeface="Arial"/>
                <a:ea typeface="Arial"/>
                <a:cs typeface="Arial"/>
                <a:sym typeface="Arial"/>
              </a:rPr>
              <a:t> card sorting, the main navigation is already fixed.</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14"/>
          <p:cNvSpPr txBox="1">
            <a:spLocks noGrp="1"/>
          </p:cNvSpPr>
          <p:nvPr>
            <p:ph type="body" idx="1"/>
          </p:nvPr>
        </p:nvSpPr>
        <p:spPr>
          <a:xfrm>
            <a:off x="900818" y="317776"/>
            <a:ext cx="8818738" cy="571438"/>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In-class activity:Cardsorting</a:t>
            </a:r>
            <a:endParaRPr/>
          </a:p>
        </p:txBody>
      </p:sp>
      <p:sp>
        <p:nvSpPr>
          <p:cNvPr id="337" name="Google Shape;337;p14"/>
          <p:cNvSpPr txBox="1">
            <a:spLocks noGrp="1"/>
          </p:cNvSpPr>
          <p:nvPr>
            <p:ph type="body" idx="2"/>
          </p:nvPr>
        </p:nvSpPr>
        <p:spPr>
          <a:xfrm>
            <a:off x="979312" y="1370152"/>
            <a:ext cx="5213093" cy="3781711"/>
          </a:xfrm>
          <a:prstGeom prst="rect">
            <a:avLst/>
          </a:prstGeom>
          <a:noFill/>
          <a:ln>
            <a:noFill/>
          </a:ln>
        </p:spPr>
        <p:txBody>
          <a:bodyPr spcFirstLastPara="1" wrap="square" lIns="0" tIns="0" rIns="0" bIns="0" anchor="t" anchorCtr="0">
            <a:noAutofit/>
          </a:bodyPr>
          <a:lstStyle/>
          <a:p>
            <a:pPr marL="685800" lvl="0" indent="-457200" algn="l" rtl="0">
              <a:lnSpc>
                <a:spcPct val="90000"/>
              </a:lnSpc>
              <a:spcBef>
                <a:spcPts val="1000"/>
              </a:spcBef>
              <a:spcAft>
                <a:spcPts val="0"/>
              </a:spcAft>
              <a:buSzPts val="2800"/>
              <a:buFont typeface="Arial"/>
              <a:buChar char="•"/>
            </a:pPr>
            <a:r>
              <a:rPr lang="fi-FI" sz="1800"/>
              <a:t>Create cards for every part, web page, or topic of your website</a:t>
            </a:r>
            <a:endParaRPr/>
          </a:p>
          <a:p>
            <a:pPr marL="685800" lvl="0" indent="-457200" algn="l" rtl="0">
              <a:lnSpc>
                <a:spcPct val="90000"/>
              </a:lnSpc>
              <a:spcBef>
                <a:spcPts val="1000"/>
              </a:spcBef>
              <a:spcAft>
                <a:spcPts val="0"/>
              </a:spcAft>
              <a:buSzPts val="2800"/>
              <a:buFont typeface="Arial"/>
              <a:buChar char="•"/>
            </a:pPr>
            <a:r>
              <a:rPr lang="fi-FI" sz="1800"/>
              <a:t>Asks two other groups to execute a cardsort session with the stack of cards, by organizing the cards into groups that they think make sense. </a:t>
            </a:r>
            <a:endParaRPr/>
          </a:p>
          <a:p>
            <a:pPr marL="685800" lvl="0" indent="-457200" algn="l" rtl="0">
              <a:lnSpc>
                <a:spcPct val="90000"/>
              </a:lnSpc>
              <a:spcBef>
                <a:spcPts val="1000"/>
              </a:spcBef>
              <a:spcAft>
                <a:spcPts val="0"/>
              </a:spcAft>
              <a:buSzPts val="2800"/>
              <a:buFont typeface="Arial"/>
              <a:buChar char="•"/>
            </a:pPr>
            <a:r>
              <a:rPr lang="fi-FI" sz="1800"/>
              <a:t>If necessary, the participants may also change the name of the cards. The goal is that by grouping the cards, a navigation structure / layout comes out that they find useful. </a:t>
            </a:r>
            <a:endParaRPr/>
          </a:p>
          <a:p>
            <a:pPr marL="685800" lvl="0" indent="-457200" algn="l" rtl="0">
              <a:lnSpc>
                <a:spcPct val="90000"/>
              </a:lnSpc>
              <a:spcBef>
                <a:spcPts val="1000"/>
              </a:spcBef>
              <a:spcAft>
                <a:spcPts val="0"/>
              </a:spcAft>
              <a:buSzPts val="2800"/>
              <a:buFont typeface="Arial"/>
              <a:buChar char="•"/>
            </a:pPr>
            <a:r>
              <a:rPr lang="fi-FI" sz="1800"/>
              <a:t>The participants can work individually or in pairs.</a:t>
            </a:r>
            <a:endParaRPr/>
          </a:p>
          <a:p>
            <a:pPr marL="685800" lvl="0" indent="-279400" algn="l" rtl="0">
              <a:lnSpc>
                <a:spcPct val="90000"/>
              </a:lnSpc>
              <a:spcBef>
                <a:spcPts val="1000"/>
              </a:spcBef>
              <a:spcAft>
                <a:spcPts val="0"/>
              </a:spcAft>
              <a:buSzPts val="2800"/>
              <a:buFont typeface="Arial"/>
              <a:buNone/>
            </a:pPr>
            <a:endParaRPr sz="1800"/>
          </a:p>
          <a:p>
            <a:pPr marL="457200" lvl="0" indent="-228600" algn="l" rtl="0">
              <a:lnSpc>
                <a:spcPct val="108000"/>
              </a:lnSpc>
              <a:spcBef>
                <a:spcPts val="0"/>
              </a:spcBef>
              <a:spcAft>
                <a:spcPts val="0"/>
              </a:spcAft>
              <a:buClr>
                <a:schemeClr val="lt1"/>
              </a:buClr>
              <a:buSzPts val="2000"/>
              <a:buNone/>
            </a:pPr>
            <a:endParaRPr/>
          </a:p>
        </p:txBody>
      </p:sp>
      <p:pic>
        <p:nvPicPr>
          <p:cNvPr id="338" name="Google Shape;338;p14" descr="Bedrijfsteam dat aan het brainstormen is"/>
          <p:cNvPicPr preferRelativeResize="0"/>
          <p:nvPr/>
        </p:nvPicPr>
        <p:blipFill rotWithShape="1">
          <a:blip r:embed="rId3">
            <a:alphaModFix/>
          </a:blip>
          <a:srcRect/>
          <a:stretch/>
        </p:blipFill>
        <p:spPr>
          <a:xfrm>
            <a:off x="6502012" y="1370152"/>
            <a:ext cx="5360818" cy="357387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5"/>
          <p:cNvSpPr txBox="1">
            <a:spLocks noGrp="1"/>
          </p:cNvSpPr>
          <p:nvPr>
            <p:ph type="body" idx="1"/>
          </p:nvPr>
        </p:nvSpPr>
        <p:spPr>
          <a:xfrm>
            <a:off x="915417" y="296621"/>
            <a:ext cx="8818738" cy="571438"/>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Assignement 5</a:t>
            </a:r>
            <a:endParaRPr/>
          </a:p>
        </p:txBody>
      </p:sp>
      <p:sp>
        <p:nvSpPr>
          <p:cNvPr id="344" name="Google Shape;344;p15"/>
          <p:cNvSpPr txBox="1">
            <a:spLocks noGrp="1"/>
          </p:cNvSpPr>
          <p:nvPr>
            <p:ph type="body" idx="2"/>
          </p:nvPr>
        </p:nvSpPr>
        <p:spPr>
          <a:xfrm>
            <a:off x="1150762" y="1162320"/>
            <a:ext cx="8818738" cy="4527280"/>
          </a:xfrm>
          <a:prstGeom prst="rect">
            <a:avLst/>
          </a:prstGeom>
          <a:noFill/>
          <a:ln>
            <a:noFill/>
          </a:ln>
        </p:spPr>
        <p:txBody>
          <a:bodyPr spcFirstLastPara="1" wrap="square" lIns="0" tIns="0" rIns="0" bIns="0" anchor="t" anchorCtr="0">
            <a:noAutofit/>
          </a:bodyPr>
          <a:lstStyle/>
          <a:p>
            <a:pPr marL="457200" lvl="0" indent="-228600" algn="l" rtl="0">
              <a:lnSpc>
                <a:spcPct val="108000"/>
              </a:lnSpc>
              <a:spcBef>
                <a:spcPts val="0"/>
              </a:spcBef>
              <a:spcAft>
                <a:spcPts val="0"/>
              </a:spcAft>
              <a:buClr>
                <a:schemeClr val="lt1"/>
              </a:buClr>
              <a:buSzPts val="2000"/>
              <a:buNone/>
            </a:pPr>
            <a:r>
              <a:rPr lang="fi-FI"/>
              <a:t>1. Usability survey summary</a:t>
            </a:r>
            <a:endParaRPr/>
          </a:p>
          <a:p>
            <a:pPr marL="457200" lvl="0" indent="-228600" algn="l" rtl="0">
              <a:lnSpc>
                <a:spcPct val="108000"/>
              </a:lnSpc>
              <a:spcBef>
                <a:spcPts val="0"/>
              </a:spcBef>
              <a:spcAft>
                <a:spcPts val="0"/>
              </a:spcAft>
              <a:buClr>
                <a:schemeClr val="lt1"/>
              </a:buClr>
              <a:buSzPts val="2000"/>
              <a:buNone/>
            </a:pPr>
            <a:endParaRPr/>
          </a:p>
          <a:p>
            <a:pPr marL="230400" lvl="0" indent="0" algn="l" rtl="0">
              <a:lnSpc>
                <a:spcPct val="108000"/>
              </a:lnSpc>
              <a:spcBef>
                <a:spcPts val="0"/>
              </a:spcBef>
              <a:spcAft>
                <a:spcPts val="0"/>
              </a:spcAft>
              <a:buSzPts val="2000"/>
              <a:buNone/>
            </a:pPr>
            <a:r>
              <a:rPr lang="fi-FI" b="0"/>
              <a:t>Process the results of your usability test. </a:t>
            </a:r>
            <a:r>
              <a:rPr lang="fi-FI"/>
              <a:t>Try to answer the following questions</a:t>
            </a:r>
            <a:r>
              <a:rPr lang="fi-FI" b="0"/>
              <a:t> </a:t>
            </a:r>
            <a:endParaRPr/>
          </a:p>
          <a:p>
            <a:pPr marL="571500" lvl="0" indent="-342900" algn="l" rtl="0">
              <a:lnSpc>
                <a:spcPct val="108000"/>
              </a:lnSpc>
              <a:spcBef>
                <a:spcPts val="0"/>
              </a:spcBef>
              <a:spcAft>
                <a:spcPts val="0"/>
              </a:spcAft>
              <a:buSzPts val="2000"/>
              <a:buFont typeface="Arial"/>
              <a:buChar char="•"/>
            </a:pPr>
            <a:r>
              <a:rPr lang="fi-FI" b="0"/>
              <a:t>How easy is it for the visitor to achieve the goals?</a:t>
            </a:r>
            <a:endParaRPr/>
          </a:p>
          <a:p>
            <a:pPr marL="571500" lvl="0" indent="-342900" algn="l" rtl="0">
              <a:lnSpc>
                <a:spcPct val="108000"/>
              </a:lnSpc>
              <a:spcBef>
                <a:spcPts val="0"/>
              </a:spcBef>
              <a:spcAft>
                <a:spcPts val="0"/>
              </a:spcAft>
              <a:buSzPts val="2000"/>
              <a:buFont typeface="Arial"/>
              <a:buChar char="•"/>
            </a:pPr>
            <a:r>
              <a:rPr lang="fi-FI" b="0"/>
              <a:t>What is the customer experience like?</a:t>
            </a:r>
            <a:endParaRPr/>
          </a:p>
          <a:p>
            <a:pPr marL="571500" lvl="0" indent="-342900" algn="l" rtl="0">
              <a:lnSpc>
                <a:spcPct val="108000"/>
              </a:lnSpc>
              <a:spcBef>
                <a:spcPts val="0"/>
              </a:spcBef>
              <a:spcAft>
                <a:spcPts val="0"/>
              </a:spcAft>
              <a:buSzPts val="2000"/>
              <a:buFont typeface="Arial"/>
              <a:buChar char="•"/>
            </a:pPr>
            <a:r>
              <a:rPr lang="fi-FI" b="0"/>
              <a:t>Is the visit to the website positive? </a:t>
            </a:r>
            <a:endParaRPr/>
          </a:p>
          <a:p>
            <a:pPr marL="228600" lvl="0" indent="0" algn="l" rtl="0">
              <a:lnSpc>
                <a:spcPct val="108000"/>
              </a:lnSpc>
              <a:spcBef>
                <a:spcPts val="0"/>
              </a:spcBef>
              <a:spcAft>
                <a:spcPts val="0"/>
              </a:spcAft>
              <a:buSzPts val="2000"/>
              <a:buNone/>
            </a:pPr>
            <a:r>
              <a:rPr lang="fi-FI" sz="2000"/>
              <a:t>Work out a list of</a:t>
            </a:r>
            <a:r>
              <a:rPr lang="fi-FI"/>
              <a:t> </a:t>
            </a:r>
            <a:r>
              <a:rPr lang="fi-FI" sz="2000"/>
              <a:t>improvement for the website based on the usability test.</a:t>
            </a:r>
            <a:endParaRPr/>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r>
              <a:rPr lang="fi-FI"/>
              <a:t>2. Card sort</a:t>
            </a:r>
            <a:endParaRPr/>
          </a:p>
          <a:p>
            <a:pPr marL="228600" lvl="0" indent="0" algn="l" rtl="0">
              <a:lnSpc>
                <a:spcPct val="108000"/>
              </a:lnSpc>
              <a:spcBef>
                <a:spcPts val="0"/>
              </a:spcBef>
              <a:spcAft>
                <a:spcPts val="0"/>
              </a:spcAft>
              <a:buSzPts val="2000"/>
              <a:buNone/>
            </a:pPr>
            <a:r>
              <a:rPr lang="fi-FI" sz="2000"/>
              <a:t>Process the results of your cardsort session.</a:t>
            </a:r>
            <a:endParaRPr/>
          </a:p>
          <a:p>
            <a:pPr marL="228600" lvl="0" indent="0" algn="l" rtl="0">
              <a:lnSpc>
                <a:spcPct val="108000"/>
              </a:lnSpc>
              <a:spcBef>
                <a:spcPts val="0"/>
              </a:spcBef>
              <a:spcAft>
                <a:spcPts val="0"/>
              </a:spcAft>
              <a:buSzPts val="2000"/>
              <a:buNone/>
            </a:pPr>
            <a:r>
              <a:rPr lang="fi-FI"/>
              <a:t>Work out a new navigation for your website</a:t>
            </a:r>
            <a:endParaRPr/>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51c42066_0_89"/>
          <p:cNvSpPr txBox="1">
            <a:spLocks noGrp="1"/>
          </p:cNvSpPr>
          <p:nvPr>
            <p:ph type="ctrTitle" idx="4294967295"/>
          </p:nvPr>
        </p:nvSpPr>
        <p:spPr>
          <a:xfrm>
            <a:off x="1524000" y="2662237"/>
            <a:ext cx="9144000" cy="7668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Briefly about Google Analytics 4</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1e351c42066_0_93"/>
          <p:cNvSpPr txBox="1">
            <a:spLocks noGrp="1"/>
          </p:cNvSpPr>
          <p:nvPr>
            <p:ph type="title"/>
          </p:nvPr>
        </p:nvSpPr>
        <p:spPr>
          <a:xfrm>
            <a:off x="392022" y="277091"/>
            <a:ext cx="10515600" cy="95191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What is Google Analytics?</a:t>
            </a:r>
            <a:endParaRPr/>
          </a:p>
        </p:txBody>
      </p:sp>
      <p:sp>
        <p:nvSpPr>
          <p:cNvPr id="356" name="Google Shape;356;g1e351c42066_0_93"/>
          <p:cNvSpPr txBox="1">
            <a:spLocks noGrp="1"/>
          </p:cNvSpPr>
          <p:nvPr>
            <p:ph type="body" idx="1"/>
          </p:nvPr>
        </p:nvSpPr>
        <p:spPr>
          <a:xfrm>
            <a:off x="461665" y="2559822"/>
            <a:ext cx="4265937" cy="3573600"/>
          </a:xfrm>
          <a:prstGeom prst="rect">
            <a:avLst/>
          </a:prstGeom>
          <a:noFill/>
          <a:ln>
            <a:noFill/>
          </a:ln>
        </p:spPr>
        <p:txBody>
          <a:bodyPr spcFirstLastPara="1" wrap="square" lIns="91425" tIns="45700" rIns="91425" bIns="45700" anchor="t" anchorCtr="0">
            <a:normAutofit/>
          </a:bodyPr>
          <a:lstStyle/>
          <a:p>
            <a:pPr marL="216000" lvl="0" indent="-216000" algn="l" rtl="0">
              <a:lnSpc>
                <a:spcPct val="100000"/>
              </a:lnSpc>
              <a:spcBef>
                <a:spcPts val="0"/>
              </a:spcBef>
              <a:spcAft>
                <a:spcPts val="0"/>
              </a:spcAft>
              <a:buClr>
                <a:schemeClr val="accent2"/>
              </a:buClr>
              <a:buSzPts val="2000"/>
              <a:buFont typeface="Arial"/>
              <a:buChar char="•"/>
            </a:pPr>
            <a:r>
              <a:rPr lang="fi-FI" sz="2000"/>
              <a:t>Website traffic and visitor numbers</a:t>
            </a:r>
            <a:endParaRPr sz="2000"/>
          </a:p>
          <a:p>
            <a:pPr marL="0" lvl="0" indent="0" algn="l" rtl="0">
              <a:lnSpc>
                <a:spcPct val="100000"/>
              </a:lnSpc>
              <a:spcBef>
                <a:spcPts val="0"/>
              </a:spcBef>
              <a:spcAft>
                <a:spcPts val="0"/>
              </a:spcAft>
              <a:buClr>
                <a:schemeClr val="accent2"/>
              </a:buClr>
              <a:buSzPts val="2000"/>
              <a:buFont typeface="Arial"/>
              <a:buChar char="•"/>
            </a:pPr>
            <a:r>
              <a:rPr lang="fi-FI" sz="2000"/>
              <a:t>User behavior on the website</a:t>
            </a:r>
            <a:endParaRPr sz="2000"/>
          </a:p>
          <a:p>
            <a:pPr marL="216000" lvl="0" indent="-216000" algn="l" rtl="0">
              <a:lnSpc>
                <a:spcPct val="100000"/>
              </a:lnSpc>
              <a:spcBef>
                <a:spcPts val="0"/>
              </a:spcBef>
              <a:spcAft>
                <a:spcPts val="0"/>
              </a:spcAft>
              <a:buClr>
                <a:schemeClr val="accent2"/>
              </a:buClr>
              <a:buSzPts val="2000"/>
              <a:buFont typeface="Arial"/>
              <a:buChar char="•"/>
            </a:pPr>
            <a:r>
              <a:rPr lang="fi-FI" sz="2000"/>
              <a:t>Website performance across different platforms</a:t>
            </a:r>
            <a:endParaRPr sz="2000"/>
          </a:p>
          <a:p>
            <a:pPr marL="216000" lvl="0" indent="-216000" algn="l" rtl="0">
              <a:lnSpc>
                <a:spcPct val="100000"/>
              </a:lnSpc>
              <a:spcBef>
                <a:spcPts val="0"/>
              </a:spcBef>
              <a:spcAft>
                <a:spcPts val="0"/>
              </a:spcAft>
              <a:buClr>
                <a:schemeClr val="accent2"/>
              </a:buClr>
              <a:buSzPts val="2000"/>
              <a:buFont typeface="Arial"/>
              <a:buChar char="•"/>
            </a:pPr>
            <a:r>
              <a:rPr lang="fi-FI" sz="2000"/>
              <a:t>The impact of marketing efforts on website visitors</a:t>
            </a:r>
            <a:endParaRPr sz="2000"/>
          </a:p>
          <a:p>
            <a:pPr marL="0" lvl="0" indent="0" algn="l" rtl="0">
              <a:lnSpc>
                <a:spcPct val="90000"/>
              </a:lnSpc>
              <a:spcBef>
                <a:spcPts val="1000"/>
              </a:spcBef>
              <a:spcAft>
                <a:spcPts val="0"/>
              </a:spcAft>
              <a:buSzPts val="2800"/>
              <a:buNone/>
            </a:pPr>
            <a:endParaRPr/>
          </a:p>
        </p:txBody>
      </p:sp>
      <p:pic>
        <p:nvPicPr>
          <p:cNvPr id="357" name="Google Shape;357;g1e351c42066_0_93"/>
          <p:cNvPicPr preferRelativeResize="0"/>
          <p:nvPr/>
        </p:nvPicPr>
        <p:blipFill rotWithShape="1">
          <a:blip r:embed="rId3">
            <a:alphaModFix/>
          </a:blip>
          <a:srcRect/>
          <a:stretch/>
        </p:blipFill>
        <p:spPr>
          <a:xfrm>
            <a:off x="4727602" y="2431657"/>
            <a:ext cx="7238799" cy="3573450"/>
          </a:xfrm>
          <a:prstGeom prst="rect">
            <a:avLst/>
          </a:prstGeom>
          <a:noFill/>
          <a:ln>
            <a:noFill/>
          </a:ln>
        </p:spPr>
      </p:pic>
      <p:sp>
        <p:nvSpPr>
          <p:cNvPr id="358" name="Google Shape;358;g1e351c42066_0_93"/>
          <p:cNvSpPr txBox="1"/>
          <p:nvPr/>
        </p:nvSpPr>
        <p:spPr>
          <a:xfrm>
            <a:off x="295563" y="1229007"/>
            <a:ext cx="11384063" cy="1282372"/>
          </a:xfrm>
          <a:prstGeom prst="rect">
            <a:avLst/>
          </a:prstGeom>
          <a:noFill/>
          <a:ln>
            <a:noFill/>
          </a:ln>
        </p:spPr>
        <p:txBody>
          <a:bodyPr spcFirstLastPara="1" wrap="square" lIns="91425" tIns="91425" rIns="91425" bIns="91425" anchor="t" anchorCtr="0">
            <a:spAutoFit/>
          </a:bodyPr>
          <a:lstStyle/>
          <a:p>
            <a:pPr marL="180000" marR="0" lvl="0" indent="0" algn="l" rtl="0">
              <a:lnSpc>
                <a:spcPct val="100000"/>
              </a:lnSpc>
              <a:spcBef>
                <a:spcPts val="0"/>
              </a:spcBef>
              <a:spcAft>
                <a:spcPts val="0"/>
              </a:spcAft>
              <a:buClr>
                <a:srgbClr val="000000"/>
              </a:buClr>
              <a:buSzPts val="2100"/>
              <a:buFont typeface="Arial"/>
              <a:buNone/>
            </a:pPr>
            <a:r>
              <a:rPr lang="fi-FI" sz="2100" b="0" i="0" u="none" strike="noStrike" cap="none">
                <a:solidFill>
                  <a:srgbClr val="161249"/>
                </a:solidFill>
                <a:latin typeface="Arial"/>
                <a:ea typeface="Arial"/>
                <a:cs typeface="Arial"/>
                <a:sym typeface="Arial"/>
              </a:rPr>
              <a:t>Google Analytics is a free web analytics tool provided by Google that helps website owners and marketers track the performance of their website and understand visitor behavior.</a:t>
            </a:r>
            <a:endParaRPr/>
          </a:p>
          <a:p>
            <a:pPr marL="180000" marR="0" lvl="0" indent="0" algn="l" rtl="0">
              <a:lnSpc>
                <a:spcPct val="100000"/>
              </a:lnSpc>
              <a:spcBef>
                <a:spcPts val="1000"/>
              </a:spcBef>
              <a:spcAft>
                <a:spcPts val="0"/>
              </a:spcAft>
              <a:buClr>
                <a:srgbClr val="000000"/>
              </a:buClr>
              <a:buSzPts val="2100"/>
              <a:buFont typeface="Arial"/>
              <a:buNone/>
            </a:pPr>
            <a:r>
              <a:rPr lang="fi-FI" sz="2100" b="0" i="0" u="none" strike="noStrike" cap="none">
                <a:solidFill>
                  <a:srgbClr val="161249"/>
                </a:solidFill>
                <a:latin typeface="Arial"/>
                <a:ea typeface="Arial"/>
                <a:cs typeface="Arial"/>
                <a:sym typeface="Arial"/>
              </a:rPr>
              <a:t>With Analytics, you can track e.g.:</a:t>
            </a:r>
            <a:endParaRPr sz="7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g1e351c42066_0_1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Google Analytics Demo Account</a:t>
            </a:r>
            <a:endParaRPr/>
          </a:p>
        </p:txBody>
      </p:sp>
      <p:sp>
        <p:nvSpPr>
          <p:cNvPr id="365" name="Google Shape;365;g1e351c42066_0_119"/>
          <p:cNvSpPr txBox="1">
            <a:spLocks noGrp="1"/>
          </p:cNvSpPr>
          <p:nvPr>
            <p:ph type="body" idx="1"/>
          </p:nvPr>
        </p:nvSpPr>
        <p:spPr>
          <a:xfrm>
            <a:off x="838200" y="18323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Start learning Google Analytics 4 with </a:t>
            </a:r>
            <a:r>
              <a:rPr lang="fi-FI" u="sng">
                <a:solidFill>
                  <a:schemeClr val="hlink"/>
                </a:solidFill>
                <a:hlinkClick r:id="rId3"/>
              </a:rPr>
              <a:t>Google’s Demo Account</a:t>
            </a:r>
            <a:r>
              <a:rPr lang="fi-FI"/>
              <a:t>: </a:t>
            </a:r>
            <a:endParaRPr/>
          </a:p>
          <a:p>
            <a:pPr marL="457200" lvl="0" indent="0" algn="l" rtl="0">
              <a:lnSpc>
                <a:spcPct val="90000"/>
              </a:lnSpc>
              <a:spcBef>
                <a:spcPts val="1000"/>
              </a:spcBef>
              <a:spcAft>
                <a:spcPts val="0"/>
              </a:spcAft>
              <a:buSzPts val="2800"/>
              <a:buNone/>
            </a:pPr>
            <a:endParaRPr sz="2100"/>
          </a:p>
          <a:p>
            <a:pPr marL="457200" lvl="0" indent="0" algn="l" rtl="0">
              <a:lnSpc>
                <a:spcPct val="90000"/>
              </a:lnSpc>
              <a:spcBef>
                <a:spcPts val="1000"/>
              </a:spcBef>
              <a:spcAft>
                <a:spcPts val="0"/>
              </a:spcAft>
              <a:buSzPts val="2800"/>
              <a:buNone/>
            </a:pPr>
            <a:r>
              <a:rPr lang="fi-FI" sz="2100"/>
              <a:t>“The Google Analytics demo account is a fully functional Google Analytics account that any Google user can access. It contains one Universal Analytics property and two Google Analytics 4 properties. The demo account is a great way to look at real business data and experiment with Google Analytics features.”</a:t>
            </a:r>
            <a:endParaRPr sz="2100"/>
          </a:p>
          <a:p>
            <a:pPr marL="457200" lvl="0" indent="0" algn="l" rtl="0">
              <a:lnSpc>
                <a:spcPct val="90000"/>
              </a:lnSpc>
              <a:spcBef>
                <a:spcPts val="1000"/>
              </a:spcBef>
              <a:spcAft>
                <a:spcPts val="0"/>
              </a:spcAft>
              <a:buSzPts val="2800"/>
              <a:buNone/>
            </a:pPr>
            <a:endParaRPr sz="2100"/>
          </a:p>
        </p:txBody>
      </p:sp>
      <p:pic>
        <p:nvPicPr>
          <p:cNvPr id="366" name="Google Shape;366;g1e351c42066_0_119"/>
          <p:cNvPicPr preferRelativeResize="0"/>
          <p:nvPr/>
        </p:nvPicPr>
        <p:blipFill rotWithShape="1">
          <a:blip r:embed="rId4">
            <a:alphaModFix/>
          </a:blip>
          <a:srcRect/>
          <a:stretch/>
        </p:blipFill>
        <p:spPr>
          <a:xfrm>
            <a:off x="1047237" y="4499738"/>
            <a:ext cx="6230793" cy="8530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g2458a8ba5e9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4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400"/>
          </a:p>
          <a:p>
            <a:pPr marL="0" lvl="0" indent="0" algn="l" rtl="0">
              <a:spcBef>
                <a:spcPts val="1000"/>
              </a:spcBef>
              <a:spcAft>
                <a:spcPts val="0"/>
              </a:spcAft>
              <a:buNone/>
            </a:pPr>
            <a:endParaRPr sz="2400"/>
          </a:p>
          <a:p>
            <a:pPr marL="0" lvl="0" indent="0" algn="l" rtl="0">
              <a:spcBef>
                <a:spcPts val="1000"/>
              </a:spcBef>
              <a:spcAft>
                <a:spcPts val="0"/>
              </a:spcAft>
              <a:buNone/>
            </a:pPr>
            <a:r>
              <a:rPr lang="fi-FI" sz="24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400"/>
          </a:p>
          <a:p>
            <a:pPr marL="0" lvl="0" indent="0" algn="l" rtl="0">
              <a:spcBef>
                <a:spcPts val="1000"/>
              </a:spcBef>
              <a:spcAft>
                <a:spcPts val="0"/>
              </a:spcAft>
              <a:buNone/>
            </a:pPr>
            <a:endParaRPr sz="2400"/>
          </a:p>
          <a:p>
            <a:pPr marL="0" lvl="0" indent="0" algn="l" rtl="0">
              <a:spcBef>
                <a:spcPts val="1000"/>
              </a:spcBef>
              <a:spcAft>
                <a:spcPts val="0"/>
              </a:spcAft>
              <a:buNone/>
            </a:pPr>
            <a:endParaRPr sz="2400"/>
          </a:p>
        </p:txBody>
      </p:sp>
      <p:sp>
        <p:nvSpPr>
          <p:cNvPr id="372" name="Google Shape;372;g2458a8ba5e9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2610</Words>
  <Application>Microsoft Office PowerPoint</Application>
  <PresentationFormat>Widescreen</PresentationFormat>
  <Paragraphs>235</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DEMS</vt:lpstr>
      <vt:lpstr>Websites</vt:lpstr>
      <vt:lpstr>Learning objectives </vt:lpstr>
      <vt:lpstr>Summary of this course (what where the steps covered in the teaching material)</vt:lpstr>
      <vt:lpstr>Topics</vt:lpstr>
      <vt:lpstr>Why monitoring your website?</vt:lpstr>
      <vt:lpstr>“Anything that you do without measuring the results is merely a hobby”</vt:lpstr>
      <vt:lpstr>Without measuring the traffic on your site, you really don’t know how well it is performing.</vt:lpstr>
      <vt:lpstr>Why do we need web analytics?</vt:lpstr>
      <vt:lpstr>Possible insights you are looking for </vt:lpstr>
      <vt:lpstr>Some examples Objectives for your site &amp; how to measure</vt:lpstr>
      <vt:lpstr>What do you measure</vt:lpstr>
      <vt:lpstr>Is 200 visitors a lot?</vt:lpstr>
      <vt:lpstr>Example – you want 20 new orders per month</vt:lpstr>
      <vt:lpstr>Why do we need user surveys?</vt:lpstr>
      <vt:lpstr>PowerPoint Presentation</vt:lpstr>
      <vt:lpstr>Folluw up on analytics:  investigate the quality of your website</vt:lpstr>
      <vt:lpstr>Focus on Top tasks</vt:lpstr>
      <vt:lpstr>Top task survey </vt:lpstr>
      <vt:lpstr>Usability testing</vt:lpstr>
      <vt:lpstr>Usability test Example</vt:lpstr>
      <vt:lpstr>PowerPoint Presentation</vt:lpstr>
      <vt:lpstr>PowerPoint Presentation</vt:lpstr>
      <vt:lpstr>     The base of a good website:  Navigation structure</vt:lpstr>
      <vt:lpstr>Cardsorting </vt:lpstr>
      <vt:lpstr>PowerPoint Presentation</vt:lpstr>
      <vt:lpstr>PowerPoint Presentation</vt:lpstr>
      <vt:lpstr>PowerPoint Presentation</vt:lpstr>
      <vt:lpstr>Briefly about Google Analytics 4</vt:lpstr>
      <vt:lpstr>What is Google Analytics?</vt:lpstr>
      <vt:lpstr>Google Analytics Demo Account</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lastModifiedBy>Tikkanen Saara</cp:lastModifiedBy>
  <cp:revision>1</cp:revision>
  <dcterms:created xsi:type="dcterms:W3CDTF">2023-01-25T13:34:01Z</dcterms:created>
  <dcterms:modified xsi:type="dcterms:W3CDTF">2023-09-19T10:19:05Z</dcterms:modified>
</cp:coreProperties>
</file>