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869">
          <p15:clr>
            <a:srgbClr val="A4A3A4"/>
          </p15:clr>
        </p15:guide>
      </p15:sldGuideLst>
    </p:ext>
    <p:ext uri="GoogleSlidesCustomDataVersion2">
      <go:slidesCustomData xmlns:go="http://customooxmlschemas.google.com/" r:id="rId44" roundtripDataSignature="AMtx7mgx/WdMIA2dxW6SRW+RiSSa2yXjd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869"/>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4ce123e147_1_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24ce123e147_1_7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SEO is essential for businesses and website owners who want to improve their online visibility, attract targeted traffic, build credibility, and ultimately drive business growth.</a:t>
            </a:r>
            <a:endParaRPr/>
          </a:p>
        </p:txBody>
      </p:sp>
      <p:sp>
        <p:nvSpPr>
          <p:cNvPr id="195" name="Google Shape;195;g24ce123e147_1_7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1e3465f16fc_1_1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1" name="Google Shape;201;g1e3465f16fc_1_1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e3465f16fc_1_1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1e3465f16fc_1_10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Deepen your SEO knowledge with this module’s SEO materials: 2.1-2.7.</a:t>
            </a:r>
            <a:endParaRPr/>
          </a:p>
        </p:txBody>
      </p:sp>
      <p:sp>
        <p:nvSpPr>
          <p:cNvPr id="207" name="Google Shape;207;g1e3465f16fc_1_10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e3465f16fc_1_1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e3465f16fc_1_12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Learn more about Content marketing from Module 3, and more about PPS </a:t>
            </a:r>
            <a:r>
              <a:rPr lang="fi-FI"/>
              <a:t>campaigns from module 4.</a:t>
            </a:r>
            <a:endParaRPr/>
          </a:p>
        </p:txBody>
      </p:sp>
      <p:sp>
        <p:nvSpPr>
          <p:cNvPr id="214" name="Google Shape;214;g1e3465f16fc_1_12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1e3465f16fc_1_1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1e3465f16fc_1_12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T</a:t>
            </a:r>
            <a:r>
              <a:rPr lang="fi-FI"/>
              <a:t>he sales funnel or purchase funnel, is a concept that illustrates the customer's journey from the initial awareness stage to the final purchase decision. It is a model used by marketers to understand and analyze the steps a consumer goes through before making a purchase. Learn more from the Module 3.</a:t>
            </a:r>
            <a:endParaRPr/>
          </a:p>
        </p:txBody>
      </p:sp>
      <p:sp>
        <p:nvSpPr>
          <p:cNvPr id="221" name="Google Shape;221;g1e3465f16fc_1_12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1e3465f16fc_1_1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1e3465f16fc_1_13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g1e3465f16fc_1_13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1e3465f16fc_1_1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1e3465f16fc_1_14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g1e3465f16fc_1_14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1e3465f16fc_1_1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1e3465f16fc_1_15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g1e3465f16fc_1_15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24ce123e147_1_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24ce123e147_1_2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g24ce123e147_1_2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4ce123e147_1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24ce123e147_1_3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g24ce123e147_1_3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24ce123e147_1_8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24ce123e147_1_8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g24ce123e147_1_8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24ce123e147_1_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24ce123e147_1_9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g24ce123e147_1_9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4ce123e147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5" name="Google Shape;275;g24ce123e147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24ce123e147_1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24ce123e147_1_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Content is crucial for attracting, engaging, and converting visitors on your website. It helps to establish your brand's authority, build relationships with your audience, and drive business growth.</a:t>
            </a:r>
            <a:endParaRPr/>
          </a:p>
        </p:txBody>
      </p:sp>
      <p:sp>
        <p:nvSpPr>
          <p:cNvPr id="281" name="Google Shape;281;g24ce123e147_1_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24ce123e147_1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24ce123e147_1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g24ce123e147_1_1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24ce123e147_1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24ce123e147_1_1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g24ce123e147_1_1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4ce123e147_1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1" name="Google Shape;301;g24ce123e147_1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4ce123e147_1_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24ce123e147_1_4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Learn more about content planning and e.g. the goals from The Module 3. Content marketing &amp; Social media, part. 6.</a:t>
            </a:r>
            <a:endParaRPr/>
          </a:p>
        </p:txBody>
      </p:sp>
      <p:sp>
        <p:nvSpPr>
          <p:cNvPr id="307" name="Google Shape;307;g24ce123e147_1_4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24ce123e147_1_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24ce123e147_1_5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Learn more about Content marketing from Module 3., this is just an overview!</a:t>
            </a:r>
            <a:endParaRPr/>
          </a:p>
        </p:txBody>
      </p:sp>
      <p:sp>
        <p:nvSpPr>
          <p:cNvPr id="314" name="Google Shape;314;g24ce123e147_1_5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24ce123e147_1_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24ce123e147_1_5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Social media integrations helps to foster social engagement and user-generated conversations.</a:t>
            </a:r>
            <a:endParaRPr/>
          </a:p>
        </p:txBody>
      </p:sp>
      <p:sp>
        <p:nvSpPr>
          <p:cNvPr id="321" name="Google Shape;321;g24ce123e147_1_5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g24ce123e147_1_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24ce123e147_1_6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g24ce123e147_1_6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4ce123e147_1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24ce123e147_1_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g24ce123e147_1_2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1e3465f16fc_1_15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1" name="Google Shape;341;g1e3465f16fc_1_1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1e3465f16fc_1_1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1e3465f16fc_1_16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g1e3465f16fc_1_16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1e3465f16fc_1_16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1e3465f16fc_1_16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g1e3465f16fc_1_16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1e3465f16fc_1_1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1e3465f16fc_1_17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fi-FI"/>
              <a:t>Keyword stuffing refers to the practice of overloading a webpage or website content with an excessive number of keywords or phrases in an attempt to manipulate search engine rankings. Keyword stuffing was a common tactic used in early search engine optimization (SEO) strategies, aiming to increase a webpage's visibility in search results by including a high density of keywords. However, search engines have evolved and become more sophisticated, and they now penalize websites that engage in keyword stuffing.</a:t>
            </a:r>
            <a:endParaRPr/>
          </a:p>
          <a:p>
            <a:pPr indent="0" lvl="0" marL="0" rtl="0" algn="l">
              <a:spcBef>
                <a:spcPts val="0"/>
              </a:spcBef>
              <a:spcAft>
                <a:spcPts val="0"/>
              </a:spcAft>
              <a:buNone/>
            </a:pPr>
            <a:r>
              <a:t/>
            </a:r>
            <a:endParaRPr/>
          </a:p>
        </p:txBody>
      </p:sp>
      <p:sp>
        <p:nvSpPr>
          <p:cNvPr id="364" name="Google Shape;364;g1e3465f16fc_1_17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1e3465f16fc_1_19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1e3465f16fc_1_19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g1e3465f16fc_1_19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1e3465f16fc_1_2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84" name="Google Shape;384;g1e3465f16fc_1_20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g1e3465f16fc_1_20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1e3465f16fc_1_2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91" name="Google Shape;391;g1e3465f16fc_1_22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g1e3465f16fc_1_22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1e3465f16fc_1_2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00" name="Google Shape;400;g1e3465f16fc_1_23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See examples on next slide</a:t>
            </a:r>
            <a:endParaRPr/>
          </a:p>
        </p:txBody>
      </p:sp>
      <p:sp>
        <p:nvSpPr>
          <p:cNvPr id="401" name="Google Shape;401;g1e3465f16fc_1_23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1e3465f16fc_1_2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07" name="Google Shape;407;g1e3465f16fc_1_24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g1e3465f16fc_1_24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1e3465f16fc_1_2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15" name="Google Shape;415;g1e3465f16fc_1_26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g1e3465f16fc_1_26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1e3465f16fc_1_2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22" name="Google Shape;422;g1e3465f16fc_1_26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g1e3465f16fc_1_26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27621f17f7d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29" name="Google Shape;429;g27621f17f7d_0_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g27621f17f7d_0_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280b00c5d5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6" name="Google Shape;436;g280b00c5d53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13.png"/><Relationship Id="rId4" Type="http://schemas.openxmlformats.org/officeDocument/2006/relationships/image" Target="../media/image12.png"/><Relationship Id="rId5" Type="http://schemas.openxmlformats.org/officeDocument/2006/relationships/image" Target="../media/image2.jpg"/><Relationship Id="rId6" Type="http://schemas.openxmlformats.org/officeDocument/2006/relationships/image" Target="../media/image19.png"/><Relationship Id="rId7" Type="http://schemas.openxmlformats.org/officeDocument/2006/relationships/image" Target="../media/image36.png"/><Relationship Id="rId8" Type="http://schemas.openxmlformats.org/officeDocument/2006/relationships/image" Target="../media/image2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5.png"/><Relationship Id="rId4" Type="http://schemas.openxmlformats.org/officeDocument/2006/relationships/image" Target="../media/image1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2.jpg"/><Relationship Id="rId4" Type="http://schemas.openxmlformats.org/officeDocument/2006/relationships/image" Target="../media/image19.png"/><Relationship Id="rId5" Type="http://schemas.openxmlformats.org/officeDocument/2006/relationships/image" Target="../media/image36.png"/><Relationship Id="rId6" Type="http://schemas.openxmlformats.org/officeDocument/2006/relationships/image" Target="../media/image12.png"/><Relationship Id="rId7" Type="http://schemas.openxmlformats.org/officeDocument/2006/relationships/image" Target="../media/image6.png"/><Relationship Id="rId8" Type="http://schemas.openxmlformats.org/officeDocument/2006/relationships/image" Target="../media/image2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5.png"/><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12.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2.jpg"/><Relationship Id="rId4" Type="http://schemas.openxmlformats.org/officeDocument/2006/relationships/image" Target="../media/image19.png"/><Relationship Id="rId5" Type="http://schemas.openxmlformats.org/officeDocument/2006/relationships/image" Target="../media/image36.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2.jpg"/><Relationship Id="rId4" Type="http://schemas.openxmlformats.org/officeDocument/2006/relationships/image" Target="../media/image19.png"/><Relationship Id="rId5" Type="http://schemas.openxmlformats.org/officeDocument/2006/relationships/image" Target="../media/image36.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1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6.png"/><Relationship Id="rId4"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2.jpg"/><Relationship Id="rId4" Type="http://schemas.openxmlformats.org/officeDocument/2006/relationships/image" Target="../media/image19.png"/><Relationship Id="rId5" Type="http://schemas.openxmlformats.org/officeDocument/2006/relationships/image" Target="../media/image36.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6.png"/><Relationship Id="rId4" Type="http://schemas.openxmlformats.org/officeDocument/2006/relationships/image" Target="../media/image15.png"/><Relationship Id="rId5" Type="http://schemas.openxmlformats.org/officeDocument/2006/relationships/image" Target="../media/image1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5.png"/><Relationship Id="rId4" Type="http://schemas.openxmlformats.org/officeDocument/2006/relationships/image" Target="../media/image1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5.png"/><Relationship Id="rId4" Type="http://schemas.openxmlformats.org/officeDocument/2006/relationships/image" Target="../media/image1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5.png"/><Relationship Id="rId4" Type="http://schemas.openxmlformats.org/officeDocument/2006/relationships/image" Target="../media/image1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2.jpg"/><Relationship Id="rId4" Type="http://schemas.openxmlformats.org/officeDocument/2006/relationships/image" Target="../media/image19.png"/><Relationship Id="rId5" Type="http://schemas.openxmlformats.org/officeDocument/2006/relationships/image" Target="../media/image36.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1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66"/>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4" name="Google Shape;14;p66"/>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15" name="Google Shape;15;p66"/>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16" name="Google Shape;16;p6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b="0" l="3024" r="3023" t="0"/>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22"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24" name="Google Shape;24;p6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7"/>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6" name="Google Shape;26;p67"/>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68"/>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68"/>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6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b="0" l="3024" r="3023" t="0"/>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8" name="Google Shape;38;p68"/>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bg>
      <p:bgPr>
        <a:solidFill>
          <a:schemeClr val="lt1"/>
        </a:solidFill>
      </p:bgPr>
    </p:bg>
    <p:spTree>
      <p:nvGrpSpPr>
        <p:cNvPr id="39" name="Shape 39"/>
        <p:cNvGrpSpPr/>
        <p:nvPr/>
      </p:nvGrpSpPr>
      <p:grpSpPr>
        <a:xfrm>
          <a:off x="0" y="0"/>
          <a:ext cx="0" cy="0"/>
          <a:chOff x="0" y="0"/>
          <a:chExt cx="0" cy="0"/>
        </a:xfrm>
      </p:grpSpPr>
      <p:pic>
        <p:nvPicPr>
          <p:cNvPr id="40" name="Google Shape;40;p69"/>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3" name="Shape 43"/>
        <p:cNvGrpSpPr/>
        <p:nvPr/>
      </p:nvGrpSpPr>
      <p:grpSpPr>
        <a:xfrm>
          <a:off x="0" y="0"/>
          <a:ext cx="0" cy="0"/>
          <a:chOff x="0" y="0"/>
          <a:chExt cx="0" cy="0"/>
        </a:xfrm>
      </p:grpSpPr>
      <p:sp>
        <p:nvSpPr>
          <p:cNvPr id="44" name="Google Shape;44;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5" name="Google Shape;45;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6" name="Google Shape;46;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 blank">
  <p:cSld name="Title and Content - blank">
    <p:spTree>
      <p:nvGrpSpPr>
        <p:cNvPr id="47" name="Shape 47"/>
        <p:cNvGrpSpPr/>
        <p:nvPr/>
      </p:nvGrpSpPr>
      <p:grpSpPr>
        <a:xfrm>
          <a:off x="0" y="0"/>
          <a:ext cx="0" cy="0"/>
          <a:chOff x="0" y="0"/>
          <a:chExt cx="0" cy="0"/>
        </a:xfrm>
      </p:grpSpPr>
      <p:sp>
        <p:nvSpPr>
          <p:cNvPr id="48" name="Google Shape;48;p71"/>
          <p:cNvSpPr txBox="1"/>
          <p:nvPr>
            <p:ph type="title"/>
          </p:nvPr>
        </p:nvSpPr>
        <p:spPr>
          <a:xfrm>
            <a:off x="601133" y="371749"/>
            <a:ext cx="10985500" cy="14760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71"/>
          <p:cNvSpPr txBox="1"/>
          <p:nvPr>
            <p:ph idx="1" type="body"/>
          </p:nvPr>
        </p:nvSpPr>
        <p:spPr>
          <a:xfrm>
            <a:off x="601133" y="2325601"/>
            <a:ext cx="10983384" cy="4102011"/>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72"/>
          <p:cNvSpPr/>
          <p:nvPr/>
        </p:nvSpPr>
        <p:spPr>
          <a:xfrm flipH="1" rot="10800000">
            <a:off x="0" y="6038849"/>
            <a:ext cx="12192000" cy="92008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52" name="Google Shape;52;p72"/>
          <p:cNvPicPr preferRelativeResize="0"/>
          <p:nvPr/>
        </p:nvPicPr>
        <p:blipFill rotWithShape="1">
          <a:blip r:embed="rId3">
            <a:alphaModFix/>
          </a:blip>
          <a:srcRect b="0" l="3024" r="3023" t="0"/>
          <a:stretch/>
        </p:blipFill>
        <p:spPr>
          <a:xfrm>
            <a:off x="209544" y="6209540"/>
            <a:ext cx="2650539" cy="586800"/>
          </a:xfrm>
          <a:prstGeom prst="rect">
            <a:avLst/>
          </a:prstGeom>
          <a:noFill/>
          <a:ln>
            <a:noFill/>
          </a:ln>
        </p:spPr>
      </p:pic>
      <p:pic>
        <p:nvPicPr>
          <p:cNvPr id="53" name="Google Shape;53;p72"/>
          <p:cNvPicPr preferRelativeResize="0"/>
          <p:nvPr/>
        </p:nvPicPr>
        <p:blipFill rotWithShape="1">
          <a:blip r:embed="rId4">
            <a:alphaModFix/>
          </a:blip>
          <a:srcRect b="0" l="0" r="63278" t="0"/>
          <a:stretch/>
        </p:blipFill>
        <p:spPr>
          <a:xfrm>
            <a:off x="10283499" y="6145117"/>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4" name="Shape 54"/>
        <p:cNvGrpSpPr/>
        <p:nvPr/>
      </p:nvGrpSpPr>
      <p:grpSpPr>
        <a:xfrm>
          <a:off x="0" y="0"/>
          <a:ext cx="0" cy="0"/>
          <a:chOff x="0" y="0"/>
          <a:chExt cx="0" cy="0"/>
        </a:xfrm>
      </p:grpSpPr>
      <p:sp>
        <p:nvSpPr>
          <p:cNvPr id="55" name="Google Shape;55;p73"/>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73"/>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73"/>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73"/>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59" name="Google Shape;59;p73"/>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0" name="Google Shape;60;p7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61" name="Google Shape;61;p73"/>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62" name="Google Shape;62;p73"/>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63" name="Google Shape;63;p73"/>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64" name="Google Shape;64;p73"/>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65" name="Google Shape;65;p73"/>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6" name="Shape 66"/>
        <p:cNvGrpSpPr/>
        <p:nvPr/>
      </p:nvGrpSpPr>
      <p:grpSpPr>
        <a:xfrm>
          <a:off x="0" y="0"/>
          <a:ext cx="0" cy="0"/>
          <a:chOff x="0" y="0"/>
          <a:chExt cx="0" cy="0"/>
        </a:xfrm>
      </p:grpSpPr>
      <p:sp>
        <p:nvSpPr>
          <p:cNvPr id="67" name="Google Shape;67;p74"/>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74"/>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74"/>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74"/>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71" name="Google Shape;71;p74"/>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72" name="Google Shape;72;p74"/>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73" name="Google Shape;73;p74"/>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74" name="Google Shape;74;p74"/>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75" name="Google Shape;75;p74"/>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76" name="Google Shape;76;p74"/>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77" name="Google Shape;77;p74"/>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78" name="Shape 78"/>
        <p:cNvGrpSpPr/>
        <p:nvPr/>
      </p:nvGrpSpPr>
      <p:grpSpPr>
        <a:xfrm>
          <a:off x="0" y="0"/>
          <a:ext cx="0" cy="0"/>
          <a:chOff x="0" y="0"/>
          <a:chExt cx="0" cy="0"/>
        </a:xfrm>
      </p:grpSpPr>
      <p:sp>
        <p:nvSpPr>
          <p:cNvPr id="79" name="Google Shape;79;p75"/>
          <p:cNvSpPr txBox="1"/>
          <p:nvPr>
            <p:ph idx="1" type="body"/>
          </p:nvPr>
        </p:nvSpPr>
        <p:spPr>
          <a:xfrm>
            <a:off x="1131727" y="49326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0" name="Google Shape;80;p75"/>
          <p:cNvSpPr txBox="1"/>
          <p:nvPr>
            <p:ph idx="2" type="body"/>
          </p:nvPr>
        </p:nvSpPr>
        <p:spPr>
          <a:xfrm>
            <a:off x="1150762" y="116232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75"/>
          <p:cNvSpPr/>
          <p:nvPr/>
        </p:nvSpPr>
        <p:spPr>
          <a:xfrm flipH="1" rot="10800000">
            <a:off x="0" y="6167437"/>
            <a:ext cx="12192000" cy="79149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82" name="Google Shape;82;p75"/>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83" name="Google Shape;83;p75"/>
          <p:cNvPicPr preferRelativeResize="0"/>
          <p:nvPr/>
        </p:nvPicPr>
        <p:blipFill rotWithShape="1">
          <a:blip r:embed="rId3">
            <a:alphaModFix/>
          </a:blip>
          <a:srcRect b="0" l="0" r="63278" t="0"/>
          <a:stretch/>
        </p:blipFill>
        <p:spPr>
          <a:xfrm>
            <a:off x="10339376" y="6271200"/>
            <a:ext cx="1698957" cy="651223"/>
          </a:xfrm>
          <a:prstGeom prst="rect">
            <a:avLst/>
          </a:prstGeom>
          <a:noFill/>
          <a:ln>
            <a:noFill/>
          </a:ln>
        </p:spPr>
      </p:pic>
      <p:pic>
        <p:nvPicPr>
          <p:cNvPr id="84" name="Google Shape;84;p75"/>
          <p:cNvPicPr preferRelativeResize="0"/>
          <p:nvPr/>
        </p:nvPicPr>
        <p:blipFill rotWithShape="1">
          <a:blip r:embed="rId4">
            <a:alphaModFix/>
          </a:blip>
          <a:srcRect b="0" l="3024" r="3023" t="0"/>
          <a:stretch/>
        </p:blipFill>
        <p:spPr>
          <a:xfrm>
            <a:off x="153667" y="6271200"/>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5" name="Shape 85"/>
        <p:cNvGrpSpPr/>
        <p:nvPr/>
      </p:nvGrpSpPr>
      <p:grpSpPr>
        <a:xfrm>
          <a:off x="0" y="0"/>
          <a:ext cx="0" cy="0"/>
          <a:chOff x="0" y="0"/>
          <a:chExt cx="0" cy="0"/>
        </a:xfrm>
      </p:grpSpPr>
      <p:sp>
        <p:nvSpPr>
          <p:cNvPr id="86" name="Google Shape;86;p76"/>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76"/>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 name="Google Shape;88;p76"/>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7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90" name="Google Shape;90;p76"/>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91" name="Google Shape;91;p76"/>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92" name="Google Shape;92;p76"/>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93" name="Google Shape;93;p76"/>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4" name="Google Shape;94;p76"/>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5" name="Google Shape;95;p76"/>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6" name="Google Shape;96;p76"/>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97" name="Shape 97"/>
        <p:cNvGrpSpPr/>
        <p:nvPr/>
      </p:nvGrpSpPr>
      <p:grpSpPr>
        <a:xfrm>
          <a:off x="0" y="0"/>
          <a:ext cx="0" cy="0"/>
          <a:chOff x="0" y="0"/>
          <a:chExt cx="0" cy="0"/>
        </a:xfrm>
      </p:grpSpPr>
      <p:pic>
        <p:nvPicPr>
          <p:cNvPr descr="A picture containing shape&#10;&#10;Description automatically generated" id="98" name="Google Shape;98;p77"/>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99" name="Google Shape;99;p77"/>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100" name="Google Shape;100;p7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1" name="Google Shape;101;p77"/>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02" name="Google Shape;102;p77"/>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103" name="Google Shape;103;p77"/>
          <p:cNvPicPr preferRelativeResize="0"/>
          <p:nvPr/>
        </p:nvPicPr>
        <p:blipFill rotWithShape="1">
          <a:blip r:embed="rId5">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4" name="Shape 104"/>
        <p:cNvGrpSpPr/>
        <p:nvPr/>
      </p:nvGrpSpPr>
      <p:grpSpPr>
        <a:xfrm>
          <a:off x="0" y="0"/>
          <a:ext cx="0" cy="0"/>
          <a:chOff x="0" y="0"/>
          <a:chExt cx="0" cy="0"/>
        </a:xfrm>
      </p:grpSpPr>
      <p:pic>
        <p:nvPicPr>
          <p:cNvPr id="105" name="Google Shape;105;p78"/>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06" name="Google Shape;106;p78"/>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78"/>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78"/>
          <p:cNvSpPr/>
          <p:nvPr>
            <p:ph idx="2" type="pic"/>
          </p:nvPr>
        </p:nvSpPr>
        <p:spPr>
          <a:xfrm>
            <a:off x="7429500" y="1"/>
            <a:ext cx="4762500" cy="6705599"/>
          </a:xfrm>
          <a:prstGeom prst="rect">
            <a:avLst/>
          </a:prstGeom>
          <a:solidFill>
            <a:srgbClr val="D3EEEF"/>
          </a:solidFill>
          <a:ln>
            <a:noFill/>
          </a:ln>
        </p:spPr>
      </p:sp>
      <p:pic>
        <p:nvPicPr>
          <p:cNvPr id="109" name="Google Shape;109;p78"/>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0" name="Google Shape;110;p78"/>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1" name="Shape 111"/>
        <p:cNvGrpSpPr/>
        <p:nvPr/>
      </p:nvGrpSpPr>
      <p:grpSpPr>
        <a:xfrm>
          <a:off x="0" y="0"/>
          <a:ext cx="0" cy="0"/>
          <a:chOff x="0" y="0"/>
          <a:chExt cx="0" cy="0"/>
        </a:xfrm>
      </p:grpSpPr>
      <p:sp>
        <p:nvSpPr>
          <p:cNvPr id="112" name="Google Shape;112;p79"/>
          <p:cNvSpPr/>
          <p:nvPr>
            <p:ph idx="2" type="pic"/>
          </p:nvPr>
        </p:nvSpPr>
        <p:spPr>
          <a:xfrm>
            <a:off x="0" y="1"/>
            <a:ext cx="12192000" cy="3428999"/>
          </a:xfrm>
          <a:prstGeom prst="rect">
            <a:avLst/>
          </a:prstGeom>
          <a:solidFill>
            <a:srgbClr val="D3EEEF"/>
          </a:solidFill>
          <a:ln>
            <a:noFill/>
          </a:ln>
        </p:spPr>
      </p:sp>
      <p:sp>
        <p:nvSpPr>
          <p:cNvPr id="113" name="Google Shape;113;p79"/>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79"/>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15" name="Google Shape;115;p79"/>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16" name="Google Shape;116;p7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7" name="Google Shape;117;p79"/>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18" name="Shape 118"/>
        <p:cNvGrpSpPr/>
        <p:nvPr/>
      </p:nvGrpSpPr>
      <p:grpSpPr>
        <a:xfrm>
          <a:off x="0" y="0"/>
          <a:ext cx="0" cy="0"/>
          <a:chOff x="0" y="0"/>
          <a:chExt cx="0" cy="0"/>
        </a:xfrm>
      </p:grpSpPr>
      <p:pic>
        <p:nvPicPr>
          <p:cNvPr id="119" name="Google Shape;119;p80"/>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20" name="Google Shape;120;p80"/>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1" name="Google Shape;121;p80"/>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2" name="Google Shape;122;p80"/>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3" name="Google Shape;123;p80"/>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4" name="Shape 124"/>
        <p:cNvGrpSpPr/>
        <p:nvPr/>
      </p:nvGrpSpPr>
      <p:grpSpPr>
        <a:xfrm>
          <a:off x="0" y="0"/>
          <a:ext cx="0" cy="0"/>
          <a:chOff x="0" y="0"/>
          <a:chExt cx="0" cy="0"/>
        </a:xfrm>
      </p:grpSpPr>
      <p:sp>
        <p:nvSpPr>
          <p:cNvPr id="125" name="Google Shape;125;p81"/>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0" name="Google Shape;130;p81"/>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1" name="Google Shape;131;p81"/>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3" name="Shape 133"/>
        <p:cNvGrpSpPr/>
        <p:nvPr/>
      </p:nvGrpSpPr>
      <p:grpSpPr>
        <a:xfrm>
          <a:off x="0" y="0"/>
          <a:ext cx="0" cy="0"/>
          <a:chOff x="0" y="0"/>
          <a:chExt cx="0" cy="0"/>
        </a:xfrm>
      </p:grpSpPr>
      <p:sp>
        <p:nvSpPr>
          <p:cNvPr id="134" name="Google Shape;134;p8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8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36" name="Google Shape;136;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7" name="Google Shape;137;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8" name="Google Shape;138;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139" name="Shape 139"/>
        <p:cNvGrpSpPr/>
        <p:nvPr/>
      </p:nvGrpSpPr>
      <p:grpSpPr>
        <a:xfrm>
          <a:off x="0" y="0"/>
          <a:ext cx="0" cy="0"/>
          <a:chOff x="0" y="0"/>
          <a:chExt cx="0" cy="0"/>
        </a:xfrm>
      </p:grpSpPr>
      <p:sp>
        <p:nvSpPr>
          <p:cNvPr id="140" name="Google Shape;140;p83"/>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rm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p:txBody>
      </p:sp>
      <p:sp>
        <p:nvSpPr>
          <p:cNvPr id="141" name="Google Shape;141;p83"/>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90000"/>
              </a:lnSpc>
              <a:spcBef>
                <a:spcPts val="0"/>
              </a:spcBef>
              <a:spcAft>
                <a:spcPts val="0"/>
              </a:spcAft>
              <a:buClr>
                <a:schemeClr val="dk1"/>
              </a:buClr>
              <a:buSzPts val="1200"/>
              <a:buChar char="●"/>
              <a:defRPr sz="1600"/>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142" name="Google Shape;142;p8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p:cSld name="Picture">
    <p:spTree>
      <p:nvGrpSpPr>
        <p:cNvPr id="143" name="Shape 143"/>
        <p:cNvGrpSpPr/>
        <p:nvPr/>
      </p:nvGrpSpPr>
      <p:grpSpPr>
        <a:xfrm>
          <a:off x="0" y="0"/>
          <a:ext cx="0" cy="0"/>
          <a:chOff x="0" y="0"/>
          <a:chExt cx="0" cy="0"/>
        </a:xfrm>
      </p:grpSpPr>
      <p:sp>
        <p:nvSpPr>
          <p:cNvPr id="144" name="Google Shape;144;p84"/>
          <p:cNvSpPr/>
          <p:nvPr>
            <p:ph idx="2" type="pic"/>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 basic">
  <p:cSld name="Comparison - basic">
    <p:spTree>
      <p:nvGrpSpPr>
        <p:cNvPr id="145" name="Shape 145"/>
        <p:cNvGrpSpPr/>
        <p:nvPr/>
      </p:nvGrpSpPr>
      <p:grpSpPr>
        <a:xfrm>
          <a:off x="0" y="0"/>
          <a:ext cx="0" cy="0"/>
          <a:chOff x="0" y="0"/>
          <a:chExt cx="0" cy="0"/>
        </a:xfrm>
      </p:grpSpPr>
      <p:sp>
        <p:nvSpPr>
          <p:cNvPr id="146" name="Google Shape;146;p85"/>
          <p:cNvSpPr txBox="1"/>
          <p:nvPr>
            <p:ph idx="1" type="body"/>
          </p:nvPr>
        </p:nvSpPr>
        <p:spPr>
          <a:xfrm>
            <a:off x="601131" y="3016666"/>
            <a:ext cx="5356800"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7" name="Google Shape;147;p85"/>
          <p:cNvSpPr txBox="1"/>
          <p:nvPr>
            <p:ph idx="2" type="body"/>
          </p:nvPr>
        </p:nvSpPr>
        <p:spPr>
          <a:xfrm>
            <a:off x="6231467" y="3016666"/>
            <a:ext cx="5355167"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8" name="Google Shape;148;p85"/>
          <p:cNvSpPr txBox="1"/>
          <p:nvPr>
            <p:ph idx="3" type="body"/>
          </p:nvPr>
        </p:nvSpPr>
        <p:spPr>
          <a:xfrm>
            <a:off x="6231467" y="1980000"/>
            <a:ext cx="5356800"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9" name="Google Shape;149;p85"/>
          <p:cNvSpPr txBox="1"/>
          <p:nvPr>
            <p:ph idx="4" type="body"/>
          </p:nvPr>
        </p:nvSpPr>
        <p:spPr>
          <a:xfrm>
            <a:off x="600001" y="1980000"/>
            <a:ext cx="5355167"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0" name="Google Shape;150;p85"/>
          <p:cNvSpPr txBox="1"/>
          <p:nvPr>
            <p:ph type="title"/>
          </p:nvPr>
        </p:nvSpPr>
        <p:spPr>
          <a:xfrm>
            <a:off x="600000" y="373499"/>
            <a:ext cx="8672953" cy="12003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p:cSld name="text slide">
    <p:spTree>
      <p:nvGrpSpPr>
        <p:cNvPr id="151" name="Shape 151"/>
        <p:cNvGrpSpPr/>
        <p:nvPr/>
      </p:nvGrpSpPr>
      <p:grpSpPr>
        <a:xfrm>
          <a:off x="0" y="0"/>
          <a:ext cx="0" cy="0"/>
          <a:chOff x="0" y="0"/>
          <a:chExt cx="0" cy="0"/>
        </a:xfrm>
      </p:grpSpPr>
      <p:sp>
        <p:nvSpPr>
          <p:cNvPr id="152" name="Google Shape;152;g2415d10eec0_0_228"/>
          <p:cNvSpPr txBox="1"/>
          <p:nvPr>
            <p:ph type="title"/>
          </p:nvPr>
        </p:nvSpPr>
        <p:spPr>
          <a:xfrm>
            <a:off x="552418" y="692150"/>
            <a:ext cx="11088600" cy="1314600"/>
          </a:xfrm>
          <a:prstGeom prst="rect">
            <a:avLst/>
          </a:prstGeom>
          <a:noFill/>
          <a:ln>
            <a:noFill/>
          </a:ln>
        </p:spPr>
        <p:txBody>
          <a:bodyPr anchorCtr="0" anchor="t" bIns="45700" lIns="0" spcFirstLastPara="1" rIns="91425" wrap="square" tIns="45700">
            <a:normAutofit/>
          </a:bodyPr>
          <a:lstStyle>
            <a:lvl1pPr lvl="0" rtl="0" algn="l">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3" name="Google Shape;153;g2415d10eec0_0_228"/>
          <p:cNvSpPr txBox="1"/>
          <p:nvPr>
            <p:ph idx="1" type="body"/>
          </p:nvPr>
        </p:nvSpPr>
        <p:spPr>
          <a:xfrm>
            <a:off x="550863" y="2017260"/>
            <a:ext cx="11088600" cy="4148700"/>
          </a:xfrm>
          <a:prstGeom prst="rect">
            <a:avLst/>
          </a:prstGeom>
          <a:noFill/>
          <a:ln>
            <a:noFill/>
          </a:ln>
        </p:spPr>
        <p:txBody>
          <a:bodyPr anchorCtr="0" anchor="t" bIns="45700" lIns="0" spcFirstLastPara="1" rIns="91425" wrap="square" tIns="45700">
            <a:normAutofit/>
          </a:bodyPr>
          <a:lstStyle>
            <a:lvl1pPr indent="-342900" lvl="0" marL="457200" rtl="0" algn="l">
              <a:lnSpc>
                <a:spcPct val="110000"/>
              </a:lnSpc>
              <a:spcBef>
                <a:spcPts val="600"/>
              </a:spcBef>
              <a:spcAft>
                <a:spcPts val="0"/>
              </a:spcAft>
              <a:buSzPts val="1800"/>
              <a:buChar char="•"/>
              <a:defRPr/>
            </a:lvl1pPr>
            <a:lvl2pPr indent="-342900" lvl="1" marL="914400" rtl="0" algn="l">
              <a:lnSpc>
                <a:spcPct val="110000"/>
              </a:lnSpc>
              <a:spcBef>
                <a:spcPts val="600"/>
              </a:spcBef>
              <a:spcAft>
                <a:spcPts val="0"/>
              </a:spcAft>
              <a:buSzPts val="1800"/>
              <a:buChar char="•"/>
              <a:defRPr/>
            </a:lvl2pPr>
            <a:lvl3pPr indent="-342900" lvl="2" marL="1371600" rtl="0" algn="l">
              <a:lnSpc>
                <a:spcPct val="110000"/>
              </a:lnSpc>
              <a:spcBef>
                <a:spcPts val="600"/>
              </a:spcBef>
              <a:spcAft>
                <a:spcPts val="0"/>
              </a:spcAft>
              <a:buSzPts val="1800"/>
              <a:buChar char="•"/>
              <a:defRPr/>
            </a:lvl3pPr>
            <a:lvl4pPr indent="-342900" lvl="3" marL="1828800" rtl="0" algn="l">
              <a:lnSpc>
                <a:spcPct val="110000"/>
              </a:lnSpc>
              <a:spcBef>
                <a:spcPts val="600"/>
              </a:spcBef>
              <a:spcAft>
                <a:spcPts val="0"/>
              </a:spcAft>
              <a:buSzPts val="1800"/>
              <a:buChar char="•"/>
              <a:defRPr/>
            </a:lvl4pPr>
            <a:lvl5pPr indent="-342900" lvl="4" marL="2286000" rtl="0" algn="l">
              <a:lnSpc>
                <a:spcPct val="110000"/>
              </a:lnSpc>
              <a:spcBef>
                <a:spcPts val="600"/>
              </a:spcBef>
              <a:spcAft>
                <a:spcPts val="0"/>
              </a:spcAft>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4" name="Google Shape;154;g2415d10eec0_0_228"/>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5" name="Google Shape;155;g2415d10eec0_0_228"/>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6" name="Google Shape;156;g2415d10eec0_0_228"/>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lum">
  <p:cSld name="2 collum">
    <p:spTree>
      <p:nvGrpSpPr>
        <p:cNvPr id="157" name="Shape 157"/>
        <p:cNvGrpSpPr/>
        <p:nvPr/>
      </p:nvGrpSpPr>
      <p:grpSpPr>
        <a:xfrm>
          <a:off x="0" y="0"/>
          <a:ext cx="0" cy="0"/>
          <a:chOff x="0" y="0"/>
          <a:chExt cx="0" cy="0"/>
        </a:xfrm>
      </p:grpSpPr>
      <p:sp>
        <p:nvSpPr>
          <p:cNvPr id="158" name="Google Shape;158;g2415d10eec0_0_234"/>
          <p:cNvSpPr txBox="1"/>
          <p:nvPr>
            <p:ph type="title"/>
          </p:nvPr>
        </p:nvSpPr>
        <p:spPr>
          <a:xfrm>
            <a:off x="550863" y="476250"/>
            <a:ext cx="11090400" cy="1009800"/>
          </a:xfrm>
          <a:prstGeom prst="rect">
            <a:avLst/>
          </a:prstGeom>
          <a:noFill/>
          <a:ln>
            <a:noFill/>
          </a:ln>
        </p:spPr>
        <p:txBody>
          <a:bodyPr anchorCtr="0" anchor="ctr" bIns="45700" lIns="0" spcFirstLastPara="1" rIns="91425" wrap="square" tIns="45700">
            <a:normAutofit/>
          </a:bodyPr>
          <a:lstStyle>
            <a:lvl1pPr lvl="0" rtl="0" algn="l">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9" name="Google Shape;159;g2415d10eec0_0_234"/>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0" name="Google Shape;160;g2415d10eec0_0_234"/>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1" name="Google Shape;161;g2415d10eec0_0_234"/>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fi-FI"/>
              <a:t>‹#›</a:t>
            </a:fld>
            <a:endParaRPr/>
          </a:p>
        </p:txBody>
      </p:sp>
      <p:sp>
        <p:nvSpPr>
          <p:cNvPr id="162" name="Google Shape;162;g2415d10eec0_0_234"/>
          <p:cNvSpPr txBox="1"/>
          <p:nvPr>
            <p:ph idx="1" type="body"/>
          </p:nvPr>
        </p:nvSpPr>
        <p:spPr>
          <a:xfrm>
            <a:off x="550863" y="1989138"/>
            <a:ext cx="5040300" cy="4176600"/>
          </a:xfrm>
          <a:prstGeom prst="rect">
            <a:avLst/>
          </a:prstGeom>
          <a:noFill/>
          <a:ln>
            <a:noFill/>
          </a:ln>
        </p:spPr>
        <p:txBody>
          <a:bodyPr anchorCtr="0" anchor="t" bIns="45700" lIns="0" spcFirstLastPara="1" rIns="91425" wrap="square" tIns="45700">
            <a:normAutofit/>
          </a:bodyPr>
          <a:lstStyle>
            <a:lvl1pPr indent="-342900" lvl="0" marL="457200" rtl="0" algn="l">
              <a:lnSpc>
                <a:spcPct val="110000"/>
              </a:lnSpc>
              <a:spcBef>
                <a:spcPts val="600"/>
              </a:spcBef>
              <a:spcAft>
                <a:spcPts val="0"/>
              </a:spcAft>
              <a:buSzPts val="1800"/>
              <a:buChar char="•"/>
              <a:defRPr/>
            </a:lvl1pPr>
            <a:lvl2pPr indent="-342900" lvl="1" marL="914400" rtl="0" algn="l">
              <a:lnSpc>
                <a:spcPct val="110000"/>
              </a:lnSpc>
              <a:spcBef>
                <a:spcPts val="600"/>
              </a:spcBef>
              <a:spcAft>
                <a:spcPts val="0"/>
              </a:spcAft>
              <a:buSzPts val="1800"/>
              <a:buChar char="•"/>
              <a:defRPr/>
            </a:lvl2pPr>
            <a:lvl3pPr indent="-342900" lvl="2" marL="1371600" rtl="0" algn="l">
              <a:lnSpc>
                <a:spcPct val="110000"/>
              </a:lnSpc>
              <a:spcBef>
                <a:spcPts val="600"/>
              </a:spcBef>
              <a:spcAft>
                <a:spcPts val="0"/>
              </a:spcAft>
              <a:buSzPts val="1800"/>
              <a:buChar char="•"/>
              <a:defRPr/>
            </a:lvl3pPr>
            <a:lvl4pPr indent="-342900" lvl="3" marL="1828800" rtl="0" algn="l">
              <a:lnSpc>
                <a:spcPct val="110000"/>
              </a:lnSpc>
              <a:spcBef>
                <a:spcPts val="600"/>
              </a:spcBef>
              <a:spcAft>
                <a:spcPts val="0"/>
              </a:spcAft>
              <a:buSzPts val="1800"/>
              <a:buChar char="•"/>
              <a:defRPr/>
            </a:lvl4pPr>
            <a:lvl5pPr indent="-342900" lvl="4" marL="2286000" rtl="0" algn="l">
              <a:lnSpc>
                <a:spcPct val="110000"/>
              </a:lnSpc>
              <a:spcBef>
                <a:spcPts val="600"/>
              </a:spcBef>
              <a:spcAft>
                <a:spcPts val="0"/>
              </a:spcAft>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63" name="Google Shape;163;g2415d10eec0_0_234"/>
          <p:cNvSpPr txBox="1"/>
          <p:nvPr>
            <p:ph idx="2" type="body"/>
          </p:nvPr>
        </p:nvSpPr>
        <p:spPr>
          <a:xfrm>
            <a:off x="6595202" y="1989138"/>
            <a:ext cx="5040300" cy="4176600"/>
          </a:xfrm>
          <a:prstGeom prst="rect">
            <a:avLst/>
          </a:prstGeom>
          <a:noFill/>
          <a:ln>
            <a:noFill/>
          </a:ln>
        </p:spPr>
        <p:txBody>
          <a:bodyPr anchorCtr="0" anchor="t" bIns="45700" lIns="0" spcFirstLastPara="1" rIns="91425" wrap="square" tIns="45700">
            <a:normAutofit/>
          </a:bodyPr>
          <a:lstStyle>
            <a:lvl1pPr indent="-342900" lvl="0" marL="457200" rtl="0" algn="l">
              <a:lnSpc>
                <a:spcPct val="110000"/>
              </a:lnSpc>
              <a:spcBef>
                <a:spcPts val="600"/>
              </a:spcBef>
              <a:spcAft>
                <a:spcPts val="0"/>
              </a:spcAft>
              <a:buSzPts val="1800"/>
              <a:buChar char="•"/>
              <a:defRPr/>
            </a:lvl1pPr>
            <a:lvl2pPr indent="-342900" lvl="1" marL="914400" rtl="0" algn="l">
              <a:lnSpc>
                <a:spcPct val="110000"/>
              </a:lnSpc>
              <a:spcBef>
                <a:spcPts val="600"/>
              </a:spcBef>
              <a:spcAft>
                <a:spcPts val="0"/>
              </a:spcAft>
              <a:buSzPts val="1800"/>
              <a:buChar char="•"/>
              <a:defRPr/>
            </a:lvl2pPr>
            <a:lvl3pPr indent="-342900" lvl="2" marL="1371600" rtl="0" algn="l">
              <a:lnSpc>
                <a:spcPct val="110000"/>
              </a:lnSpc>
              <a:spcBef>
                <a:spcPts val="600"/>
              </a:spcBef>
              <a:spcAft>
                <a:spcPts val="0"/>
              </a:spcAft>
              <a:buSzPts val="1800"/>
              <a:buChar char="•"/>
              <a:defRPr/>
            </a:lvl3pPr>
            <a:lvl4pPr indent="-342900" lvl="3" marL="1828800" rtl="0" algn="l">
              <a:lnSpc>
                <a:spcPct val="110000"/>
              </a:lnSpc>
              <a:spcBef>
                <a:spcPts val="600"/>
              </a:spcBef>
              <a:spcAft>
                <a:spcPts val="0"/>
              </a:spcAft>
              <a:buSzPts val="1800"/>
              <a:buChar char="•"/>
              <a:defRPr/>
            </a:lvl4pPr>
            <a:lvl5pPr indent="-342900" lvl="4" marL="2286000" rtl="0" algn="l">
              <a:lnSpc>
                <a:spcPct val="110000"/>
              </a:lnSpc>
              <a:spcBef>
                <a:spcPts val="600"/>
              </a:spcBef>
              <a:spcAft>
                <a:spcPts val="0"/>
              </a:spcAft>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_left_bullets">
  <p:cSld name="pic_left_bullets">
    <p:spTree>
      <p:nvGrpSpPr>
        <p:cNvPr id="164" name="Shape 164"/>
        <p:cNvGrpSpPr/>
        <p:nvPr/>
      </p:nvGrpSpPr>
      <p:grpSpPr>
        <a:xfrm>
          <a:off x="0" y="0"/>
          <a:ext cx="0" cy="0"/>
          <a:chOff x="0" y="0"/>
          <a:chExt cx="0" cy="0"/>
        </a:xfrm>
      </p:grpSpPr>
      <p:sp>
        <p:nvSpPr>
          <p:cNvPr id="165" name="Google Shape;165;g2415d10eec0_0_1069"/>
          <p:cNvSpPr txBox="1"/>
          <p:nvPr>
            <p:ph type="title"/>
          </p:nvPr>
        </p:nvSpPr>
        <p:spPr>
          <a:xfrm>
            <a:off x="6600825" y="692150"/>
            <a:ext cx="5040300" cy="1314600"/>
          </a:xfrm>
          <a:prstGeom prst="rect">
            <a:avLst/>
          </a:prstGeom>
          <a:noFill/>
          <a:ln>
            <a:noFill/>
          </a:ln>
        </p:spPr>
        <p:txBody>
          <a:bodyPr anchorCtr="0" anchor="t" bIns="45700" lIns="0" spcFirstLastPara="1" rIns="91425" wrap="square" tIns="45700">
            <a:normAutofit/>
          </a:bodyPr>
          <a:lstStyle>
            <a:lvl1pPr lvl="0" rtl="0" algn="l">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rect b="b" l="l" r="r" t="t"/>
              <a:pathLst>
                <a:path extrusionOk="0" h="348834" w="174428">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spcBef>
                  <a:spcPts val="0"/>
                </a:spcBef>
                <a:spcAft>
                  <a:spcPts val="0"/>
                </a:spcAft>
                <a:buNone/>
              </a:pPr>
              <a:r>
                <a:t/>
              </a:r>
              <a:endParaRPr b="0" i="0" sz="1800">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rect b="b" l="l" r="r" t="t"/>
              <a:pathLst>
                <a:path extrusionOk="0" h="21600" w="2160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l">
                <a:spcBef>
                  <a:spcPts val="0"/>
                </a:spcBef>
                <a:spcAft>
                  <a:spcPts val="0"/>
                </a:spcAft>
                <a:buNone/>
              </a:pPr>
              <a:r>
                <a:t/>
              </a:r>
              <a:endParaRPr b="0" i="0" sz="1800">
                <a:solidFill>
                  <a:schemeClr val="dk1"/>
                </a:solidFill>
                <a:latin typeface="Arial"/>
                <a:ea typeface="Arial"/>
                <a:cs typeface="Arial"/>
                <a:sym typeface="Arial"/>
              </a:endParaRPr>
            </a:p>
          </p:txBody>
        </p:sp>
      </p:grpSp>
      <p:sp>
        <p:nvSpPr>
          <p:cNvPr id="169" name="Google Shape;169;g2415d10eec0_0_1069"/>
          <p:cNvSpPr/>
          <p:nvPr>
            <p:ph idx="2" type="pic"/>
          </p:nvPr>
        </p:nvSpPr>
        <p:spPr>
          <a:xfrm>
            <a:off x="0" y="0"/>
            <a:ext cx="6096000" cy="6858000"/>
          </a:xfrm>
          <a:prstGeom prst="rect">
            <a:avLst/>
          </a:prstGeom>
          <a:solidFill>
            <a:schemeClr val="lt2"/>
          </a:solidFill>
          <a:ln>
            <a:noFill/>
          </a:ln>
        </p:spPr>
      </p:sp>
      <p:sp>
        <p:nvSpPr>
          <p:cNvPr id="170" name="Google Shape;170;g2415d10eec0_0_1069"/>
          <p:cNvSpPr txBox="1"/>
          <p:nvPr>
            <p:ph idx="1" type="body"/>
          </p:nvPr>
        </p:nvSpPr>
        <p:spPr>
          <a:xfrm>
            <a:off x="6600825" y="2349500"/>
            <a:ext cx="5040300" cy="4103700"/>
          </a:xfrm>
          <a:prstGeom prst="rect">
            <a:avLst/>
          </a:prstGeom>
          <a:noFill/>
          <a:ln>
            <a:noFill/>
          </a:ln>
        </p:spPr>
        <p:txBody>
          <a:bodyPr anchorCtr="0" anchor="t" bIns="45700" lIns="0" spcFirstLastPara="1" rIns="91425" wrap="square" tIns="45700">
            <a:normAutofit/>
          </a:bodyPr>
          <a:lstStyle>
            <a:lvl1pPr indent="-342900" lvl="0" marL="457200" rtl="0" algn="l">
              <a:lnSpc>
                <a:spcPct val="110000"/>
              </a:lnSpc>
              <a:spcBef>
                <a:spcPts val="600"/>
              </a:spcBef>
              <a:spcAft>
                <a:spcPts val="0"/>
              </a:spcAft>
              <a:buSzPts val="1800"/>
              <a:buChar char="•"/>
              <a:defRPr/>
            </a:lvl1pPr>
            <a:lvl2pPr indent="-342900" lvl="1" marL="914400" rtl="0" algn="l">
              <a:lnSpc>
                <a:spcPct val="110000"/>
              </a:lnSpc>
              <a:spcBef>
                <a:spcPts val="600"/>
              </a:spcBef>
              <a:spcAft>
                <a:spcPts val="0"/>
              </a:spcAft>
              <a:buSzPts val="1800"/>
              <a:buChar char="•"/>
              <a:defRPr/>
            </a:lvl2pPr>
            <a:lvl3pPr indent="-342900" lvl="2" marL="1371600" rtl="0" algn="l">
              <a:lnSpc>
                <a:spcPct val="110000"/>
              </a:lnSpc>
              <a:spcBef>
                <a:spcPts val="600"/>
              </a:spcBef>
              <a:spcAft>
                <a:spcPts val="0"/>
              </a:spcAft>
              <a:buSzPts val="1800"/>
              <a:buChar char="•"/>
              <a:defRPr/>
            </a:lvl3pPr>
            <a:lvl4pPr indent="-342900" lvl="3" marL="1828800" rtl="0" algn="l">
              <a:lnSpc>
                <a:spcPct val="110000"/>
              </a:lnSpc>
              <a:spcBef>
                <a:spcPts val="600"/>
              </a:spcBef>
              <a:spcAft>
                <a:spcPts val="0"/>
              </a:spcAft>
              <a:buSzPts val="1800"/>
              <a:buChar char="•"/>
              <a:defRPr/>
            </a:lvl4pPr>
            <a:lvl5pPr indent="-342900" lvl="4" marL="2286000" rtl="0" algn="l">
              <a:lnSpc>
                <a:spcPct val="110000"/>
              </a:lnSpc>
              <a:spcBef>
                <a:spcPts val="600"/>
              </a:spcBef>
              <a:spcAft>
                <a:spcPts val="0"/>
              </a:spcAft>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71" name="Google Shape;171;g2415d10eec0_0_1069"/>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2" name="Google Shape;172;g2415d10eec0_0_1069"/>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3" name="Google Shape;173;g2415d10eec0_0_1069"/>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2.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5"/>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65"/>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s://ads.google.com/home/tools/keyword-planner/" TargetMode="External"/><Relationship Id="rId4" Type="http://schemas.openxmlformats.org/officeDocument/2006/relationships/hyperlink" Target="https://backlinko.com/google-keyword-planner" TargetMode="External"/><Relationship Id="rId5" Type="http://schemas.openxmlformats.org/officeDocument/2006/relationships/hyperlink" Target="https://blog.hubspot.com/marketing/how-to-do-keyword-research-ht" TargetMode="External"/><Relationship Id="rId6" Type="http://schemas.openxmlformats.org/officeDocument/2006/relationships/image" Target="../media/image23.png"/><Relationship Id="rId7" Type="http://schemas.openxmlformats.org/officeDocument/2006/relationships/image" Target="../media/image28.png"/><Relationship Id="rId8"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www.searchenginejournal.com/ranking-factors/keyword-stuffing/" TargetMode="External"/><Relationship Id="rId4" Type="http://schemas.openxmlformats.org/officeDocument/2006/relationships/hyperlink" Target="https://www.searchenginejournal.com/ranking-factors/keyword-stuffing/" TargetMode="External"/><Relationship Id="rId9" Type="http://schemas.openxmlformats.org/officeDocument/2006/relationships/image" Target="../media/image27.png"/><Relationship Id="rId5" Type="http://schemas.openxmlformats.org/officeDocument/2006/relationships/hyperlink" Target="https://chrome.google.com/webstore/detail/seo-meta-in-1-click/bjogjfinolnhfhkbipphpdlldadpnmhc" TargetMode="External"/><Relationship Id="rId6" Type="http://schemas.openxmlformats.org/officeDocument/2006/relationships/hyperlink" Target="https://chrome.google.com/webstore/detail/open-seo-statsformerly-pa/hbdkkfheckcdppiaiabobmennhijkknn" TargetMode="External"/><Relationship Id="rId7" Type="http://schemas.openxmlformats.org/officeDocument/2006/relationships/image" Target="../media/image34.png"/><Relationship Id="rId8" Type="http://schemas.openxmlformats.org/officeDocument/2006/relationships/image" Target="../media/image30.png"/></Relationships>
</file>

<file path=ppt/slides/_rels/slide30.xml.rels><?xml version="1.0" encoding="UTF-8" standalone="yes"?><Relationships xmlns="http://schemas.openxmlformats.org/package/2006/relationships"><Relationship Id="rId10" Type="http://schemas.openxmlformats.org/officeDocument/2006/relationships/hyperlink" Target="https://www.videolle.fi/en/video-production/advertising-video" TargetMode="External"/><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s://instapage.com/blog/what-is-an-anchor-tag" TargetMode="External"/><Relationship Id="rId4" Type="http://schemas.openxmlformats.org/officeDocument/2006/relationships/hyperlink" Target="https://instapage.com/blog/what-is-an-anchor-tag" TargetMode="External"/><Relationship Id="rId9" Type="http://schemas.openxmlformats.org/officeDocument/2006/relationships/image" Target="../media/image24.png"/><Relationship Id="rId5" Type="http://schemas.openxmlformats.org/officeDocument/2006/relationships/hyperlink" Target="https://underconstructionpage.com/inner-links-in-seo-strategy-guide/" TargetMode="External"/><Relationship Id="rId6" Type="http://schemas.openxmlformats.org/officeDocument/2006/relationships/hyperlink" Target="https://underconstructionpage.com/inner-links-in-seo-strategy-guide/" TargetMode="External"/><Relationship Id="rId7" Type="http://schemas.openxmlformats.org/officeDocument/2006/relationships/image" Target="../media/image31.png"/><Relationship Id="rId8"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6.png"/><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hyperlink" Target="https://tinypng.com/" TargetMode="External"/><Relationship Id="rId4" Type="http://schemas.openxmlformats.org/officeDocument/2006/relationships/hyperlink" Target="https://tinypng.com/"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
          <p:cNvSpPr txBox="1"/>
          <p:nvPr>
            <p:ph type="ctrTitle"/>
          </p:nvPr>
        </p:nvSpPr>
        <p:spPr>
          <a:xfrm>
            <a:off x="-845601" y="2247105"/>
            <a:ext cx="7945211" cy="1057275"/>
          </a:xfrm>
          <a:prstGeom prst="rect">
            <a:avLst/>
          </a:prstGeom>
          <a:noFill/>
          <a:ln>
            <a:noFill/>
          </a:ln>
        </p:spPr>
        <p:txBody>
          <a:bodyPr anchorCtr="0" anchor="b" bIns="121900" lIns="121900" spcFirstLastPara="1" rIns="121900" wrap="square" tIns="121900">
            <a:noAutofit/>
          </a:bodyPr>
          <a:lstStyle/>
          <a:p>
            <a:pPr indent="0" lvl="0" marL="0" rtl="0" algn="ctr">
              <a:lnSpc>
                <a:spcPct val="90000"/>
              </a:lnSpc>
              <a:spcBef>
                <a:spcPts val="0"/>
              </a:spcBef>
              <a:spcAft>
                <a:spcPts val="0"/>
              </a:spcAft>
              <a:buClr>
                <a:schemeClr val="dk1"/>
              </a:buClr>
              <a:buSzPts val="6000"/>
              <a:buFont typeface="Calibri"/>
              <a:buNone/>
            </a:pPr>
            <a:r>
              <a:rPr lang="fi-FI"/>
              <a:t>Websites</a:t>
            </a:r>
            <a:endParaRPr sz="6600"/>
          </a:p>
        </p:txBody>
      </p:sp>
      <p:sp>
        <p:nvSpPr>
          <p:cNvPr id="179" name="Google Shape;179;p1"/>
          <p:cNvSpPr txBox="1"/>
          <p:nvPr>
            <p:ph idx="4294967295" type="subTitle"/>
          </p:nvPr>
        </p:nvSpPr>
        <p:spPr>
          <a:xfrm>
            <a:off x="668456" y="3560271"/>
            <a:ext cx="11360100" cy="1057200"/>
          </a:xfrm>
          <a:prstGeom prst="rect">
            <a:avLst/>
          </a:prstGeom>
          <a:noFill/>
          <a:ln>
            <a:noFill/>
          </a:ln>
        </p:spPr>
        <p:txBody>
          <a:bodyPr anchorCtr="0" anchor="t" bIns="121900" lIns="121900" spcFirstLastPara="1" rIns="121900" wrap="square" tIns="121900">
            <a:normAutofit/>
          </a:bodyPr>
          <a:lstStyle/>
          <a:p>
            <a:pPr indent="0" lvl="0" marL="228600" marR="0" rtl="0" algn="l">
              <a:lnSpc>
                <a:spcPct val="90000"/>
              </a:lnSpc>
              <a:spcBef>
                <a:spcPts val="1000"/>
              </a:spcBef>
              <a:spcAft>
                <a:spcPts val="0"/>
              </a:spcAft>
              <a:buNone/>
            </a:pPr>
            <a:r>
              <a:rPr b="1" lang="fi-FI" sz="3000">
                <a:solidFill>
                  <a:schemeClr val="lt1"/>
                </a:solidFill>
              </a:rPr>
              <a:t>3. Attracting visitors to your website</a:t>
            </a:r>
            <a:endParaRPr b="1" i="0" sz="3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
          <p:cNvSpPr txBox="1"/>
          <p:nvPr>
            <p:ph type="title"/>
          </p:nvPr>
        </p:nvSpPr>
        <p:spPr>
          <a:xfrm>
            <a:off x="838200" y="365125"/>
            <a:ext cx="10515600" cy="98742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4400"/>
              <a:buFont typeface="Arial"/>
              <a:buNone/>
            </a:pPr>
            <a:r>
              <a:rPr lang="fi-FI"/>
              <a:t>Learning objectives </a:t>
            </a:r>
            <a:endParaRPr/>
          </a:p>
        </p:txBody>
      </p:sp>
      <p:sp>
        <p:nvSpPr>
          <p:cNvPr id="185" name="Google Shape;185;p2"/>
          <p:cNvSpPr txBox="1"/>
          <p:nvPr>
            <p:ph idx="1" type="body"/>
          </p:nvPr>
        </p:nvSpPr>
        <p:spPr>
          <a:xfrm>
            <a:off x="838200" y="1507838"/>
            <a:ext cx="10515600" cy="3874531"/>
          </a:xfrm>
          <a:prstGeom prst="rect">
            <a:avLst/>
          </a:prstGeom>
          <a:noFill/>
          <a:ln>
            <a:noFill/>
          </a:ln>
        </p:spPr>
        <p:txBody>
          <a:bodyPr anchorCtr="0" anchor="t" bIns="121900" lIns="121900" spcFirstLastPara="1" rIns="121900" wrap="square" tIns="121900">
            <a:normAutofit lnSpcReduction="10000"/>
          </a:bodyPr>
          <a:lstStyle/>
          <a:p>
            <a:pPr indent="0" lvl="0" marL="0" rtl="0" algn="l">
              <a:lnSpc>
                <a:spcPct val="100000"/>
              </a:lnSpc>
              <a:spcBef>
                <a:spcPts val="0"/>
              </a:spcBef>
              <a:spcAft>
                <a:spcPts val="0"/>
              </a:spcAft>
              <a:buClr>
                <a:schemeClr val="dk1"/>
              </a:buClr>
              <a:buSzPts val="1200"/>
              <a:buNone/>
            </a:pPr>
            <a:r>
              <a:rPr lang="fi-FI" sz="2400"/>
              <a:t>Pre-requisite for student: Basics in marketing is recommended.</a:t>
            </a:r>
            <a:endParaRPr/>
          </a:p>
          <a:p>
            <a:pPr indent="0" lvl="0" marL="0" rtl="0" algn="l">
              <a:lnSpc>
                <a:spcPct val="100000"/>
              </a:lnSpc>
              <a:spcBef>
                <a:spcPts val="0"/>
              </a:spcBef>
              <a:spcAft>
                <a:spcPts val="0"/>
              </a:spcAft>
              <a:buClr>
                <a:schemeClr val="dk1"/>
              </a:buClr>
              <a:buSzPts val="1200"/>
              <a:buNone/>
            </a:pPr>
            <a:r>
              <a:t/>
            </a:r>
            <a:endParaRPr sz="2400"/>
          </a:p>
          <a:p>
            <a:pPr indent="0" lvl="0" marL="0" marR="0" rtl="0" algn="l">
              <a:lnSpc>
                <a:spcPct val="90000"/>
              </a:lnSpc>
              <a:spcBef>
                <a:spcPts val="0"/>
              </a:spcBef>
              <a:spcAft>
                <a:spcPts val="0"/>
              </a:spcAft>
              <a:buClr>
                <a:srgbClr val="161249"/>
              </a:buClr>
              <a:buSzPts val="2400"/>
              <a:buNone/>
            </a:pPr>
            <a:r>
              <a:rPr b="0" i="0" lang="fi-FI" sz="2400" u="none" cap="none" strike="noStrike"/>
              <a:t>The student is able to</a:t>
            </a:r>
            <a:endParaRPr/>
          </a:p>
          <a:p>
            <a:pPr indent="0" lvl="0" marL="0" marR="0" rtl="0" algn="l">
              <a:lnSpc>
                <a:spcPct val="90000"/>
              </a:lnSpc>
              <a:spcBef>
                <a:spcPts val="0"/>
              </a:spcBef>
              <a:spcAft>
                <a:spcPts val="0"/>
              </a:spcAft>
              <a:buClr>
                <a:srgbClr val="161249"/>
              </a:buClr>
              <a:buSzPts val="2400"/>
              <a:buNone/>
            </a:pPr>
            <a:r>
              <a:t/>
            </a:r>
            <a:endParaRPr b="0" i="0" sz="2400" u="none" cap="none" strike="noStrike"/>
          </a:p>
          <a:p>
            <a:pPr indent="-457200" lvl="0" marL="457200" marR="0" rtl="0" algn="l">
              <a:lnSpc>
                <a:spcPct val="100000"/>
              </a:lnSpc>
              <a:spcBef>
                <a:spcPts val="0"/>
              </a:spcBef>
              <a:spcAft>
                <a:spcPts val="0"/>
              </a:spcAft>
              <a:buClr>
                <a:srgbClr val="D12477"/>
              </a:buClr>
              <a:buSzPts val="3600"/>
              <a:buFont typeface="Arial"/>
              <a:buChar char="•"/>
            </a:pPr>
            <a:r>
              <a:rPr lang="fi-FI" sz="2400"/>
              <a:t>Recognize the types of content in a website</a:t>
            </a:r>
            <a:endParaRPr sz="2400"/>
          </a:p>
          <a:p>
            <a:pPr indent="-457200" lvl="0" marL="457200" marR="0" rtl="0" algn="l">
              <a:lnSpc>
                <a:spcPct val="100000"/>
              </a:lnSpc>
              <a:spcBef>
                <a:spcPts val="0"/>
              </a:spcBef>
              <a:spcAft>
                <a:spcPts val="0"/>
              </a:spcAft>
              <a:buClr>
                <a:srgbClr val="D12477"/>
              </a:buClr>
              <a:buSzPts val="3600"/>
              <a:buFont typeface="Arial"/>
              <a:buChar char="•"/>
            </a:pPr>
            <a:r>
              <a:rPr lang="fi-FI" sz="2400"/>
              <a:t>Understand the basics of Search Engine Optimization</a:t>
            </a:r>
            <a:endParaRPr sz="2400"/>
          </a:p>
          <a:p>
            <a:pPr indent="-457200" lvl="0" marL="457200" marR="0" rtl="0" algn="l">
              <a:lnSpc>
                <a:spcPct val="100000"/>
              </a:lnSpc>
              <a:spcBef>
                <a:spcPts val="0"/>
              </a:spcBef>
              <a:spcAft>
                <a:spcPts val="0"/>
              </a:spcAft>
              <a:buClr>
                <a:srgbClr val="D12477"/>
              </a:buClr>
              <a:buSzPts val="3600"/>
              <a:buFont typeface="Arial"/>
              <a:buChar char="•"/>
            </a:pPr>
            <a:r>
              <a:rPr lang="fi-FI" sz="2400"/>
              <a:t>Design and create SEO content for a website</a:t>
            </a:r>
            <a:endParaRPr sz="2400"/>
          </a:p>
          <a:p>
            <a:pPr indent="0" lvl="0" marL="0" rtl="0" algn="l">
              <a:lnSpc>
                <a:spcPct val="100000"/>
              </a:lnSpc>
              <a:spcBef>
                <a:spcPts val="0"/>
              </a:spcBef>
              <a:spcAft>
                <a:spcPts val="0"/>
              </a:spcAft>
              <a:buClr>
                <a:schemeClr val="dk1"/>
              </a:buClr>
              <a:buSzPts val="1200"/>
              <a:buNone/>
            </a:pPr>
            <a:r>
              <a:t/>
            </a:r>
            <a:endParaRPr sz="2000"/>
          </a:p>
          <a:p>
            <a:pPr indent="0" lvl="0" marL="0" rtl="0" algn="l">
              <a:lnSpc>
                <a:spcPct val="100000"/>
              </a:lnSpc>
              <a:spcBef>
                <a:spcPts val="0"/>
              </a:spcBef>
              <a:spcAft>
                <a:spcPts val="0"/>
              </a:spcAft>
              <a:buClr>
                <a:schemeClr val="dk1"/>
              </a:buClr>
              <a:buSzPts val="1200"/>
              <a:buNone/>
            </a:pPr>
            <a:r>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
          <p:cNvSpPr txBox="1"/>
          <p:nvPr>
            <p:ph type="title"/>
          </p:nvPr>
        </p:nvSpPr>
        <p:spPr>
          <a:xfrm>
            <a:off x="1399515" y="1972931"/>
            <a:ext cx="3489356" cy="9273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a:buNone/>
            </a:pPr>
            <a:r>
              <a:rPr lang="fi-FI"/>
              <a:t>Topics</a:t>
            </a:r>
            <a:endParaRPr/>
          </a:p>
        </p:txBody>
      </p:sp>
      <p:sp>
        <p:nvSpPr>
          <p:cNvPr id="191" name="Google Shape;191;p3"/>
          <p:cNvSpPr txBox="1"/>
          <p:nvPr>
            <p:ph idx="1" type="body"/>
          </p:nvPr>
        </p:nvSpPr>
        <p:spPr>
          <a:xfrm>
            <a:off x="5350279" y="758639"/>
            <a:ext cx="6141600" cy="4710000"/>
          </a:xfrm>
          <a:prstGeom prst="rect">
            <a:avLst/>
          </a:prstGeom>
          <a:noFill/>
          <a:ln>
            <a:noFill/>
          </a:ln>
        </p:spPr>
        <p:txBody>
          <a:bodyPr anchorCtr="0" anchor="t" bIns="45700" lIns="91425" spcFirstLastPara="1" rIns="91425" wrap="square" tIns="45700">
            <a:spAutoFit/>
          </a:bodyPr>
          <a:lstStyle/>
          <a:p>
            <a:pPr indent="-419100" lvl="0" marL="457200" rtl="0" algn="l">
              <a:lnSpc>
                <a:spcPct val="100000"/>
              </a:lnSpc>
              <a:spcBef>
                <a:spcPts val="1000"/>
              </a:spcBef>
              <a:spcAft>
                <a:spcPts val="0"/>
              </a:spcAft>
              <a:buSzPts val="3000"/>
              <a:buChar char="●"/>
            </a:pPr>
            <a:r>
              <a:rPr lang="fi-FI" sz="3000"/>
              <a:t>Why SEO?</a:t>
            </a:r>
            <a:endParaRPr sz="3000"/>
          </a:p>
          <a:p>
            <a:pPr indent="-419100" lvl="0" marL="457200" rtl="0" algn="l">
              <a:lnSpc>
                <a:spcPct val="100000"/>
              </a:lnSpc>
              <a:spcBef>
                <a:spcPts val="0"/>
              </a:spcBef>
              <a:spcAft>
                <a:spcPts val="0"/>
              </a:spcAft>
              <a:buSzPts val="3000"/>
              <a:buChar char="●"/>
            </a:pPr>
            <a:r>
              <a:rPr lang="fi-FI" sz="3000"/>
              <a:t>What is SEO?</a:t>
            </a:r>
            <a:endParaRPr sz="3000"/>
          </a:p>
          <a:p>
            <a:pPr indent="-419100" lvl="0" marL="457200" rtl="0" algn="l">
              <a:lnSpc>
                <a:spcPct val="100000"/>
              </a:lnSpc>
              <a:spcBef>
                <a:spcPts val="0"/>
              </a:spcBef>
              <a:spcAft>
                <a:spcPts val="0"/>
              </a:spcAft>
              <a:buSzPts val="3000"/>
              <a:buChar char="●"/>
            </a:pPr>
            <a:r>
              <a:rPr lang="fi-FI" sz="3000"/>
              <a:t>Why SEO is important?</a:t>
            </a:r>
            <a:endParaRPr sz="3000"/>
          </a:p>
          <a:p>
            <a:pPr indent="-419100" lvl="0" marL="457200" rtl="0" algn="l">
              <a:lnSpc>
                <a:spcPct val="100000"/>
              </a:lnSpc>
              <a:spcBef>
                <a:spcPts val="0"/>
              </a:spcBef>
              <a:spcAft>
                <a:spcPts val="0"/>
              </a:spcAft>
              <a:buSzPts val="3000"/>
              <a:buChar char="●"/>
            </a:pPr>
            <a:r>
              <a:rPr lang="fi-FI" sz="3000"/>
              <a:t>Attractive</a:t>
            </a:r>
            <a:r>
              <a:rPr lang="fi-FI" sz="3000"/>
              <a:t> website</a:t>
            </a:r>
            <a:endParaRPr sz="3000"/>
          </a:p>
          <a:p>
            <a:pPr indent="-419100" lvl="0" marL="457200" rtl="0" algn="l">
              <a:lnSpc>
                <a:spcPct val="100000"/>
              </a:lnSpc>
              <a:spcBef>
                <a:spcPts val="0"/>
              </a:spcBef>
              <a:spcAft>
                <a:spcPts val="0"/>
              </a:spcAft>
              <a:buSzPts val="3000"/>
              <a:buChar char="●"/>
            </a:pPr>
            <a:r>
              <a:rPr lang="fi-FI" sz="3000"/>
              <a:t>Why do we need content to the website?</a:t>
            </a:r>
            <a:endParaRPr sz="3000"/>
          </a:p>
          <a:p>
            <a:pPr indent="-419100" lvl="0" marL="457200" rtl="0" algn="l">
              <a:lnSpc>
                <a:spcPct val="100000"/>
              </a:lnSpc>
              <a:spcBef>
                <a:spcPts val="0"/>
              </a:spcBef>
              <a:spcAft>
                <a:spcPts val="0"/>
              </a:spcAft>
              <a:buSzPts val="3000"/>
              <a:buChar char="●"/>
            </a:pPr>
            <a:r>
              <a:rPr lang="fi-FI" sz="3000"/>
              <a:t>Different types of content in a website</a:t>
            </a:r>
            <a:endParaRPr sz="3000"/>
          </a:p>
          <a:p>
            <a:pPr indent="-419100" lvl="0" marL="457200" rtl="0" algn="l">
              <a:lnSpc>
                <a:spcPct val="100000"/>
              </a:lnSpc>
              <a:spcBef>
                <a:spcPts val="0"/>
              </a:spcBef>
              <a:spcAft>
                <a:spcPts val="0"/>
              </a:spcAft>
              <a:buSzPts val="3000"/>
              <a:buChar char="●"/>
            </a:pPr>
            <a:r>
              <a:rPr lang="fi-FI" sz="3000"/>
              <a:t>Basic rules for writing SEO content</a:t>
            </a:r>
            <a:endParaRPr sz="3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24ce123e147_1_71"/>
          <p:cNvSpPr txBox="1"/>
          <p:nvPr/>
        </p:nvSpPr>
        <p:spPr>
          <a:xfrm>
            <a:off x="4295675" y="2270300"/>
            <a:ext cx="29202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i-FI" sz="4000">
                <a:solidFill>
                  <a:schemeClr val="lt1"/>
                </a:solidFill>
              </a:rPr>
              <a:t>Why SEO?</a:t>
            </a:r>
            <a:endParaRPr b="1" sz="4000">
              <a:solidFill>
                <a:schemeClr val="lt1"/>
              </a:solidFill>
            </a:endParaRPr>
          </a:p>
        </p:txBody>
      </p:sp>
      <p:sp>
        <p:nvSpPr>
          <p:cNvPr id="198" name="Google Shape;198;g24ce123e147_1_71"/>
          <p:cNvSpPr txBox="1"/>
          <p:nvPr/>
        </p:nvSpPr>
        <p:spPr>
          <a:xfrm>
            <a:off x="3222800" y="3429000"/>
            <a:ext cx="5426100" cy="56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i-FI" sz="2500">
                <a:solidFill>
                  <a:schemeClr val="lt1"/>
                </a:solidFill>
              </a:rPr>
              <a:t>To help your customers find you!</a:t>
            </a:r>
            <a:endParaRPr b="1" sz="2500">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9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g1e3465f16fc_1_115"/>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lang="fi-FI"/>
              <a:t>What is SEO?</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g1e3465f16fc_1_109"/>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What is SEO?</a:t>
            </a:r>
            <a:endParaRPr/>
          </a:p>
        </p:txBody>
      </p:sp>
      <p:sp>
        <p:nvSpPr>
          <p:cNvPr id="210" name="Google Shape;210;g1e3465f16fc_1_109"/>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fontScale="70000" lnSpcReduction="20000"/>
          </a:bodyPr>
          <a:lstStyle/>
          <a:p>
            <a:pPr indent="-386397" lvl="0" marL="457200" rtl="0" algn="l">
              <a:spcBef>
                <a:spcPts val="1000"/>
              </a:spcBef>
              <a:spcAft>
                <a:spcPts val="0"/>
              </a:spcAft>
              <a:buClr>
                <a:schemeClr val="accent2"/>
              </a:buClr>
              <a:buSzPct val="100000"/>
              <a:buChar char="●"/>
            </a:pPr>
            <a:r>
              <a:rPr lang="fi-FI" sz="3550"/>
              <a:t>Search engine optimization (SEO) means the </a:t>
            </a:r>
            <a:r>
              <a:rPr b="1" lang="fi-FI" sz="3550"/>
              <a:t>process </a:t>
            </a:r>
            <a:r>
              <a:rPr lang="fi-FI" sz="3550"/>
              <a:t>of improving website or e-commerce to increase its visibility in search engines when people search for products or services related to your business.</a:t>
            </a:r>
            <a:endParaRPr sz="3550"/>
          </a:p>
          <a:p>
            <a:pPr indent="0" lvl="0" marL="457200" rtl="0" algn="l">
              <a:spcBef>
                <a:spcPts val="1000"/>
              </a:spcBef>
              <a:spcAft>
                <a:spcPts val="0"/>
              </a:spcAft>
              <a:buNone/>
            </a:pPr>
            <a:r>
              <a:t/>
            </a:r>
            <a:endParaRPr sz="3550"/>
          </a:p>
          <a:p>
            <a:pPr indent="-386397" lvl="0" marL="457200" rtl="0" algn="l">
              <a:spcBef>
                <a:spcPts val="1000"/>
              </a:spcBef>
              <a:spcAft>
                <a:spcPts val="0"/>
              </a:spcAft>
              <a:buClr>
                <a:schemeClr val="accent2"/>
              </a:buClr>
              <a:buSzPct val="100000"/>
              <a:buChar char="●"/>
            </a:pPr>
            <a:r>
              <a:rPr lang="fi-FI" sz="3550"/>
              <a:t>Search engines such as Google and Bing use bots or “spiders” to crawl pages on the web, going from site to site, collecting information about those pages and putting them in an index (like a giant library). </a:t>
            </a:r>
            <a:endParaRPr sz="3550"/>
          </a:p>
          <a:p>
            <a:pPr indent="0" lvl="0" marL="457200" rtl="0" algn="l">
              <a:spcBef>
                <a:spcPts val="1000"/>
              </a:spcBef>
              <a:spcAft>
                <a:spcPts val="0"/>
              </a:spcAft>
              <a:buNone/>
            </a:pPr>
            <a:r>
              <a:t/>
            </a:r>
            <a:endParaRPr sz="3550"/>
          </a:p>
          <a:p>
            <a:pPr indent="-386397" lvl="0" marL="457200" rtl="0" algn="l">
              <a:spcBef>
                <a:spcPts val="1000"/>
              </a:spcBef>
              <a:spcAft>
                <a:spcPts val="0"/>
              </a:spcAft>
              <a:buClr>
                <a:schemeClr val="accent2"/>
              </a:buClr>
              <a:buSzPct val="100000"/>
              <a:buChar char="●"/>
            </a:pPr>
            <a:r>
              <a:rPr lang="fi-FI" sz="3550"/>
              <a:t>Next, algorithms analyze pages in the index, taking into account hundreds of ranking factors or signals, to determine the order pages should appear in the search results for a given query. </a:t>
            </a:r>
            <a:endParaRPr sz="3550"/>
          </a:p>
          <a:p>
            <a:pPr indent="0" lvl="0" marL="0" rtl="0" algn="l">
              <a:spcBef>
                <a:spcPts val="100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1e3465f16fc_1_12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SEO is important?</a:t>
            </a:r>
            <a:endParaRPr/>
          </a:p>
        </p:txBody>
      </p:sp>
      <p:sp>
        <p:nvSpPr>
          <p:cNvPr id="217" name="Google Shape;217;g1e3465f16fc_1_120"/>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688"/>
              <a:buNone/>
            </a:pPr>
            <a:r>
              <a:rPr b="1" lang="fi-FI" sz="1950"/>
              <a:t>It boosts site’s credibility</a:t>
            </a:r>
            <a:endParaRPr b="1" sz="1950"/>
          </a:p>
          <a:p>
            <a:pPr indent="-352425" lvl="0" marL="457200" rtl="0" algn="l">
              <a:lnSpc>
                <a:spcPct val="70000"/>
              </a:lnSpc>
              <a:spcBef>
                <a:spcPts val="1000"/>
              </a:spcBef>
              <a:spcAft>
                <a:spcPts val="0"/>
              </a:spcAft>
              <a:buClr>
                <a:schemeClr val="accent2"/>
              </a:buClr>
              <a:buSzPts val="1950"/>
              <a:buChar char="●"/>
            </a:pPr>
            <a:r>
              <a:rPr lang="fi-FI" sz="1950"/>
              <a:t>A site that ranks high on search engine results pages is typically considered high-quality and trustworthy by search engines  boosts the credibility of your business. </a:t>
            </a:r>
            <a:endParaRPr sz="1950"/>
          </a:p>
          <a:p>
            <a:pPr indent="0" lvl="0" marL="0" rtl="0" algn="l">
              <a:lnSpc>
                <a:spcPct val="70000"/>
              </a:lnSpc>
              <a:spcBef>
                <a:spcPts val="1000"/>
              </a:spcBef>
              <a:spcAft>
                <a:spcPts val="0"/>
              </a:spcAft>
              <a:buClr>
                <a:schemeClr val="dk1"/>
              </a:buClr>
              <a:buSzPts val="688"/>
              <a:buFont typeface="Arial"/>
              <a:buNone/>
            </a:pPr>
            <a:r>
              <a:rPr b="1" lang="fi-FI" sz="1950"/>
              <a:t>It’s “free”</a:t>
            </a:r>
            <a:endParaRPr b="1" sz="1950"/>
          </a:p>
          <a:p>
            <a:pPr indent="-352425" lvl="0" marL="457200" rtl="0" algn="l">
              <a:lnSpc>
                <a:spcPct val="70000"/>
              </a:lnSpc>
              <a:spcBef>
                <a:spcPts val="1000"/>
              </a:spcBef>
              <a:spcAft>
                <a:spcPts val="0"/>
              </a:spcAft>
              <a:buClr>
                <a:schemeClr val="accent2"/>
              </a:buClr>
              <a:buSzPts val="1950"/>
              <a:buChar char="●"/>
            </a:pPr>
            <a:r>
              <a:rPr lang="fi-FI" sz="1950"/>
              <a:t>After you have published content or made some technical SEO improvements, search engines keeps promoting useful content and helping you find your customers organically</a:t>
            </a:r>
            <a:endParaRPr sz="1950"/>
          </a:p>
          <a:p>
            <a:pPr indent="0" lvl="0" marL="0" rtl="0" algn="l">
              <a:lnSpc>
                <a:spcPct val="70000"/>
              </a:lnSpc>
              <a:spcBef>
                <a:spcPts val="1000"/>
              </a:spcBef>
              <a:spcAft>
                <a:spcPts val="0"/>
              </a:spcAft>
              <a:buClr>
                <a:schemeClr val="dk1"/>
              </a:buClr>
              <a:buSzPts val="688"/>
              <a:buFont typeface="Arial"/>
              <a:buNone/>
            </a:pPr>
            <a:r>
              <a:rPr b="1" lang="fi-FI" sz="1950"/>
              <a:t>It supports content marketing</a:t>
            </a:r>
            <a:endParaRPr b="1" sz="1950"/>
          </a:p>
          <a:p>
            <a:pPr indent="-352425" lvl="0" marL="457200" rtl="0" algn="l">
              <a:lnSpc>
                <a:spcPct val="70000"/>
              </a:lnSpc>
              <a:spcBef>
                <a:spcPts val="1000"/>
              </a:spcBef>
              <a:spcAft>
                <a:spcPts val="0"/>
              </a:spcAft>
              <a:buClr>
                <a:schemeClr val="accent2"/>
              </a:buClr>
              <a:buSzPts val="1950"/>
              <a:buChar char="●"/>
            </a:pPr>
            <a:r>
              <a:rPr lang="fi-FI" sz="1950"/>
              <a:t>By creating helpful  SEO content for visitors, including text, images and videos, your site will rank better in search results and supports your content marketing goals. </a:t>
            </a:r>
            <a:endParaRPr sz="1950"/>
          </a:p>
          <a:p>
            <a:pPr indent="0" lvl="0" marL="0" rtl="0" algn="l">
              <a:lnSpc>
                <a:spcPct val="70000"/>
              </a:lnSpc>
              <a:spcBef>
                <a:spcPts val="1000"/>
              </a:spcBef>
              <a:spcAft>
                <a:spcPts val="0"/>
              </a:spcAft>
              <a:buClr>
                <a:schemeClr val="dk1"/>
              </a:buClr>
              <a:buSzPts val="688"/>
              <a:buFont typeface="Arial"/>
              <a:buNone/>
            </a:pPr>
            <a:r>
              <a:rPr b="1" lang="fi-FI" sz="1950"/>
              <a:t>It maximizes PPC campaigns</a:t>
            </a:r>
            <a:endParaRPr b="1" sz="1950"/>
          </a:p>
          <a:p>
            <a:pPr indent="-352425" lvl="0" marL="457200" rtl="0" algn="l">
              <a:lnSpc>
                <a:spcPct val="70000"/>
              </a:lnSpc>
              <a:spcBef>
                <a:spcPts val="1000"/>
              </a:spcBef>
              <a:spcAft>
                <a:spcPts val="0"/>
              </a:spcAft>
              <a:buClr>
                <a:schemeClr val="accent2"/>
              </a:buClr>
              <a:buSzPts val="1950"/>
              <a:buChar char="●"/>
            </a:pPr>
            <a:r>
              <a:rPr lang="fi-FI" sz="1950"/>
              <a:t>Unpaid (SEO) and paid marketing strategies (PPC) work well together. </a:t>
            </a:r>
            <a:endParaRPr sz="1950"/>
          </a:p>
          <a:p>
            <a:pPr indent="-352425" lvl="0" marL="457200" rtl="0" algn="l">
              <a:lnSpc>
                <a:spcPct val="70000"/>
              </a:lnSpc>
              <a:spcBef>
                <a:spcPts val="0"/>
              </a:spcBef>
              <a:spcAft>
                <a:spcPts val="0"/>
              </a:spcAft>
              <a:buClr>
                <a:schemeClr val="accent2"/>
              </a:buClr>
              <a:buSzPts val="1950"/>
              <a:buChar char="●"/>
            </a:pPr>
            <a:r>
              <a:rPr lang="fi-FI" sz="1950"/>
              <a:t>PPC helps your site appear at the top of paid search results, while SEO does the same thing organically. </a:t>
            </a:r>
            <a:endParaRPr sz="1950"/>
          </a:p>
          <a:p>
            <a:pPr indent="-352425" lvl="0" marL="457200" rtl="0" algn="l">
              <a:lnSpc>
                <a:spcPct val="70000"/>
              </a:lnSpc>
              <a:spcBef>
                <a:spcPts val="0"/>
              </a:spcBef>
              <a:spcAft>
                <a:spcPts val="0"/>
              </a:spcAft>
              <a:buClr>
                <a:schemeClr val="accent2"/>
              </a:buClr>
              <a:buSzPts val="1950"/>
              <a:buChar char="●"/>
            </a:pPr>
            <a:r>
              <a:rPr lang="fi-FI" sz="1950"/>
              <a:t>With SEO you can save in your PPC budget (good content  better quality score  cheaper ads)</a:t>
            </a:r>
            <a:endParaRPr sz="195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1e3465f16fc_1_127"/>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SEO is important?</a:t>
            </a:r>
            <a:endParaRPr/>
          </a:p>
        </p:txBody>
      </p:sp>
      <p:sp>
        <p:nvSpPr>
          <p:cNvPr id="224" name="Google Shape;224;g1e3465f16fc_1_127"/>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None/>
            </a:pPr>
            <a:r>
              <a:rPr b="1" lang="fi-FI" sz="2250"/>
              <a:t>It gives you a competitive advantage:</a:t>
            </a:r>
            <a:endParaRPr b="1" sz="2250"/>
          </a:p>
          <a:p>
            <a:pPr indent="-371475" lvl="0" marL="457200" rtl="0" algn="l">
              <a:lnSpc>
                <a:spcPct val="70000"/>
              </a:lnSpc>
              <a:spcBef>
                <a:spcPts val="1000"/>
              </a:spcBef>
              <a:spcAft>
                <a:spcPts val="0"/>
              </a:spcAft>
              <a:buClr>
                <a:schemeClr val="accent2"/>
              </a:buClr>
              <a:buSzPts val="2250"/>
              <a:buChar char="●"/>
            </a:pPr>
            <a:r>
              <a:rPr lang="fi-FI" sz="2250"/>
              <a:t> If you consider that results on the first page of a Google search get over </a:t>
            </a:r>
            <a:r>
              <a:rPr b="1" lang="fi-FI" sz="2250"/>
              <a:t>90% of traffic</a:t>
            </a:r>
            <a:r>
              <a:rPr lang="fi-FI" sz="2250"/>
              <a:t>, you cannot afford not to be there</a:t>
            </a:r>
            <a:endParaRPr sz="2250"/>
          </a:p>
          <a:p>
            <a:pPr indent="-371475" lvl="0" marL="457200" rtl="0" algn="l">
              <a:lnSpc>
                <a:spcPct val="70000"/>
              </a:lnSpc>
              <a:spcBef>
                <a:spcPts val="0"/>
              </a:spcBef>
              <a:spcAft>
                <a:spcPts val="0"/>
              </a:spcAft>
              <a:buClr>
                <a:schemeClr val="accent2"/>
              </a:buClr>
              <a:buSzPts val="2250"/>
              <a:buChar char="●"/>
            </a:pPr>
            <a:r>
              <a:rPr lang="fi-FI" sz="2250"/>
              <a:t>Start by identifying your competitors, analyzing their strengths and weaknesses, and creating and managing your online reputation. </a:t>
            </a:r>
            <a:endParaRPr sz="2250"/>
          </a:p>
          <a:p>
            <a:pPr indent="-371475" lvl="0" marL="457200" rtl="0" algn="l">
              <a:lnSpc>
                <a:spcPct val="70000"/>
              </a:lnSpc>
              <a:spcBef>
                <a:spcPts val="0"/>
              </a:spcBef>
              <a:spcAft>
                <a:spcPts val="0"/>
              </a:spcAft>
              <a:buClr>
                <a:schemeClr val="accent2"/>
              </a:buClr>
              <a:buSzPts val="2250"/>
              <a:buChar char="●"/>
            </a:pPr>
            <a:r>
              <a:rPr lang="fi-FI" sz="2250"/>
              <a:t>Then, ensure that your site loads fast and is mobile-friendly, make the best content possible, and focus on providing the best user experience.</a:t>
            </a:r>
            <a:endParaRPr sz="2250"/>
          </a:p>
          <a:p>
            <a:pPr indent="0" lvl="0" marL="0" rtl="0" algn="l">
              <a:lnSpc>
                <a:spcPct val="70000"/>
              </a:lnSpc>
              <a:spcBef>
                <a:spcPts val="1000"/>
              </a:spcBef>
              <a:spcAft>
                <a:spcPts val="0"/>
              </a:spcAft>
              <a:buNone/>
            </a:pPr>
            <a:r>
              <a:rPr b="1" lang="fi-FI" sz="2250"/>
              <a:t>It can help you reach more people</a:t>
            </a:r>
            <a:endParaRPr b="1" sz="2250"/>
          </a:p>
          <a:p>
            <a:pPr indent="-371475" lvl="0" marL="457200" rtl="0" algn="l">
              <a:lnSpc>
                <a:spcPct val="70000"/>
              </a:lnSpc>
              <a:spcBef>
                <a:spcPts val="1000"/>
              </a:spcBef>
              <a:spcAft>
                <a:spcPts val="0"/>
              </a:spcAft>
              <a:buClr>
                <a:schemeClr val="accent2"/>
              </a:buClr>
              <a:buSzPts val="2250"/>
              <a:buChar char="●"/>
            </a:pPr>
            <a:r>
              <a:rPr lang="fi-FI" sz="2250"/>
              <a:t>While many marketing campaigns tend to focus on a defined target audience, SEO can help you attract anyone with intent at a given point in time, no matter what stage of the sales funnel they are in.</a:t>
            </a:r>
            <a:endParaRPr sz="225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g1e3465f16fc_1_135"/>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SEO is important?</a:t>
            </a:r>
            <a:endParaRPr/>
          </a:p>
        </p:txBody>
      </p:sp>
      <p:sp>
        <p:nvSpPr>
          <p:cNvPr id="231" name="Google Shape;231;g1e3465f16fc_1_135"/>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None/>
            </a:pPr>
            <a:r>
              <a:rPr b="1" lang="fi-FI" sz="2050"/>
              <a:t>It helps you rank better in local searches</a:t>
            </a:r>
            <a:endParaRPr b="1" sz="2050"/>
          </a:p>
          <a:p>
            <a:pPr indent="-358775" lvl="0" marL="457200" rtl="0" algn="l">
              <a:lnSpc>
                <a:spcPct val="70000"/>
              </a:lnSpc>
              <a:spcBef>
                <a:spcPts val="1000"/>
              </a:spcBef>
              <a:spcAft>
                <a:spcPts val="0"/>
              </a:spcAft>
              <a:buClr>
                <a:schemeClr val="accent2"/>
              </a:buClr>
              <a:buSzPts val="2050"/>
              <a:buChar char="●"/>
            </a:pPr>
            <a:r>
              <a:rPr lang="fi-FI" sz="2050"/>
              <a:t>Local searches such as “restaurants near me" are becoming more common.</a:t>
            </a:r>
            <a:endParaRPr sz="2050"/>
          </a:p>
          <a:p>
            <a:pPr indent="-358775" lvl="0" marL="457200" rtl="0" algn="l">
              <a:lnSpc>
                <a:spcPct val="70000"/>
              </a:lnSpc>
              <a:spcBef>
                <a:spcPts val="0"/>
              </a:spcBef>
              <a:spcAft>
                <a:spcPts val="0"/>
              </a:spcAft>
              <a:buClr>
                <a:schemeClr val="accent2"/>
              </a:buClr>
              <a:buSzPts val="2050"/>
              <a:buChar char="●"/>
            </a:pPr>
            <a:r>
              <a:rPr lang="fi-FI" sz="2050"/>
              <a:t>Nearly 80% of local searches on mobile lead to conversions. </a:t>
            </a:r>
            <a:endParaRPr sz="2050"/>
          </a:p>
          <a:p>
            <a:pPr indent="-358775" lvl="0" marL="457200" rtl="0" algn="l">
              <a:lnSpc>
                <a:spcPct val="70000"/>
              </a:lnSpc>
              <a:spcBef>
                <a:spcPts val="0"/>
              </a:spcBef>
              <a:spcAft>
                <a:spcPts val="0"/>
              </a:spcAft>
              <a:buClr>
                <a:schemeClr val="accent2"/>
              </a:buClr>
              <a:buSzPts val="2050"/>
              <a:buChar char="●"/>
            </a:pPr>
            <a:r>
              <a:rPr lang="fi-FI" sz="2050"/>
              <a:t>Local SEO strategies can help you attract these searchers who are often ready to buy.</a:t>
            </a:r>
            <a:endParaRPr sz="2050"/>
          </a:p>
          <a:p>
            <a:pPr indent="0" lvl="0" marL="0" rtl="0" algn="l">
              <a:lnSpc>
                <a:spcPct val="70000"/>
              </a:lnSpc>
              <a:spcBef>
                <a:spcPts val="1000"/>
              </a:spcBef>
              <a:spcAft>
                <a:spcPts val="0"/>
              </a:spcAft>
              <a:buNone/>
            </a:pPr>
            <a:r>
              <a:rPr b="1" lang="fi-FI" sz="2050"/>
              <a:t>It improves website usability</a:t>
            </a:r>
            <a:endParaRPr b="1" sz="2050"/>
          </a:p>
          <a:p>
            <a:pPr indent="-358775" lvl="0" marL="457200" rtl="0" algn="l">
              <a:lnSpc>
                <a:spcPct val="70000"/>
              </a:lnSpc>
              <a:spcBef>
                <a:spcPts val="1000"/>
              </a:spcBef>
              <a:spcAft>
                <a:spcPts val="0"/>
              </a:spcAft>
              <a:buClr>
                <a:schemeClr val="accent2"/>
              </a:buClr>
              <a:buSzPts val="2050"/>
              <a:buChar char="●"/>
            </a:pPr>
            <a:r>
              <a:rPr lang="fi-FI" sz="2050"/>
              <a:t>SEO is about making your site search engine-friendly, but it also can improve the experience a customer has when visiting your website. </a:t>
            </a:r>
            <a:endParaRPr sz="2050"/>
          </a:p>
          <a:p>
            <a:pPr indent="-358775" lvl="0" marL="457200" rtl="0" algn="l">
              <a:lnSpc>
                <a:spcPct val="70000"/>
              </a:lnSpc>
              <a:spcBef>
                <a:spcPts val="0"/>
              </a:spcBef>
              <a:spcAft>
                <a:spcPts val="0"/>
              </a:spcAft>
              <a:buClr>
                <a:schemeClr val="accent2"/>
              </a:buClr>
              <a:buSzPts val="2050"/>
              <a:buChar char="●"/>
            </a:pPr>
            <a:r>
              <a:rPr lang="fi-FI" sz="2050"/>
              <a:t>If you put the work in to generate useful and high-quality content, make your site faster and more responsive, add backlinks and enhance every page, you typically get an excellent website in addition to one that's optimized for search engines. </a:t>
            </a:r>
            <a:endParaRPr sz="2050"/>
          </a:p>
          <a:p>
            <a:pPr indent="0" lvl="0" marL="0" rtl="0" algn="l">
              <a:lnSpc>
                <a:spcPct val="70000"/>
              </a:lnSpc>
              <a:spcBef>
                <a:spcPts val="1000"/>
              </a:spcBef>
              <a:spcAft>
                <a:spcPts val="0"/>
              </a:spcAft>
              <a:buNone/>
            </a:pPr>
            <a:r>
              <a:rPr b="1" lang="fi-FI" sz="2050"/>
              <a:t>You can measure the results</a:t>
            </a:r>
            <a:endParaRPr b="1" sz="2050"/>
          </a:p>
          <a:p>
            <a:pPr indent="-358775" lvl="0" marL="457200" rtl="0" algn="l">
              <a:lnSpc>
                <a:spcPct val="70000"/>
              </a:lnSpc>
              <a:spcBef>
                <a:spcPts val="1000"/>
              </a:spcBef>
              <a:spcAft>
                <a:spcPts val="0"/>
              </a:spcAft>
              <a:buClr>
                <a:schemeClr val="accent2"/>
              </a:buClr>
              <a:buSzPts val="2050"/>
              <a:buChar char="●"/>
            </a:pPr>
            <a:r>
              <a:rPr lang="fi-FI" sz="2050"/>
              <a:t>With SEO, you can track changes in rankings, conversions and website traffic. </a:t>
            </a:r>
            <a:endParaRPr sz="2050"/>
          </a:p>
          <a:p>
            <a:pPr indent="-358775" lvl="0" marL="457200" rtl="0" algn="l">
              <a:lnSpc>
                <a:spcPct val="70000"/>
              </a:lnSpc>
              <a:spcBef>
                <a:spcPts val="0"/>
              </a:spcBef>
              <a:spcAft>
                <a:spcPts val="0"/>
              </a:spcAft>
              <a:buClr>
                <a:schemeClr val="accent2"/>
              </a:buClr>
              <a:buSzPts val="2050"/>
              <a:buChar char="●"/>
            </a:pPr>
            <a:r>
              <a:rPr lang="fi-FI" sz="2050"/>
              <a:t>For example, with Google Analytics you can see every website user's buying journey — including the pages they engaged with, the keywords they used to search and whether they completed specific actions.</a:t>
            </a:r>
            <a:endParaRPr sz="205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1e3465f16fc_1_142"/>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SEO is important?</a:t>
            </a:r>
            <a:endParaRPr/>
          </a:p>
        </p:txBody>
      </p:sp>
      <p:sp>
        <p:nvSpPr>
          <p:cNvPr id="238" name="Google Shape;238;g1e3465f16fc_1_142"/>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None/>
            </a:pPr>
            <a:r>
              <a:rPr b="1" lang="fi-FI" sz="2350"/>
              <a:t>It improves user engagement rates</a:t>
            </a:r>
            <a:endParaRPr b="1" sz="2350"/>
          </a:p>
          <a:p>
            <a:pPr indent="-377825" lvl="0" marL="457200" rtl="0" algn="l">
              <a:lnSpc>
                <a:spcPct val="70000"/>
              </a:lnSpc>
              <a:spcBef>
                <a:spcPts val="1000"/>
              </a:spcBef>
              <a:spcAft>
                <a:spcPts val="0"/>
              </a:spcAft>
              <a:buClr>
                <a:schemeClr val="accent2"/>
              </a:buClr>
              <a:buSzPts val="2350"/>
              <a:buChar char="●"/>
            </a:pPr>
            <a:r>
              <a:rPr lang="fi-FI" sz="2350"/>
              <a:t>An optimized site brings in quality traffic. </a:t>
            </a:r>
            <a:endParaRPr sz="2350"/>
          </a:p>
          <a:p>
            <a:pPr indent="-377825" lvl="0" marL="457200" rtl="0" algn="l">
              <a:lnSpc>
                <a:spcPct val="70000"/>
              </a:lnSpc>
              <a:spcBef>
                <a:spcPts val="0"/>
              </a:spcBef>
              <a:spcAft>
                <a:spcPts val="0"/>
              </a:spcAft>
              <a:buClr>
                <a:schemeClr val="accent2"/>
              </a:buClr>
              <a:buSzPts val="2350"/>
              <a:buChar char="●"/>
            </a:pPr>
            <a:r>
              <a:rPr lang="fi-FI" sz="2350"/>
              <a:t>If you have a site with useful content that matches the searcher's intent, they will likely spend more time browsing, which ultimately can lead to more conversions and increased ROI. </a:t>
            </a:r>
            <a:endParaRPr sz="2350"/>
          </a:p>
          <a:p>
            <a:pPr indent="-377825" lvl="0" marL="457200" rtl="0" algn="l">
              <a:lnSpc>
                <a:spcPct val="70000"/>
              </a:lnSpc>
              <a:spcBef>
                <a:spcPts val="0"/>
              </a:spcBef>
              <a:spcAft>
                <a:spcPts val="0"/>
              </a:spcAft>
              <a:buClr>
                <a:schemeClr val="accent2"/>
              </a:buClr>
              <a:buSzPts val="2350"/>
              <a:buChar char="●"/>
            </a:pPr>
            <a:r>
              <a:rPr lang="fi-FI" sz="2350"/>
              <a:t>Customers who engage longer with a website tend to connect to the brand more. </a:t>
            </a:r>
            <a:endParaRPr sz="2350"/>
          </a:p>
          <a:p>
            <a:pPr indent="0" lvl="0" marL="0" rtl="0" algn="l">
              <a:lnSpc>
                <a:spcPct val="70000"/>
              </a:lnSpc>
              <a:spcBef>
                <a:spcPts val="1000"/>
              </a:spcBef>
              <a:spcAft>
                <a:spcPts val="0"/>
              </a:spcAft>
              <a:buNone/>
            </a:pPr>
            <a:r>
              <a:rPr b="1" lang="fi-FI" sz="2350"/>
              <a:t>Long-term results</a:t>
            </a:r>
            <a:endParaRPr b="1" sz="2350"/>
          </a:p>
          <a:p>
            <a:pPr indent="-377825" lvl="0" marL="457200" rtl="0" algn="l">
              <a:lnSpc>
                <a:spcPct val="70000"/>
              </a:lnSpc>
              <a:spcBef>
                <a:spcPts val="1000"/>
              </a:spcBef>
              <a:spcAft>
                <a:spcPts val="0"/>
              </a:spcAft>
              <a:buClr>
                <a:schemeClr val="accent2"/>
              </a:buClr>
              <a:buSzPts val="2350"/>
              <a:buChar char="●"/>
            </a:pPr>
            <a:r>
              <a:rPr lang="fi-FI" sz="2350"/>
              <a:t>Unlike some paid advertising methods, SEO provides long-term benefits. </a:t>
            </a:r>
            <a:endParaRPr sz="2350"/>
          </a:p>
          <a:p>
            <a:pPr indent="-377825" lvl="0" marL="457200" rtl="0" algn="l">
              <a:lnSpc>
                <a:spcPct val="70000"/>
              </a:lnSpc>
              <a:spcBef>
                <a:spcPts val="0"/>
              </a:spcBef>
              <a:spcAft>
                <a:spcPts val="0"/>
              </a:spcAft>
              <a:buClr>
                <a:schemeClr val="accent2"/>
              </a:buClr>
              <a:buSzPts val="2350"/>
              <a:buChar char="●"/>
            </a:pPr>
            <a:r>
              <a:rPr lang="fi-FI" sz="2350"/>
              <a:t>Once you establish a strong organic presence and maintain good SEO practices, your website can continue to attract organic traffic and deliver results over time without incurring ongoing advertising costs.</a:t>
            </a:r>
            <a:endParaRPr sz="2350"/>
          </a:p>
          <a:p>
            <a:pPr indent="0" lvl="0" marL="0" rtl="0" algn="l">
              <a:lnSpc>
                <a:spcPct val="70000"/>
              </a:lnSpc>
              <a:spcBef>
                <a:spcPts val="1000"/>
              </a:spcBef>
              <a:spcAft>
                <a:spcPts val="0"/>
              </a:spcAft>
              <a:buNone/>
            </a:pPr>
            <a:r>
              <a:t/>
            </a:r>
            <a:endParaRPr sz="235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1e3465f16fc_1_15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SEO is important?</a:t>
            </a:r>
            <a:endParaRPr/>
          </a:p>
        </p:txBody>
      </p:sp>
      <p:sp>
        <p:nvSpPr>
          <p:cNvPr id="245" name="Google Shape;245;g1e3465f16fc_1_150"/>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Clr>
                <a:schemeClr val="dk1"/>
              </a:buClr>
              <a:buSzPts val="1100"/>
              <a:buFont typeface="Arial"/>
              <a:buNone/>
            </a:pPr>
            <a:r>
              <a:t/>
            </a:r>
            <a:endParaRPr sz="2750"/>
          </a:p>
          <a:p>
            <a:pPr indent="0" lvl="0" marL="0" rtl="0" algn="l">
              <a:lnSpc>
                <a:spcPct val="70000"/>
              </a:lnSpc>
              <a:spcBef>
                <a:spcPts val="1000"/>
              </a:spcBef>
              <a:spcAft>
                <a:spcPts val="0"/>
              </a:spcAft>
              <a:buNone/>
            </a:pPr>
            <a:r>
              <a:rPr lang="fi-FI" sz="2750"/>
              <a:t>Overall, SEO is important because it helps your website rank higher in search results, attract targeted traffic, build trust and credibility, provide a better user experience, and achieve sustainable long-term results for your online presence.</a:t>
            </a:r>
            <a:endParaRPr sz="275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g24ce123e147_1_28"/>
          <p:cNvSpPr txBox="1"/>
          <p:nvPr/>
        </p:nvSpPr>
        <p:spPr>
          <a:xfrm>
            <a:off x="1262325" y="2588300"/>
            <a:ext cx="91284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fi-FI" sz="4000">
                <a:solidFill>
                  <a:srgbClr val="161249"/>
                </a:solidFill>
              </a:rPr>
              <a:t>Attractive website</a:t>
            </a:r>
            <a:endParaRPr b="1" sz="4000">
              <a:solidFill>
                <a:srgbClr val="16124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g24ce123e147_1_37"/>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What is an attractive website like?</a:t>
            </a:r>
            <a:endParaRPr/>
          </a:p>
        </p:txBody>
      </p:sp>
      <p:sp>
        <p:nvSpPr>
          <p:cNvPr id="258" name="Google Shape;258;g24ce123e147_1_37"/>
          <p:cNvSpPr txBox="1"/>
          <p:nvPr>
            <p:ph idx="1" type="body"/>
          </p:nvPr>
        </p:nvSpPr>
        <p:spPr>
          <a:xfrm>
            <a:off x="838200" y="1966925"/>
            <a:ext cx="10515600" cy="3874500"/>
          </a:xfrm>
          <a:prstGeom prst="rect">
            <a:avLst/>
          </a:prstGeom>
        </p:spPr>
        <p:txBody>
          <a:bodyPr anchorCtr="0" anchor="t" bIns="45700" lIns="91425" spcFirstLastPara="1" rIns="91425" wrap="square" tIns="45700">
            <a:normAutofit fontScale="92500" lnSpcReduction="20000"/>
          </a:bodyPr>
          <a:lstStyle/>
          <a:p>
            <a:pPr indent="0" lvl="0" marL="0" rtl="0" algn="l">
              <a:spcBef>
                <a:spcPts val="1000"/>
              </a:spcBef>
              <a:spcAft>
                <a:spcPts val="0"/>
              </a:spcAft>
              <a:buNone/>
            </a:pPr>
            <a:r>
              <a:rPr lang="fi-FI"/>
              <a:t>An attractive website is: </a:t>
            </a:r>
            <a:endParaRPr/>
          </a:p>
          <a:p>
            <a:pPr indent="-393065" lvl="0" marL="457200" rtl="0" algn="l">
              <a:spcBef>
                <a:spcPts val="1000"/>
              </a:spcBef>
              <a:spcAft>
                <a:spcPts val="0"/>
              </a:spcAft>
              <a:buClr>
                <a:schemeClr val="accent2"/>
              </a:buClr>
              <a:buSzPct val="100000"/>
              <a:buChar char="●"/>
            </a:pPr>
            <a:r>
              <a:rPr lang="fi-FI"/>
              <a:t>visually appealing</a:t>
            </a:r>
            <a:endParaRPr/>
          </a:p>
          <a:p>
            <a:pPr indent="-393065" lvl="0" marL="457200" rtl="0" algn="l">
              <a:spcBef>
                <a:spcPts val="0"/>
              </a:spcBef>
              <a:spcAft>
                <a:spcPts val="0"/>
              </a:spcAft>
              <a:buClr>
                <a:schemeClr val="accent2"/>
              </a:buClr>
              <a:buSzPct val="100000"/>
              <a:buChar char="●"/>
            </a:pPr>
            <a:r>
              <a:rPr lang="fi-FI"/>
              <a:t>user-friendly</a:t>
            </a:r>
            <a:endParaRPr/>
          </a:p>
          <a:p>
            <a:pPr indent="-393065" lvl="0" marL="457200" rtl="0" algn="l">
              <a:spcBef>
                <a:spcPts val="0"/>
              </a:spcBef>
              <a:spcAft>
                <a:spcPts val="0"/>
              </a:spcAft>
              <a:buClr>
                <a:schemeClr val="accent2"/>
              </a:buClr>
              <a:buSzPct val="100000"/>
              <a:buChar char="●"/>
            </a:pPr>
            <a:r>
              <a:rPr lang="fi-FI"/>
              <a:t>engaging</a:t>
            </a:r>
            <a:endParaRPr/>
          </a:p>
          <a:p>
            <a:pPr indent="0" lvl="0" marL="0" rtl="0" algn="l">
              <a:spcBef>
                <a:spcPts val="1000"/>
              </a:spcBef>
              <a:spcAft>
                <a:spcPts val="0"/>
              </a:spcAft>
              <a:buNone/>
            </a:pPr>
            <a:r>
              <a:t/>
            </a:r>
            <a:endParaRPr/>
          </a:p>
          <a:p>
            <a:pPr indent="0" lvl="0" marL="0" rtl="0" algn="l">
              <a:spcBef>
                <a:spcPts val="1000"/>
              </a:spcBef>
              <a:spcAft>
                <a:spcPts val="0"/>
              </a:spcAft>
              <a:buNone/>
            </a:pPr>
            <a:r>
              <a:rPr b="1" lang="fi-FI"/>
              <a:t>Attractiveness is subjective!</a:t>
            </a:r>
            <a:endParaRPr b="1"/>
          </a:p>
          <a:p>
            <a:pPr indent="0" lvl="0" marL="0" rtl="0" algn="l">
              <a:spcBef>
                <a:spcPts val="1000"/>
              </a:spcBef>
              <a:spcAft>
                <a:spcPts val="0"/>
              </a:spcAft>
              <a:buNone/>
            </a:pPr>
            <a:r>
              <a:t/>
            </a:r>
            <a:endParaRPr/>
          </a:p>
          <a:p>
            <a:pPr indent="0" lvl="0" marL="0" rtl="0" algn="l">
              <a:spcBef>
                <a:spcPts val="1000"/>
              </a:spcBef>
              <a:spcAft>
                <a:spcPts val="0"/>
              </a:spcAft>
              <a:buClr>
                <a:schemeClr val="dk1"/>
              </a:buClr>
              <a:buSzPct val="39285"/>
              <a:buFont typeface="Arial"/>
              <a:buNone/>
            </a:pPr>
            <a:r>
              <a:rPr lang="fi-FI"/>
              <a:t>It's important to consider your target audience, their preferences, and the goals of your website when designing an attractive website.</a:t>
            </a:r>
            <a:endParaRPr/>
          </a:p>
          <a:p>
            <a:pPr indent="0" lvl="0" marL="0" rtl="0" algn="l">
              <a:spcBef>
                <a:spcPts val="100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24ce123e147_1_86"/>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K</a:t>
            </a:r>
            <a:r>
              <a:rPr lang="fi-FI"/>
              <a:t>ey elements that contribute to an attractive website:</a:t>
            </a:r>
            <a:endParaRPr/>
          </a:p>
        </p:txBody>
      </p:sp>
      <p:sp>
        <p:nvSpPr>
          <p:cNvPr id="265" name="Google Shape;265;g24ce123e147_1_86"/>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440"/>
              <a:buNone/>
            </a:pPr>
            <a:r>
              <a:rPr b="1" lang="fi-FI" sz="1620"/>
              <a:t>Visual Design:</a:t>
            </a:r>
            <a:endParaRPr b="1" sz="1620"/>
          </a:p>
          <a:p>
            <a:pPr indent="-331470" lvl="0" marL="457200" rtl="0" algn="l">
              <a:lnSpc>
                <a:spcPct val="70000"/>
              </a:lnSpc>
              <a:spcBef>
                <a:spcPts val="1000"/>
              </a:spcBef>
              <a:spcAft>
                <a:spcPts val="0"/>
              </a:spcAft>
              <a:buSzPts val="1620"/>
              <a:buChar char="●"/>
            </a:pPr>
            <a:r>
              <a:rPr lang="fi-FI" sz="1620"/>
              <a:t>A visually appealing website incorporates an attractive color scheme, high-quality images, and balanced layouts. </a:t>
            </a:r>
            <a:endParaRPr sz="1620"/>
          </a:p>
          <a:p>
            <a:pPr indent="-331470" lvl="0" marL="457200" rtl="0" algn="l">
              <a:lnSpc>
                <a:spcPct val="70000"/>
              </a:lnSpc>
              <a:spcBef>
                <a:spcPts val="0"/>
              </a:spcBef>
              <a:spcAft>
                <a:spcPts val="0"/>
              </a:spcAft>
              <a:buSzPts val="1620"/>
              <a:buChar char="●"/>
            </a:pPr>
            <a:r>
              <a:rPr lang="fi-FI" sz="1620"/>
              <a:t>A clean and modern design that aligns with your brand identity → use the brand colors, logo, typography, and visual elements consistently throughout the site.</a:t>
            </a:r>
            <a:endParaRPr sz="1620"/>
          </a:p>
          <a:p>
            <a:pPr indent="0" lvl="0" marL="0" rtl="0" algn="l">
              <a:lnSpc>
                <a:spcPct val="70000"/>
              </a:lnSpc>
              <a:spcBef>
                <a:spcPts val="1000"/>
              </a:spcBef>
              <a:spcAft>
                <a:spcPts val="0"/>
              </a:spcAft>
              <a:buSzPts val="440"/>
              <a:buNone/>
            </a:pPr>
            <a:r>
              <a:rPr b="1" lang="fi-FI" sz="1620"/>
              <a:t>User-Friendly Navigation: </a:t>
            </a:r>
            <a:endParaRPr b="1" sz="1620"/>
          </a:p>
          <a:p>
            <a:pPr indent="-331470" lvl="0" marL="457200" rtl="0" algn="l">
              <a:lnSpc>
                <a:spcPct val="70000"/>
              </a:lnSpc>
              <a:spcBef>
                <a:spcPts val="1000"/>
              </a:spcBef>
              <a:spcAft>
                <a:spcPts val="0"/>
              </a:spcAft>
              <a:buSzPts val="1620"/>
              <a:buChar char="●"/>
            </a:pPr>
            <a:r>
              <a:rPr lang="fi-FI" sz="1620"/>
              <a:t>Intuitive navigation that allows users to easily find the information they need. </a:t>
            </a:r>
            <a:endParaRPr sz="1620"/>
          </a:p>
          <a:p>
            <a:pPr indent="-331470" lvl="0" marL="457200" rtl="0" algn="l">
              <a:lnSpc>
                <a:spcPct val="70000"/>
              </a:lnSpc>
              <a:spcBef>
                <a:spcPts val="0"/>
              </a:spcBef>
              <a:spcAft>
                <a:spcPts val="0"/>
              </a:spcAft>
              <a:buSzPts val="1620"/>
              <a:buChar char="●"/>
            </a:pPr>
            <a:r>
              <a:rPr lang="fi-FI" sz="1620"/>
              <a:t>Clear and well-organized menus, logical page hierarchy, and a search function can enhance user experience and keep visitors engaged.</a:t>
            </a:r>
            <a:endParaRPr sz="1620"/>
          </a:p>
          <a:p>
            <a:pPr indent="0" lvl="0" marL="0" rtl="0" algn="l">
              <a:lnSpc>
                <a:spcPct val="70000"/>
              </a:lnSpc>
              <a:spcBef>
                <a:spcPts val="1000"/>
              </a:spcBef>
              <a:spcAft>
                <a:spcPts val="0"/>
              </a:spcAft>
              <a:buSzPts val="440"/>
              <a:buNone/>
            </a:pPr>
            <a:r>
              <a:rPr b="1" lang="fi-FI" sz="1620"/>
              <a:t>Responsive Design</a:t>
            </a:r>
            <a:r>
              <a:rPr lang="fi-FI" sz="1620"/>
              <a:t>:</a:t>
            </a:r>
            <a:endParaRPr sz="1620"/>
          </a:p>
          <a:p>
            <a:pPr indent="-331470" lvl="0" marL="457200" rtl="0" algn="l">
              <a:lnSpc>
                <a:spcPct val="70000"/>
              </a:lnSpc>
              <a:spcBef>
                <a:spcPts val="1000"/>
              </a:spcBef>
              <a:spcAft>
                <a:spcPts val="0"/>
              </a:spcAft>
              <a:buSzPts val="1620"/>
              <a:buChar char="●"/>
            </a:pPr>
            <a:r>
              <a:rPr lang="fi-FI" sz="1620"/>
              <a:t>Optimized for various devices and screen sizes.</a:t>
            </a:r>
            <a:endParaRPr sz="1620"/>
          </a:p>
          <a:p>
            <a:pPr indent="-331470" lvl="0" marL="457200" rtl="0" algn="l">
              <a:lnSpc>
                <a:spcPct val="70000"/>
              </a:lnSpc>
              <a:spcBef>
                <a:spcPts val="0"/>
              </a:spcBef>
              <a:spcAft>
                <a:spcPts val="0"/>
              </a:spcAft>
              <a:buSzPts val="1620"/>
              <a:buChar char="●"/>
            </a:pPr>
            <a:r>
              <a:rPr lang="fi-FI" sz="1620"/>
              <a:t>Adapts and displeys properly on desktops, laptops, tablets, and mobile devices. </a:t>
            </a:r>
            <a:endParaRPr sz="1620"/>
          </a:p>
          <a:p>
            <a:pPr indent="-331470" lvl="0" marL="457200" rtl="0" algn="l">
              <a:lnSpc>
                <a:spcPct val="70000"/>
              </a:lnSpc>
              <a:spcBef>
                <a:spcPts val="0"/>
              </a:spcBef>
              <a:spcAft>
                <a:spcPts val="0"/>
              </a:spcAft>
              <a:buSzPts val="1620"/>
              <a:buChar char="●"/>
            </a:pPr>
            <a:r>
              <a:rPr lang="fi-FI" sz="1620"/>
              <a:t>Responsive design ensures that your website looks great and functions well regardless of the device being used.</a:t>
            </a:r>
            <a:endParaRPr sz="1620"/>
          </a:p>
          <a:p>
            <a:pPr indent="0" lvl="0" marL="0" rtl="0" algn="l">
              <a:lnSpc>
                <a:spcPct val="70000"/>
              </a:lnSpc>
              <a:spcBef>
                <a:spcPts val="1000"/>
              </a:spcBef>
              <a:spcAft>
                <a:spcPts val="0"/>
              </a:spcAft>
              <a:buSzPts val="440"/>
              <a:buNone/>
            </a:pPr>
            <a:r>
              <a:rPr b="1" lang="fi-FI" sz="1620"/>
              <a:t>Compelling Content:</a:t>
            </a:r>
            <a:r>
              <a:rPr lang="fi-FI" sz="1620"/>
              <a:t> </a:t>
            </a:r>
            <a:endParaRPr sz="1620"/>
          </a:p>
          <a:p>
            <a:pPr indent="-331470" lvl="0" marL="457200" rtl="0" algn="l">
              <a:lnSpc>
                <a:spcPct val="70000"/>
              </a:lnSpc>
              <a:spcBef>
                <a:spcPts val="1000"/>
              </a:spcBef>
              <a:spcAft>
                <a:spcPts val="0"/>
              </a:spcAft>
              <a:buSzPts val="1620"/>
              <a:buChar char="●"/>
            </a:pPr>
            <a:r>
              <a:rPr lang="fi-FI" sz="1620"/>
              <a:t>Engaging and well-written content is crucial for attracting and retaining visitors. </a:t>
            </a:r>
            <a:endParaRPr sz="1620"/>
          </a:p>
          <a:p>
            <a:pPr indent="-331470" lvl="0" marL="457200" rtl="0" algn="l">
              <a:lnSpc>
                <a:spcPct val="70000"/>
              </a:lnSpc>
              <a:spcBef>
                <a:spcPts val="0"/>
              </a:spcBef>
              <a:spcAft>
                <a:spcPts val="0"/>
              </a:spcAft>
              <a:buSzPts val="1620"/>
              <a:buChar char="●"/>
            </a:pPr>
            <a:r>
              <a:rPr lang="fi-FI" sz="1620"/>
              <a:t>Use clear and concise language, compelling headlines, and relevant images or videos to communicate your message effectively. </a:t>
            </a:r>
            <a:endParaRPr sz="1620"/>
          </a:p>
          <a:p>
            <a:pPr indent="-331470" lvl="0" marL="457200" rtl="0" algn="l">
              <a:lnSpc>
                <a:spcPct val="70000"/>
              </a:lnSpc>
              <a:spcBef>
                <a:spcPts val="0"/>
              </a:spcBef>
              <a:spcAft>
                <a:spcPts val="0"/>
              </a:spcAft>
              <a:buSzPts val="1620"/>
              <a:buChar char="●"/>
            </a:pPr>
            <a:r>
              <a:rPr lang="fi-FI" sz="1620"/>
              <a:t>Incorporate storytelling and compelling calls-to-action to encourage user interaction.</a:t>
            </a:r>
            <a:endParaRPr sz="132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4ce123e147_1_94"/>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Key elements that contribute to an attractive website:</a:t>
            </a:r>
            <a:endParaRPr/>
          </a:p>
        </p:txBody>
      </p:sp>
      <p:sp>
        <p:nvSpPr>
          <p:cNvPr id="272" name="Google Shape;272;g24ce123e147_1_94"/>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Clr>
                <a:schemeClr val="dk1"/>
              </a:buClr>
              <a:buSzPts val="440"/>
              <a:buFont typeface="Arial"/>
              <a:buNone/>
            </a:pPr>
            <a:r>
              <a:rPr b="1" lang="fi-FI" sz="1600"/>
              <a:t>Eye-Catching Call-to-Action (CTA):</a:t>
            </a:r>
            <a:r>
              <a:rPr lang="fi-FI" sz="1600"/>
              <a:t> </a:t>
            </a:r>
            <a:endParaRPr sz="1600"/>
          </a:p>
          <a:p>
            <a:pPr indent="-330200" lvl="0" marL="457200" rtl="0" algn="l">
              <a:lnSpc>
                <a:spcPct val="70000"/>
              </a:lnSpc>
              <a:spcBef>
                <a:spcPts val="1000"/>
              </a:spcBef>
              <a:spcAft>
                <a:spcPts val="0"/>
              </a:spcAft>
              <a:buSzPts val="1600"/>
              <a:buChar char="●"/>
            </a:pPr>
            <a:r>
              <a:rPr lang="fi-FI" sz="1600"/>
              <a:t>Including visually appealing and strategically placed CTAs helps guide visitors to take desired actions, such as making a purchase, signing up for a newsletter, or contacting you.</a:t>
            </a:r>
            <a:endParaRPr b="1" sz="1600"/>
          </a:p>
          <a:p>
            <a:pPr indent="0" lvl="0" marL="0" rtl="0" algn="l">
              <a:lnSpc>
                <a:spcPct val="70000"/>
              </a:lnSpc>
              <a:spcBef>
                <a:spcPts val="1000"/>
              </a:spcBef>
              <a:spcAft>
                <a:spcPts val="0"/>
              </a:spcAft>
              <a:buClr>
                <a:schemeClr val="dk1"/>
              </a:buClr>
              <a:buSzPts val="275"/>
              <a:buFont typeface="Arial"/>
              <a:buNone/>
            </a:pPr>
            <a:r>
              <a:rPr b="1" lang="fi-FI" sz="1600"/>
              <a:t>Fast Loading Speed:</a:t>
            </a:r>
            <a:r>
              <a:rPr lang="fi-FI" sz="1600"/>
              <a:t> </a:t>
            </a:r>
            <a:endParaRPr sz="1600"/>
          </a:p>
          <a:p>
            <a:pPr indent="-330200" lvl="0" marL="457200" rtl="0" algn="l">
              <a:lnSpc>
                <a:spcPct val="70000"/>
              </a:lnSpc>
              <a:spcBef>
                <a:spcPts val="1000"/>
              </a:spcBef>
              <a:spcAft>
                <a:spcPts val="0"/>
              </a:spcAft>
              <a:buSzPts val="1600"/>
              <a:buChar char="●"/>
            </a:pPr>
            <a:r>
              <a:rPr lang="fi-FI" sz="1600"/>
              <a:t>Slow-loading websites can frustrate visitors and lead to high bounce rates. </a:t>
            </a:r>
            <a:endParaRPr sz="1600"/>
          </a:p>
          <a:p>
            <a:pPr indent="-330200" lvl="0" marL="457200" rtl="0" algn="l">
              <a:lnSpc>
                <a:spcPct val="70000"/>
              </a:lnSpc>
              <a:spcBef>
                <a:spcPts val="0"/>
              </a:spcBef>
              <a:spcAft>
                <a:spcPts val="0"/>
              </a:spcAft>
              <a:buSzPts val="1600"/>
              <a:buChar char="●"/>
            </a:pPr>
            <a:r>
              <a:rPr lang="fi-FI" sz="1600"/>
              <a:t>Optimized page loading speed provides a smooth and seamless browsing experience.</a:t>
            </a:r>
            <a:endParaRPr sz="1600"/>
          </a:p>
          <a:p>
            <a:pPr indent="0" lvl="0" marL="0" rtl="0" algn="l">
              <a:lnSpc>
                <a:spcPct val="70000"/>
              </a:lnSpc>
              <a:spcBef>
                <a:spcPts val="1000"/>
              </a:spcBef>
              <a:spcAft>
                <a:spcPts val="0"/>
              </a:spcAft>
              <a:buSzPts val="275"/>
              <a:buNone/>
            </a:pPr>
            <a:r>
              <a:rPr b="1" lang="fi-FI" sz="1600"/>
              <a:t>Engaging Multimedia:</a:t>
            </a:r>
            <a:endParaRPr b="1" sz="1600"/>
          </a:p>
          <a:p>
            <a:pPr indent="-330200" lvl="0" marL="457200" rtl="0" algn="l">
              <a:lnSpc>
                <a:spcPct val="70000"/>
              </a:lnSpc>
              <a:spcBef>
                <a:spcPts val="1000"/>
              </a:spcBef>
              <a:spcAft>
                <a:spcPts val="0"/>
              </a:spcAft>
              <a:buSzPts val="1600"/>
              <a:buChar char="●"/>
            </a:pPr>
            <a:r>
              <a:rPr lang="fi-FI" sz="1600"/>
              <a:t>Incorporating engaging multimedia elements, such as videos, animations, or interactive features, can make your website more visually appealing and interactive. </a:t>
            </a:r>
            <a:endParaRPr sz="1600"/>
          </a:p>
          <a:p>
            <a:pPr indent="-330200" lvl="0" marL="457200" rtl="0" algn="l">
              <a:lnSpc>
                <a:spcPct val="70000"/>
              </a:lnSpc>
              <a:spcBef>
                <a:spcPts val="0"/>
              </a:spcBef>
              <a:spcAft>
                <a:spcPts val="0"/>
              </a:spcAft>
              <a:buSzPts val="1600"/>
              <a:buChar char="●"/>
            </a:pPr>
            <a:r>
              <a:rPr lang="fi-FI" sz="1600"/>
              <a:t>Use multimedia strategically to enhance the user experience and convey your message effectively.</a:t>
            </a:r>
            <a:endParaRPr sz="1600"/>
          </a:p>
          <a:p>
            <a:pPr indent="0" lvl="0" marL="0" rtl="0" algn="l">
              <a:lnSpc>
                <a:spcPct val="70000"/>
              </a:lnSpc>
              <a:spcBef>
                <a:spcPts val="1000"/>
              </a:spcBef>
              <a:spcAft>
                <a:spcPts val="0"/>
              </a:spcAft>
              <a:buSzPts val="275"/>
              <a:buNone/>
            </a:pPr>
            <a:r>
              <a:rPr b="1" lang="fi-FI" sz="1600"/>
              <a:t>Social Proof:</a:t>
            </a:r>
            <a:r>
              <a:rPr lang="fi-FI" sz="1600"/>
              <a:t> </a:t>
            </a:r>
            <a:endParaRPr sz="1600"/>
          </a:p>
          <a:p>
            <a:pPr indent="-330200" lvl="0" marL="457200" rtl="0" algn="l">
              <a:lnSpc>
                <a:spcPct val="70000"/>
              </a:lnSpc>
              <a:spcBef>
                <a:spcPts val="1000"/>
              </a:spcBef>
              <a:spcAft>
                <a:spcPts val="0"/>
              </a:spcAft>
              <a:buSzPts val="1600"/>
              <a:buChar char="●"/>
            </a:pPr>
            <a:r>
              <a:rPr lang="fi-FI" sz="1600"/>
              <a:t>Displaying testimonials, reviews, or case studies can help build trust and credibility with visitors. </a:t>
            </a:r>
            <a:endParaRPr sz="1600"/>
          </a:p>
          <a:p>
            <a:pPr indent="-330200" lvl="0" marL="457200" rtl="0" algn="l">
              <a:lnSpc>
                <a:spcPct val="70000"/>
              </a:lnSpc>
              <a:spcBef>
                <a:spcPts val="0"/>
              </a:spcBef>
              <a:spcAft>
                <a:spcPts val="0"/>
              </a:spcAft>
              <a:buSzPts val="1600"/>
              <a:buChar char="●"/>
            </a:pPr>
            <a:r>
              <a:rPr lang="fi-FI" sz="1600"/>
              <a:t>Positive social proof can make your website more attractive and encourage users to take action.</a:t>
            </a:r>
            <a:endParaRPr sz="1600"/>
          </a:p>
          <a:p>
            <a:pPr indent="0" lvl="0" marL="0" rtl="0" algn="l">
              <a:lnSpc>
                <a:spcPct val="70000"/>
              </a:lnSpc>
              <a:spcBef>
                <a:spcPts val="1000"/>
              </a:spcBef>
              <a:spcAft>
                <a:spcPts val="0"/>
              </a:spcAft>
              <a:buSzPts val="275"/>
              <a:buNone/>
            </a:pPr>
            <a:r>
              <a:rPr b="1" lang="fi-FI" sz="1600"/>
              <a:t>Regular Updates:</a:t>
            </a:r>
            <a:r>
              <a:rPr lang="fi-FI" sz="1600"/>
              <a:t> </a:t>
            </a:r>
            <a:endParaRPr sz="1600"/>
          </a:p>
          <a:p>
            <a:pPr indent="-330200" lvl="0" marL="457200" rtl="0" algn="l">
              <a:lnSpc>
                <a:spcPct val="70000"/>
              </a:lnSpc>
              <a:spcBef>
                <a:spcPts val="1000"/>
              </a:spcBef>
              <a:spcAft>
                <a:spcPts val="0"/>
              </a:spcAft>
              <a:buSzPts val="1600"/>
              <a:buChar char="●"/>
            </a:pPr>
            <a:r>
              <a:rPr lang="fi-FI" sz="1600"/>
              <a:t>An attractive website is one that is regularly updated with fresh content, new features, and relevant information. </a:t>
            </a:r>
            <a:endParaRPr sz="1600"/>
          </a:p>
          <a:p>
            <a:pPr indent="-330200" lvl="0" marL="457200" rtl="0" algn="l">
              <a:lnSpc>
                <a:spcPct val="70000"/>
              </a:lnSpc>
              <a:spcBef>
                <a:spcPts val="0"/>
              </a:spcBef>
              <a:spcAft>
                <a:spcPts val="0"/>
              </a:spcAft>
              <a:buSzPts val="1600"/>
              <a:buChar char="●"/>
            </a:pPr>
            <a:r>
              <a:rPr lang="fi-FI" sz="1600"/>
              <a:t>Regular updates show that your website is active, current, and cared for.</a:t>
            </a:r>
            <a:endParaRPr sz="1600"/>
          </a:p>
          <a:p>
            <a:pPr indent="0" lvl="0" marL="0" rtl="0" algn="l">
              <a:lnSpc>
                <a:spcPct val="70000"/>
              </a:lnSpc>
              <a:spcBef>
                <a:spcPts val="1000"/>
              </a:spcBef>
              <a:spcAft>
                <a:spcPts val="0"/>
              </a:spcAft>
              <a:buClr>
                <a:schemeClr val="dk1"/>
              </a:buClr>
              <a:buSzPts val="275"/>
              <a:buFont typeface="Arial"/>
              <a:buNone/>
            </a:pPr>
            <a:r>
              <a:t/>
            </a:r>
            <a:endParaRPr sz="1600"/>
          </a:p>
          <a:p>
            <a:pPr indent="0" lvl="0" marL="0" rtl="0" algn="l">
              <a:lnSpc>
                <a:spcPct val="70000"/>
              </a:lnSpc>
              <a:spcBef>
                <a:spcPts val="1000"/>
              </a:spcBef>
              <a:spcAft>
                <a:spcPts val="0"/>
              </a:spcAft>
              <a:buClr>
                <a:schemeClr val="dk1"/>
              </a:buClr>
              <a:buSzPts val="275"/>
              <a:buFont typeface="Arial"/>
              <a:buNone/>
            </a:pPr>
            <a:r>
              <a:t/>
            </a:r>
            <a:endParaRPr sz="1600"/>
          </a:p>
          <a:p>
            <a:pPr indent="0" lvl="0" marL="0" rtl="0" algn="l">
              <a:lnSpc>
                <a:spcPct val="70000"/>
              </a:lnSpc>
              <a:spcBef>
                <a:spcPts val="1000"/>
              </a:spcBef>
              <a:spcAft>
                <a:spcPts val="0"/>
              </a:spcAft>
              <a:buClr>
                <a:schemeClr val="dk1"/>
              </a:buClr>
              <a:buSzPts val="275"/>
              <a:buFont typeface="Arial"/>
              <a:buNone/>
            </a:pPr>
            <a:r>
              <a:t/>
            </a:r>
            <a:endParaRPr sz="1600"/>
          </a:p>
          <a:p>
            <a:pPr indent="0" lvl="0" marL="0" rtl="0" algn="l">
              <a:lnSpc>
                <a:spcPct val="70000"/>
              </a:lnSpc>
              <a:spcBef>
                <a:spcPts val="1000"/>
              </a:spcBef>
              <a:spcAft>
                <a:spcPts val="0"/>
              </a:spcAft>
              <a:buClr>
                <a:schemeClr val="dk1"/>
              </a:buClr>
              <a:buSzPts val="275"/>
              <a:buFont typeface="Arial"/>
              <a:buNone/>
            </a:pPr>
            <a:r>
              <a:t/>
            </a:r>
            <a:endParaRPr sz="1600"/>
          </a:p>
          <a:p>
            <a:pPr indent="0" lvl="0" marL="0" rtl="0" algn="l">
              <a:lnSpc>
                <a:spcPct val="70000"/>
              </a:lnSpc>
              <a:spcBef>
                <a:spcPts val="1000"/>
              </a:spcBef>
              <a:spcAft>
                <a:spcPts val="0"/>
              </a:spcAft>
              <a:buSzPts val="275"/>
              <a:buNone/>
            </a:pPr>
            <a:r>
              <a:t/>
            </a:r>
            <a:endParaRPr b="1"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4ce123e147_1_0"/>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lang="fi-FI"/>
              <a:t>Why do we need content to the website?</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g24ce123e147_1_4"/>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do we need content to the website?</a:t>
            </a:r>
            <a:endParaRPr/>
          </a:p>
        </p:txBody>
      </p:sp>
      <p:sp>
        <p:nvSpPr>
          <p:cNvPr id="284" name="Google Shape;284;g24ce123e147_1_4"/>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523"/>
              <a:buNone/>
            </a:pPr>
            <a:r>
              <a:rPr b="1" lang="fi-FI" sz="2004"/>
              <a:t>I</a:t>
            </a:r>
            <a:r>
              <a:rPr b="1" lang="fi-FI" sz="2051"/>
              <a:t>nform and educate</a:t>
            </a:r>
            <a:endParaRPr b="1" sz="2051"/>
          </a:p>
          <a:p>
            <a:pPr indent="-358884" lvl="0" marL="457200" rtl="0" algn="l">
              <a:lnSpc>
                <a:spcPct val="70000"/>
              </a:lnSpc>
              <a:spcBef>
                <a:spcPts val="1000"/>
              </a:spcBef>
              <a:spcAft>
                <a:spcPts val="0"/>
              </a:spcAft>
              <a:buClr>
                <a:schemeClr val="accent2"/>
              </a:buClr>
              <a:buSzPts val="2052"/>
              <a:buChar char="●"/>
            </a:pPr>
            <a:r>
              <a:rPr lang="fi-FI" sz="2051"/>
              <a:t>Content provides valuable information and educates visitors about your products, services, industry, or specific topics of interest.</a:t>
            </a:r>
            <a:endParaRPr sz="2051"/>
          </a:p>
          <a:p>
            <a:pPr indent="-358884" lvl="0" marL="457200" rtl="0" algn="l">
              <a:lnSpc>
                <a:spcPct val="70000"/>
              </a:lnSpc>
              <a:spcBef>
                <a:spcPts val="0"/>
              </a:spcBef>
              <a:spcAft>
                <a:spcPts val="0"/>
              </a:spcAft>
              <a:buClr>
                <a:schemeClr val="accent2"/>
              </a:buClr>
              <a:buSzPts val="2052"/>
              <a:buChar char="●"/>
            </a:pPr>
            <a:r>
              <a:rPr lang="fi-FI" sz="2051"/>
              <a:t>It helps to answer their questions, address their needs, and establish your expertise.</a:t>
            </a:r>
            <a:endParaRPr sz="2051"/>
          </a:p>
          <a:p>
            <a:pPr indent="0" lvl="0" marL="457200" rtl="0" algn="l">
              <a:lnSpc>
                <a:spcPct val="70000"/>
              </a:lnSpc>
              <a:spcBef>
                <a:spcPts val="1000"/>
              </a:spcBef>
              <a:spcAft>
                <a:spcPts val="0"/>
              </a:spcAft>
              <a:buSzPts val="523"/>
              <a:buNone/>
            </a:pPr>
            <a:r>
              <a:t/>
            </a:r>
            <a:endParaRPr sz="2051"/>
          </a:p>
          <a:p>
            <a:pPr indent="0" lvl="0" marL="0" rtl="0" algn="l">
              <a:lnSpc>
                <a:spcPct val="70000"/>
              </a:lnSpc>
              <a:spcBef>
                <a:spcPts val="1000"/>
              </a:spcBef>
              <a:spcAft>
                <a:spcPts val="0"/>
              </a:spcAft>
              <a:buSzPts val="523"/>
              <a:buNone/>
            </a:pPr>
            <a:r>
              <a:rPr b="1" lang="fi-FI" sz="2051"/>
              <a:t>Engage and entertain:</a:t>
            </a:r>
            <a:r>
              <a:rPr lang="fi-FI" sz="2051"/>
              <a:t> </a:t>
            </a:r>
            <a:endParaRPr sz="2051"/>
          </a:p>
          <a:p>
            <a:pPr indent="-358884" lvl="0" marL="457200" rtl="0" algn="l">
              <a:lnSpc>
                <a:spcPct val="70000"/>
              </a:lnSpc>
              <a:spcBef>
                <a:spcPts val="1000"/>
              </a:spcBef>
              <a:spcAft>
                <a:spcPts val="0"/>
              </a:spcAft>
              <a:buClr>
                <a:schemeClr val="accent2"/>
              </a:buClr>
              <a:buSzPts val="2052"/>
              <a:buChar char="●"/>
            </a:pPr>
            <a:r>
              <a:rPr lang="fi-FI" sz="2051"/>
              <a:t>Compelling and engaging content keeps visitors on your website for longer periods. </a:t>
            </a:r>
            <a:endParaRPr sz="2051"/>
          </a:p>
          <a:p>
            <a:pPr indent="-358884" lvl="0" marL="457200" rtl="0" algn="l">
              <a:lnSpc>
                <a:spcPct val="70000"/>
              </a:lnSpc>
              <a:spcBef>
                <a:spcPts val="0"/>
              </a:spcBef>
              <a:spcAft>
                <a:spcPts val="0"/>
              </a:spcAft>
              <a:buClr>
                <a:schemeClr val="accent2"/>
              </a:buClr>
              <a:buSzPts val="2052"/>
              <a:buChar char="●"/>
            </a:pPr>
            <a:r>
              <a:rPr lang="fi-FI" sz="2051"/>
              <a:t>It captivates their attention, sparks their interest, and encourages them to explore further. Interactive and entertaining content can also enhance the user experience.</a:t>
            </a:r>
            <a:endParaRPr sz="2051"/>
          </a:p>
          <a:p>
            <a:pPr indent="0" lvl="0" marL="457200" rtl="0" algn="l">
              <a:lnSpc>
                <a:spcPct val="70000"/>
              </a:lnSpc>
              <a:spcBef>
                <a:spcPts val="1000"/>
              </a:spcBef>
              <a:spcAft>
                <a:spcPts val="0"/>
              </a:spcAft>
              <a:buSzPts val="523"/>
              <a:buNone/>
            </a:pPr>
            <a:r>
              <a:t/>
            </a:r>
            <a:endParaRPr sz="2051"/>
          </a:p>
          <a:p>
            <a:pPr indent="0" lvl="0" marL="0" rtl="0" algn="l">
              <a:lnSpc>
                <a:spcPct val="70000"/>
              </a:lnSpc>
              <a:spcBef>
                <a:spcPts val="1000"/>
              </a:spcBef>
              <a:spcAft>
                <a:spcPts val="0"/>
              </a:spcAft>
              <a:buSzPts val="523"/>
              <a:buNone/>
            </a:pPr>
            <a:r>
              <a:rPr b="1" lang="fi-FI" sz="2051"/>
              <a:t>Build trust and credibility:</a:t>
            </a:r>
            <a:r>
              <a:rPr lang="fi-FI" sz="2051"/>
              <a:t> </a:t>
            </a:r>
            <a:endParaRPr sz="2051"/>
          </a:p>
          <a:p>
            <a:pPr indent="-358884" lvl="0" marL="457200" rtl="0" algn="l">
              <a:lnSpc>
                <a:spcPct val="70000"/>
              </a:lnSpc>
              <a:spcBef>
                <a:spcPts val="1000"/>
              </a:spcBef>
              <a:spcAft>
                <a:spcPts val="0"/>
              </a:spcAft>
              <a:buClr>
                <a:schemeClr val="accent2"/>
              </a:buClr>
              <a:buSzPts val="2052"/>
              <a:buChar char="●"/>
            </a:pPr>
            <a:r>
              <a:rPr lang="fi-FI" sz="2051"/>
              <a:t>Well-crafted content helps to build trust and credibility with your audience. </a:t>
            </a:r>
            <a:endParaRPr sz="2051"/>
          </a:p>
          <a:p>
            <a:pPr indent="-358884" lvl="0" marL="457200" rtl="0" algn="l">
              <a:lnSpc>
                <a:spcPct val="70000"/>
              </a:lnSpc>
              <a:spcBef>
                <a:spcPts val="0"/>
              </a:spcBef>
              <a:spcAft>
                <a:spcPts val="0"/>
              </a:spcAft>
              <a:buClr>
                <a:schemeClr val="accent2"/>
              </a:buClr>
              <a:buSzPts val="2052"/>
              <a:buChar char="●"/>
            </a:pPr>
            <a:r>
              <a:rPr lang="fi-FI" sz="2051"/>
              <a:t>It demonstrates your knowledge, expertise, and authority in your industry. High-quality, accurate, and reliable content establishes your brand as a trustworthy source of information.</a:t>
            </a:r>
            <a:endParaRPr sz="2051"/>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g24ce123e147_1_1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do we need content to the website?</a:t>
            </a:r>
            <a:endParaRPr/>
          </a:p>
        </p:txBody>
      </p:sp>
      <p:sp>
        <p:nvSpPr>
          <p:cNvPr id="291" name="Google Shape;291;g24ce123e147_1_10"/>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770"/>
              <a:buNone/>
            </a:pPr>
            <a:r>
              <a:rPr b="1" lang="fi-FI" sz="2060"/>
              <a:t>Enhance SEO and organic visibility:</a:t>
            </a:r>
            <a:r>
              <a:rPr lang="fi-FI" sz="2060"/>
              <a:t> </a:t>
            </a:r>
            <a:endParaRPr sz="2060"/>
          </a:p>
          <a:p>
            <a:pPr indent="-359410" lvl="0" marL="457200" rtl="0" algn="l">
              <a:lnSpc>
                <a:spcPct val="70000"/>
              </a:lnSpc>
              <a:spcBef>
                <a:spcPts val="1000"/>
              </a:spcBef>
              <a:spcAft>
                <a:spcPts val="0"/>
              </a:spcAft>
              <a:buClr>
                <a:schemeClr val="accent2"/>
              </a:buClr>
              <a:buSzPts val="2060"/>
              <a:buChar char="●"/>
            </a:pPr>
            <a:r>
              <a:rPr lang="fi-FI" sz="2060"/>
              <a:t>Search engines value fresh, relevant, and high-quality content. </a:t>
            </a:r>
            <a:endParaRPr sz="2060"/>
          </a:p>
          <a:p>
            <a:pPr indent="-359410" lvl="0" marL="457200" rtl="0" algn="l">
              <a:lnSpc>
                <a:spcPct val="70000"/>
              </a:lnSpc>
              <a:spcBef>
                <a:spcPts val="0"/>
              </a:spcBef>
              <a:spcAft>
                <a:spcPts val="0"/>
              </a:spcAft>
              <a:buClr>
                <a:schemeClr val="accent2"/>
              </a:buClr>
              <a:buSzPts val="2060"/>
              <a:buChar char="●"/>
            </a:pPr>
            <a:r>
              <a:rPr lang="fi-FI" sz="2060"/>
              <a:t>Regularly updating your website with valuable content can improve your search engine rankings, drive organic traffic, and increase your website's visibility to potential visitors.</a:t>
            </a:r>
            <a:endParaRPr sz="2060"/>
          </a:p>
          <a:p>
            <a:pPr indent="0" lvl="0" marL="0" rtl="0" algn="l">
              <a:lnSpc>
                <a:spcPct val="70000"/>
              </a:lnSpc>
              <a:spcBef>
                <a:spcPts val="1000"/>
              </a:spcBef>
              <a:spcAft>
                <a:spcPts val="0"/>
              </a:spcAft>
              <a:buSzPts val="770"/>
              <a:buNone/>
            </a:pPr>
            <a:r>
              <a:rPr b="1" lang="fi-FI" sz="2060"/>
              <a:t>Drive conversions and sales: </a:t>
            </a:r>
            <a:endParaRPr b="1" sz="2060"/>
          </a:p>
          <a:p>
            <a:pPr indent="-359410" lvl="0" marL="457200" rtl="0" algn="l">
              <a:lnSpc>
                <a:spcPct val="70000"/>
              </a:lnSpc>
              <a:spcBef>
                <a:spcPts val="1000"/>
              </a:spcBef>
              <a:spcAft>
                <a:spcPts val="0"/>
              </a:spcAft>
              <a:buClr>
                <a:schemeClr val="accent2"/>
              </a:buClr>
              <a:buSzPts val="2060"/>
              <a:buChar char="●"/>
            </a:pPr>
            <a:r>
              <a:rPr lang="fi-FI" sz="2060"/>
              <a:t>Effective content can guide visitors through the customer journey and influence their purchasing decisions. </a:t>
            </a:r>
            <a:endParaRPr sz="2060"/>
          </a:p>
          <a:p>
            <a:pPr indent="-359410" lvl="0" marL="457200" rtl="0" algn="l">
              <a:lnSpc>
                <a:spcPct val="70000"/>
              </a:lnSpc>
              <a:spcBef>
                <a:spcPts val="0"/>
              </a:spcBef>
              <a:spcAft>
                <a:spcPts val="0"/>
              </a:spcAft>
              <a:buClr>
                <a:schemeClr val="accent2"/>
              </a:buClr>
              <a:buSzPts val="2060"/>
              <a:buChar char="●"/>
            </a:pPr>
            <a:r>
              <a:rPr lang="fi-FI" sz="2060"/>
              <a:t>It can showcase your products or services, highlight their benefits, address common objections, and provide persuasive calls-to-action, ultimately driving conversions and sales.</a:t>
            </a:r>
            <a:endParaRPr sz="2060"/>
          </a:p>
          <a:p>
            <a:pPr indent="0" lvl="0" marL="0" rtl="0" algn="l">
              <a:lnSpc>
                <a:spcPct val="70000"/>
              </a:lnSpc>
              <a:spcBef>
                <a:spcPts val="1000"/>
              </a:spcBef>
              <a:spcAft>
                <a:spcPts val="0"/>
              </a:spcAft>
              <a:buSzPts val="770"/>
              <a:buNone/>
            </a:pPr>
            <a:r>
              <a:rPr b="1" lang="fi-FI" sz="2060"/>
              <a:t>Support customer service and support:</a:t>
            </a:r>
            <a:endParaRPr b="1" sz="2060"/>
          </a:p>
          <a:p>
            <a:pPr indent="-359410" lvl="0" marL="457200" rtl="0" algn="l">
              <a:lnSpc>
                <a:spcPct val="70000"/>
              </a:lnSpc>
              <a:spcBef>
                <a:spcPts val="1000"/>
              </a:spcBef>
              <a:spcAft>
                <a:spcPts val="0"/>
              </a:spcAft>
              <a:buClr>
                <a:schemeClr val="accent2"/>
              </a:buClr>
              <a:buSzPts val="2060"/>
              <a:buChar char="●"/>
            </a:pPr>
            <a:r>
              <a:rPr lang="fi-FI" sz="2060"/>
              <a:t>Content can serve as a resource for customer support, providing FAQs, troubleshooting guides, tutorials, and instructional materials. </a:t>
            </a:r>
            <a:endParaRPr sz="2060"/>
          </a:p>
          <a:p>
            <a:pPr indent="-359410" lvl="0" marL="457200" rtl="0" algn="l">
              <a:lnSpc>
                <a:spcPct val="70000"/>
              </a:lnSpc>
              <a:spcBef>
                <a:spcPts val="0"/>
              </a:spcBef>
              <a:spcAft>
                <a:spcPts val="0"/>
              </a:spcAft>
              <a:buClr>
                <a:schemeClr val="accent2"/>
              </a:buClr>
              <a:buSzPts val="2060"/>
              <a:buChar char="●"/>
            </a:pPr>
            <a:r>
              <a:rPr lang="fi-FI" sz="2060"/>
              <a:t>It helps customers find solutions to their problems and enhances their overall experience with your brand.</a:t>
            </a:r>
            <a:endParaRPr sz="206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g24ce123e147_1_16"/>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Why do we need content to the website?</a:t>
            </a:r>
            <a:endParaRPr/>
          </a:p>
        </p:txBody>
      </p:sp>
      <p:sp>
        <p:nvSpPr>
          <p:cNvPr id="298" name="Google Shape;298;g24ce123e147_1_16"/>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fontScale="92500" lnSpcReduction="20000"/>
          </a:bodyPr>
          <a:lstStyle/>
          <a:p>
            <a:pPr indent="0" lvl="0" marL="0" rtl="0" algn="l">
              <a:spcBef>
                <a:spcPts val="1000"/>
              </a:spcBef>
              <a:spcAft>
                <a:spcPts val="0"/>
              </a:spcAft>
              <a:buNone/>
            </a:pPr>
            <a:r>
              <a:rPr b="1" lang="fi-FI"/>
              <a:t>Foster brand loyalty and engagement:</a:t>
            </a:r>
            <a:endParaRPr/>
          </a:p>
          <a:p>
            <a:pPr indent="-393065" lvl="0" marL="457200" rtl="0" algn="l">
              <a:spcBef>
                <a:spcPts val="1000"/>
              </a:spcBef>
              <a:spcAft>
                <a:spcPts val="0"/>
              </a:spcAft>
              <a:buClr>
                <a:schemeClr val="accent2"/>
              </a:buClr>
              <a:buSzPct val="100000"/>
              <a:buChar char="●"/>
            </a:pPr>
            <a:r>
              <a:rPr lang="fi-FI"/>
              <a:t>Compelling and valuable content keeps your audience engaged and connected to your brand. </a:t>
            </a:r>
            <a:endParaRPr/>
          </a:p>
          <a:p>
            <a:pPr indent="-393065" lvl="0" marL="457200" rtl="0" algn="l">
              <a:spcBef>
                <a:spcPts val="0"/>
              </a:spcBef>
              <a:spcAft>
                <a:spcPts val="0"/>
              </a:spcAft>
              <a:buClr>
                <a:schemeClr val="accent2"/>
              </a:buClr>
              <a:buSzPct val="100000"/>
              <a:buChar char="●"/>
            </a:pPr>
            <a:r>
              <a:rPr lang="fi-FI"/>
              <a:t>It encourages repeat visits, social sharing, and user-generated content. </a:t>
            </a:r>
            <a:endParaRPr/>
          </a:p>
          <a:p>
            <a:pPr indent="-393065" lvl="0" marL="457200" rtl="0" algn="l">
              <a:spcBef>
                <a:spcPts val="0"/>
              </a:spcBef>
              <a:spcAft>
                <a:spcPts val="0"/>
              </a:spcAft>
              <a:buClr>
                <a:schemeClr val="accent2"/>
              </a:buClr>
              <a:buSzPct val="100000"/>
              <a:buChar char="●"/>
            </a:pPr>
            <a:r>
              <a:rPr lang="fi-FI"/>
              <a:t>By consistently delivering valuable content, you can foster brand loyalty and build a community around your brand.</a:t>
            </a:r>
            <a:endParaRPr/>
          </a:p>
          <a:p>
            <a:pPr indent="0" lvl="0" marL="0" rtl="0" algn="l">
              <a:spcBef>
                <a:spcPts val="1000"/>
              </a:spcBef>
              <a:spcAft>
                <a:spcPts val="0"/>
              </a:spcAft>
              <a:buNone/>
            </a:pPr>
            <a:r>
              <a:rPr b="1" lang="fi-FI"/>
              <a:t>Differentiate from competitors: </a:t>
            </a:r>
            <a:endParaRPr b="1"/>
          </a:p>
          <a:p>
            <a:pPr indent="-393065" lvl="0" marL="457200" rtl="0" algn="l">
              <a:spcBef>
                <a:spcPts val="1000"/>
              </a:spcBef>
              <a:spcAft>
                <a:spcPts val="0"/>
              </a:spcAft>
              <a:buClr>
                <a:schemeClr val="accent2"/>
              </a:buClr>
              <a:buSzPct val="100000"/>
              <a:buChar char="●"/>
            </a:pPr>
            <a:r>
              <a:rPr lang="fi-FI"/>
              <a:t>Well-crafted content sets your website apart from competitors. </a:t>
            </a:r>
            <a:endParaRPr/>
          </a:p>
          <a:p>
            <a:pPr indent="-393065" lvl="0" marL="457200" rtl="0" algn="l">
              <a:spcBef>
                <a:spcPts val="0"/>
              </a:spcBef>
              <a:spcAft>
                <a:spcPts val="0"/>
              </a:spcAft>
              <a:buClr>
                <a:schemeClr val="accent2"/>
              </a:buClr>
              <a:buSzPct val="100000"/>
              <a:buChar char="●"/>
            </a:pPr>
            <a:r>
              <a:rPr lang="fi-FI"/>
              <a:t>It allows you to showcase your unique value proposition, express your brand's personality, and create a distinctive voice and tone that resonates with your target audience.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g24ce123e147_1_43"/>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lang="fi-FI"/>
              <a:t>Different types of content in a website</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g24ce123e147_1_47"/>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Different types of content in a website</a:t>
            </a:r>
            <a:endParaRPr/>
          </a:p>
        </p:txBody>
      </p:sp>
      <p:sp>
        <p:nvSpPr>
          <p:cNvPr id="310" name="Google Shape;310;g24ce123e147_1_47"/>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a:t>There are various types of content that can be included on a website, depending on the </a:t>
            </a:r>
            <a:endParaRPr/>
          </a:p>
          <a:p>
            <a:pPr indent="-406400" lvl="0" marL="457200" rtl="0" algn="l">
              <a:spcBef>
                <a:spcPts val="1000"/>
              </a:spcBef>
              <a:spcAft>
                <a:spcPts val="0"/>
              </a:spcAft>
              <a:buClr>
                <a:schemeClr val="accent2"/>
              </a:buClr>
              <a:buSzPts val="2800"/>
              <a:buChar char="●"/>
            </a:pPr>
            <a:r>
              <a:rPr lang="fi-FI"/>
              <a:t>goals</a:t>
            </a:r>
            <a:endParaRPr/>
          </a:p>
          <a:p>
            <a:pPr indent="-406400" lvl="0" marL="457200" rtl="0" algn="l">
              <a:spcBef>
                <a:spcPts val="0"/>
              </a:spcBef>
              <a:spcAft>
                <a:spcPts val="0"/>
              </a:spcAft>
              <a:buClr>
                <a:schemeClr val="accent2"/>
              </a:buClr>
              <a:buSzPts val="2800"/>
              <a:buChar char="●"/>
            </a:pPr>
            <a:r>
              <a:rPr lang="fi-FI"/>
              <a:t>target audience</a:t>
            </a:r>
            <a:endParaRPr/>
          </a:p>
          <a:p>
            <a:pPr indent="-406400" lvl="0" marL="457200" rtl="0" algn="l">
              <a:spcBef>
                <a:spcPts val="0"/>
              </a:spcBef>
              <a:spcAft>
                <a:spcPts val="0"/>
              </a:spcAft>
              <a:buClr>
                <a:schemeClr val="accent2"/>
              </a:buClr>
              <a:buSzPts val="2800"/>
              <a:buChar char="●"/>
            </a:pPr>
            <a:r>
              <a:rPr lang="fi-FI"/>
              <a:t>and nature of the website.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g24ce123e147_1_53"/>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Different types of content in a website</a:t>
            </a:r>
            <a:endParaRPr/>
          </a:p>
        </p:txBody>
      </p:sp>
      <p:sp>
        <p:nvSpPr>
          <p:cNvPr id="317" name="Google Shape;317;g24ce123e147_1_53"/>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fontScale="92500" lnSpcReduction="20000"/>
          </a:bodyPr>
          <a:lstStyle/>
          <a:p>
            <a:pPr indent="0" lvl="0" marL="0" rtl="0" algn="l">
              <a:spcBef>
                <a:spcPts val="1000"/>
              </a:spcBef>
              <a:spcAft>
                <a:spcPts val="0"/>
              </a:spcAft>
              <a:buNone/>
            </a:pPr>
            <a:r>
              <a:rPr lang="fi-FI"/>
              <a:t>Here are some common types of content:</a:t>
            </a:r>
            <a:endParaRPr/>
          </a:p>
          <a:p>
            <a:pPr indent="-393065" lvl="0" marL="457200" rtl="0" algn="l">
              <a:spcBef>
                <a:spcPts val="1000"/>
              </a:spcBef>
              <a:spcAft>
                <a:spcPts val="0"/>
              </a:spcAft>
              <a:buClr>
                <a:schemeClr val="accent2"/>
              </a:buClr>
              <a:buSzPct val="100000"/>
              <a:buChar char="●"/>
            </a:pPr>
            <a:r>
              <a:rPr b="1" lang="fi-FI"/>
              <a:t>Text-based content: </a:t>
            </a:r>
            <a:r>
              <a:rPr lang="fi-FI"/>
              <a:t>inc.written articles, blog posts, product descriptions, guides, whitepapers, case studies, FAQs, and any other text-based information that provides valuable and informative content to visitors.</a:t>
            </a:r>
            <a:endParaRPr/>
          </a:p>
          <a:p>
            <a:pPr indent="-393065" lvl="0" marL="457200" rtl="0" algn="l">
              <a:spcBef>
                <a:spcPts val="0"/>
              </a:spcBef>
              <a:spcAft>
                <a:spcPts val="0"/>
              </a:spcAft>
              <a:buClr>
                <a:schemeClr val="accent2"/>
              </a:buClr>
              <a:buSzPct val="100000"/>
              <a:buChar char="●"/>
            </a:pPr>
            <a:r>
              <a:rPr b="1" lang="fi-FI"/>
              <a:t>Visual content: </a:t>
            </a:r>
            <a:r>
              <a:rPr lang="fi-FI"/>
              <a:t>inc. images, infographics, charts, graphs, illustrations, and videos. Visuals help to enhance the user experience, convey information in a more engaging way, and make the content more shareable and memorable.</a:t>
            </a:r>
            <a:endParaRPr/>
          </a:p>
          <a:p>
            <a:pPr indent="-393065" lvl="0" marL="457200" rtl="0" algn="l">
              <a:spcBef>
                <a:spcPts val="0"/>
              </a:spcBef>
              <a:spcAft>
                <a:spcPts val="0"/>
              </a:spcAft>
              <a:buClr>
                <a:schemeClr val="accent2"/>
              </a:buClr>
              <a:buSzPct val="100000"/>
              <a:buChar char="●"/>
            </a:pPr>
            <a:r>
              <a:rPr b="1" lang="fi-FI"/>
              <a:t>Multimedia content:</a:t>
            </a:r>
            <a:r>
              <a:rPr lang="fi-FI"/>
              <a:t> inc.audio content such as podcasts, interviews, and music tracks that can be consumed directly on the website or through downloadable files or embedded players.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24ce123e147_1_59"/>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Different types of content in a website</a:t>
            </a:r>
            <a:endParaRPr/>
          </a:p>
        </p:txBody>
      </p:sp>
      <p:sp>
        <p:nvSpPr>
          <p:cNvPr id="324" name="Google Shape;324;g24ce123e147_1_59"/>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lnSpcReduction="20000"/>
          </a:bodyPr>
          <a:lstStyle/>
          <a:p>
            <a:pPr indent="-406400" lvl="0" marL="457200" rtl="0" algn="l">
              <a:spcBef>
                <a:spcPts val="1000"/>
              </a:spcBef>
              <a:spcAft>
                <a:spcPts val="0"/>
              </a:spcAft>
              <a:buClr>
                <a:schemeClr val="accent2"/>
              </a:buClr>
              <a:buSzPts val="2800"/>
              <a:buChar char="●"/>
            </a:pPr>
            <a:r>
              <a:rPr b="1" lang="fi-FI"/>
              <a:t>User-generated content (UGC): </a:t>
            </a:r>
            <a:r>
              <a:rPr lang="fi-FI"/>
              <a:t>refers to content created by users or customers. It can include product reviews, testimonials, comments, forum discussions, social media posts, and any other content that users contribute to the website.</a:t>
            </a:r>
            <a:endParaRPr/>
          </a:p>
          <a:p>
            <a:pPr indent="-406400" lvl="0" marL="457200" rtl="0" algn="l">
              <a:spcBef>
                <a:spcPts val="0"/>
              </a:spcBef>
              <a:spcAft>
                <a:spcPts val="0"/>
              </a:spcAft>
              <a:buClr>
                <a:schemeClr val="accent2"/>
              </a:buClr>
              <a:buSzPts val="2800"/>
              <a:buChar char="●"/>
            </a:pPr>
            <a:r>
              <a:rPr b="1" lang="fi-FI"/>
              <a:t>Interactive content: </a:t>
            </a:r>
            <a:r>
              <a:rPr lang="fi-FI"/>
              <a:t>Interactive content engages users and encourages their active participation. E.g. quizzes, surveys, polls, calculators, interactive maps, games, and interactive infographics.</a:t>
            </a:r>
            <a:endParaRPr/>
          </a:p>
          <a:p>
            <a:pPr indent="-406400" lvl="0" marL="457200" rtl="0" algn="l">
              <a:spcBef>
                <a:spcPts val="0"/>
              </a:spcBef>
              <a:spcAft>
                <a:spcPts val="0"/>
              </a:spcAft>
              <a:buClr>
                <a:schemeClr val="accent2"/>
              </a:buClr>
              <a:buSzPts val="2800"/>
              <a:buChar char="●"/>
            </a:pPr>
            <a:r>
              <a:rPr b="1" lang="fi-FI"/>
              <a:t>Social media content: </a:t>
            </a:r>
            <a:r>
              <a:rPr lang="fi-FI"/>
              <a:t>Integration of social media content allows users to view and engage with social media posts, share buttons, and social media feeds directly on the website.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g24ce123e147_1_65"/>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Different types of content in a website</a:t>
            </a:r>
            <a:endParaRPr/>
          </a:p>
        </p:txBody>
      </p:sp>
      <p:sp>
        <p:nvSpPr>
          <p:cNvPr id="331" name="Google Shape;331;g24ce123e147_1_65"/>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fontScale="85000" lnSpcReduction="20000"/>
          </a:bodyPr>
          <a:lstStyle/>
          <a:p>
            <a:pPr indent="-379730" lvl="0" marL="457200" rtl="0" algn="l">
              <a:spcBef>
                <a:spcPts val="1000"/>
              </a:spcBef>
              <a:spcAft>
                <a:spcPts val="0"/>
              </a:spcAft>
              <a:buClr>
                <a:schemeClr val="accent2"/>
              </a:buClr>
              <a:buSzPct val="100000"/>
              <a:buChar char="●"/>
            </a:pPr>
            <a:r>
              <a:rPr b="1" lang="fi-FI"/>
              <a:t>E-commerce content: </a:t>
            </a:r>
            <a:r>
              <a:rPr lang="fi-FI"/>
              <a:t>In the case of e-commerce websites, product listings, product descriptions, pricing information, customer reviews, ratings, and shopping cart functionality are crucial types of content.</a:t>
            </a:r>
            <a:endParaRPr/>
          </a:p>
          <a:p>
            <a:pPr indent="-379730" lvl="0" marL="457200" rtl="0" algn="l">
              <a:spcBef>
                <a:spcPts val="0"/>
              </a:spcBef>
              <a:spcAft>
                <a:spcPts val="0"/>
              </a:spcAft>
              <a:buClr>
                <a:schemeClr val="accent2"/>
              </a:buClr>
              <a:buSzPct val="100000"/>
              <a:buChar char="●"/>
            </a:pPr>
            <a:r>
              <a:rPr b="1" lang="fi-FI"/>
              <a:t>Landing pages: </a:t>
            </a:r>
            <a:r>
              <a:rPr lang="fi-FI"/>
              <a:t>Landing pages are specific pages designed to capture visitor attention and drive a particular action, such as signing up for a newsletter, downloading a resource, or making a purchase. They are typically focused on a single offer or conversion goal.</a:t>
            </a:r>
            <a:endParaRPr/>
          </a:p>
          <a:p>
            <a:pPr indent="-379730" lvl="0" marL="457200" rtl="0" algn="l">
              <a:spcBef>
                <a:spcPts val="0"/>
              </a:spcBef>
              <a:spcAft>
                <a:spcPts val="0"/>
              </a:spcAft>
              <a:buClr>
                <a:schemeClr val="accent2"/>
              </a:buClr>
              <a:buSzPct val="100000"/>
              <a:buChar char="●"/>
            </a:pPr>
            <a:r>
              <a:rPr b="1" lang="fi-FI"/>
              <a:t>News and updates: </a:t>
            </a:r>
            <a:r>
              <a:rPr lang="fi-FI"/>
              <a:t>Websites often include a section for news, press releases, company updates, or blog posts to keep visitors informed about the latest developments, industry trends, or company announcements.</a:t>
            </a:r>
            <a:endParaRPr/>
          </a:p>
          <a:p>
            <a:pPr indent="-379730" lvl="0" marL="457200" rtl="0" algn="l">
              <a:spcBef>
                <a:spcPts val="0"/>
              </a:spcBef>
              <a:spcAft>
                <a:spcPts val="0"/>
              </a:spcAft>
              <a:buClr>
                <a:schemeClr val="accent2"/>
              </a:buClr>
              <a:buSzPct val="100000"/>
              <a:buChar char="●"/>
            </a:pPr>
            <a:r>
              <a:rPr b="1" lang="fi-FI"/>
              <a:t>About and contact information: </a:t>
            </a:r>
            <a:r>
              <a:rPr lang="fi-FI"/>
              <a:t>It is essential to have content that introduces the company or organization, provides information about its mission, values, team, and contact details. This helps to establish credibility and facilitates communication with visitors.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g24ce123e147_1_22"/>
          <p:cNvSpPr txBox="1"/>
          <p:nvPr>
            <p:ph idx="1" type="body"/>
          </p:nvPr>
        </p:nvSpPr>
        <p:spPr>
          <a:xfrm>
            <a:off x="1131727" y="493267"/>
            <a:ext cx="8818800" cy="443400"/>
          </a:xfrm>
          <a:prstGeom prst="rect">
            <a:avLst/>
          </a:prstGeom>
        </p:spPr>
        <p:txBody>
          <a:bodyPr anchorCtr="0" anchor="t" bIns="0" lIns="0" spcFirstLastPara="1" rIns="0" wrap="square" tIns="0">
            <a:spAutoFit/>
          </a:bodyPr>
          <a:lstStyle/>
          <a:p>
            <a:pPr indent="0" lvl="0" marL="0" rtl="0" algn="l">
              <a:spcBef>
                <a:spcPts val="1000"/>
              </a:spcBef>
              <a:spcAft>
                <a:spcPts val="0"/>
              </a:spcAft>
              <a:buNone/>
            </a:pPr>
            <a:r>
              <a:rPr lang="fi-FI"/>
              <a:t>In-class activity</a:t>
            </a:r>
            <a:endParaRPr/>
          </a:p>
        </p:txBody>
      </p:sp>
      <p:sp>
        <p:nvSpPr>
          <p:cNvPr id="338" name="Google Shape;338;g24ce123e147_1_22"/>
          <p:cNvSpPr txBox="1"/>
          <p:nvPr>
            <p:ph idx="2" type="body"/>
          </p:nvPr>
        </p:nvSpPr>
        <p:spPr>
          <a:xfrm>
            <a:off x="1150762" y="1162320"/>
            <a:ext cx="8818800" cy="3781800"/>
          </a:xfrm>
          <a:prstGeom prst="rect">
            <a:avLst/>
          </a:prstGeom>
        </p:spPr>
        <p:txBody>
          <a:bodyPr anchorCtr="0" anchor="t" bIns="0" lIns="0" spcFirstLastPara="1" rIns="0" wrap="square" tIns="0">
            <a:noAutofit/>
          </a:bodyPr>
          <a:lstStyle/>
          <a:p>
            <a:pPr indent="-298450" lvl="0" marL="285750" rtl="0" algn="l">
              <a:lnSpc>
                <a:spcPct val="100000"/>
              </a:lnSpc>
              <a:spcBef>
                <a:spcPts val="0"/>
              </a:spcBef>
              <a:spcAft>
                <a:spcPts val="0"/>
              </a:spcAft>
              <a:buClr>
                <a:srgbClr val="11AA81"/>
              </a:buClr>
              <a:buSzPts val="2200"/>
              <a:buFont typeface="Noto Sans Symbols"/>
              <a:buChar char="⮚"/>
            </a:pPr>
            <a:r>
              <a:rPr b="1" lang="fi-FI"/>
              <a:t>Form a group of 4-5 people. </a:t>
            </a:r>
            <a:endParaRPr b="1"/>
          </a:p>
          <a:p>
            <a:pPr indent="-285750" lvl="0" marL="285750" rtl="0" algn="l">
              <a:lnSpc>
                <a:spcPct val="100000"/>
              </a:lnSpc>
              <a:spcBef>
                <a:spcPts val="0"/>
              </a:spcBef>
              <a:spcAft>
                <a:spcPts val="0"/>
              </a:spcAft>
              <a:buClr>
                <a:srgbClr val="11AA81"/>
              </a:buClr>
              <a:buSzPts val="2000"/>
              <a:buChar char="⮚"/>
            </a:pPr>
            <a:r>
              <a:rPr b="1" lang="fi-FI"/>
              <a:t>Discuss in groups:</a:t>
            </a:r>
            <a:endParaRPr b="1"/>
          </a:p>
          <a:p>
            <a:pPr indent="-127000" lvl="1" marL="457200" rtl="0" algn="l">
              <a:lnSpc>
                <a:spcPct val="100000"/>
              </a:lnSpc>
              <a:spcBef>
                <a:spcPts val="500"/>
              </a:spcBef>
              <a:spcAft>
                <a:spcPts val="0"/>
              </a:spcAft>
              <a:buSzPts val="2000"/>
              <a:buChar char="•"/>
            </a:pPr>
            <a:r>
              <a:rPr b="1" lang="fi-FI" sz="2000"/>
              <a:t> </a:t>
            </a:r>
            <a:r>
              <a:rPr lang="fi-FI" sz="2000"/>
              <a:t>What kind of content do you consume?</a:t>
            </a:r>
            <a:endParaRPr sz="2000"/>
          </a:p>
          <a:p>
            <a:pPr indent="-127000" lvl="1" marL="457200" rtl="0" algn="l">
              <a:lnSpc>
                <a:spcPct val="100000"/>
              </a:lnSpc>
              <a:spcBef>
                <a:spcPts val="500"/>
              </a:spcBef>
              <a:spcAft>
                <a:spcPts val="0"/>
              </a:spcAft>
              <a:buSzPts val="2000"/>
              <a:buChar char="•"/>
            </a:pPr>
            <a:r>
              <a:rPr lang="fi-FI" sz="2000"/>
              <a:t> Why do you think you find it interesting?</a:t>
            </a:r>
            <a:endParaRPr sz="2000"/>
          </a:p>
          <a:p>
            <a:pPr indent="-127000" lvl="1" marL="457200" rtl="0" algn="l">
              <a:lnSpc>
                <a:spcPct val="100000"/>
              </a:lnSpc>
              <a:spcBef>
                <a:spcPts val="500"/>
              </a:spcBef>
              <a:spcAft>
                <a:spcPts val="0"/>
              </a:spcAft>
              <a:buSzPts val="2000"/>
              <a:buChar char="•"/>
            </a:pPr>
            <a:r>
              <a:rPr lang="fi-FI" sz="2000"/>
              <a:t> Try to think the business goals behind the content? What is the content aiming you to do as a customer?</a:t>
            </a:r>
            <a:endParaRPr sz="2000"/>
          </a:p>
          <a:p>
            <a:pPr indent="-127000" lvl="1" marL="457200" rtl="0" algn="l">
              <a:lnSpc>
                <a:spcPct val="100000"/>
              </a:lnSpc>
              <a:spcBef>
                <a:spcPts val="500"/>
              </a:spcBef>
              <a:spcAft>
                <a:spcPts val="0"/>
              </a:spcAft>
              <a:buSzPts val="2000"/>
              <a:buChar char="•"/>
            </a:pPr>
            <a:r>
              <a:rPr lang="fi-FI" sz="2000"/>
              <a:t> How the content is related to the firm’s website?</a:t>
            </a:r>
            <a:endParaRPr sz="2000"/>
          </a:p>
          <a:p>
            <a:pPr indent="0" lvl="0" marL="457200" rtl="0" algn="l">
              <a:lnSpc>
                <a:spcPct val="100000"/>
              </a:lnSpc>
              <a:spcBef>
                <a:spcPts val="0"/>
              </a:spcBef>
              <a:spcAft>
                <a:spcPts val="0"/>
              </a:spcAft>
              <a:buNone/>
            </a:pPr>
            <a:r>
              <a:t/>
            </a:r>
            <a:endParaRPr sz="1800"/>
          </a:p>
          <a:p>
            <a:pPr indent="0" lvl="0" marL="457200" rtl="0" algn="l">
              <a:lnSpc>
                <a:spcPct val="100000"/>
              </a:lnSpc>
              <a:spcBef>
                <a:spcPts val="0"/>
              </a:spcBef>
              <a:spcAft>
                <a:spcPts val="0"/>
              </a:spcAft>
              <a:buNone/>
            </a:pPr>
            <a:r>
              <a:t/>
            </a:r>
            <a:endParaRPr sz="1800"/>
          </a:p>
          <a:p>
            <a:pPr indent="0" lvl="0" marL="0" rtl="0" algn="l">
              <a:spcBef>
                <a:spcPts val="0"/>
              </a:spcBef>
              <a:spcAft>
                <a:spcPts val="0"/>
              </a:spcAft>
              <a:buNone/>
            </a:pPr>
            <a:r>
              <a:rPr b="1" lang="fi-FI" sz="2400">
                <a:solidFill>
                  <a:srgbClr val="11AA81"/>
                </a:solidFill>
              </a:rPr>
              <a:t>Provide a .ppt presentation about your insights. Each group will present their own, and other groups can comment.</a:t>
            </a:r>
            <a:endParaRPr b="1" sz="2400">
              <a:solidFill>
                <a:srgbClr val="11AA8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g1e3465f16fc_1_157"/>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lang="fi-FI"/>
              <a:t>Basic rules for writing SEO content</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g1e3465f16fc_1_161"/>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Basic rules for writing SEO content</a:t>
            </a:r>
            <a:endParaRPr/>
          </a:p>
        </p:txBody>
      </p:sp>
      <p:sp>
        <p:nvSpPr>
          <p:cNvPr id="350" name="Google Shape;350;g1e3465f16fc_1_161"/>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Clr>
                <a:schemeClr val="dk1"/>
              </a:buClr>
              <a:buSzPts val="1100"/>
              <a:buFont typeface="Arial"/>
              <a:buNone/>
            </a:pPr>
            <a:r>
              <a:rPr b="1" lang="fi-FI"/>
              <a:t>1. Write for humans</a:t>
            </a:r>
            <a:endParaRPr b="1"/>
          </a:p>
          <a:p>
            <a:pPr indent="-406400" lvl="0" marL="457200" rtl="0" algn="l">
              <a:spcBef>
                <a:spcPts val="1000"/>
              </a:spcBef>
              <a:spcAft>
                <a:spcPts val="0"/>
              </a:spcAft>
              <a:buClr>
                <a:schemeClr val="accent2"/>
              </a:buClr>
              <a:buSzPts val="2800"/>
              <a:buChar char="●"/>
            </a:pPr>
            <a:r>
              <a:rPr lang="fi-FI"/>
              <a:t>Know your audience and write for them  answer their questions &amp; provide help those problems they are struggling with</a:t>
            </a:r>
            <a:endParaRPr/>
          </a:p>
          <a:p>
            <a:pPr indent="-406400" lvl="0" marL="457200" rtl="0" algn="l">
              <a:spcBef>
                <a:spcPts val="0"/>
              </a:spcBef>
              <a:spcAft>
                <a:spcPts val="0"/>
              </a:spcAft>
              <a:buClr>
                <a:schemeClr val="accent2"/>
              </a:buClr>
              <a:buSzPts val="2800"/>
              <a:buChar char="●"/>
            </a:pPr>
            <a:r>
              <a:rPr lang="fi-FI"/>
              <a:t>Attract backlinks: The content you write must attract backlinks from other sites in order to improve its SEO.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g1e3465f16fc_1_168"/>
          <p:cNvSpPr txBox="1"/>
          <p:nvPr>
            <p:ph type="title"/>
          </p:nvPr>
        </p:nvSpPr>
        <p:spPr>
          <a:xfrm>
            <a:off x="838200" y="365125"/>
            <a:ext cx="5044800" cy="13257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fi-FI"/>
              <a:t>Basic rules for writing SEO content</a:t>
            </a:r>
            <a:endParaRPr/>
          </a:p>
        </p:txBody>
      </p:sp>
      <p:sp>
        <p:nvSpPr>
          <p:cNvPr id="357" name="Google Shape;357;g1e3465f16fc_1_168"/>
          <p:cNvSpPr txBox="1"/>
          <p:nvPr>
            <p:ph idx="1" type="body"/>
          </p:nvPr>
        </p:nvSpPr>
        <p:spPr>
          <a:xfrm>
            <a:off x="838200" y="1825625"/>
            <a:ext cx="6028200" cy="3874500"/>
          </a:xfrm>
          <a:prstGeom prst="rect">
            <a:avLst/>
          </a:prstGeom>
        </p:spPr>
        <p:txBody>
          <a:bodyPr anchorCtr="0" anchor="t" bIns="45700" lIns="91425" spcFirstLastPara="1" rIns="91425" wrap="square" tIns="45700">
            <a:normAutofit lnSpcReduction="20000"/>
          </a:bodyPr>
          <a:lstStyle/>
          <a:p>
            <a:pPr indent="0" lvl="0" marL="0" rtl="0" algn="l">
              <a:lnSpc>
                <a:spcPct val="115000"/>
              </a:lnSpc>
              <a:spcBef>
                <a:spcPts val="1000"/>
              </a:spcBef>
              <a:spcAft>
                <a:spcPts val="0"/>
              </a:spcAft>
              <a:buSzPts val="1018"/>
              <a:buNone/>
            </a:pPr>
            <a:r>
              <a:rPr b="1" lang="fi-FI" sz="1690"/>
              <a:t>2. Know how to find the right keywords</a:t>
            </a:r>
            <a:endParaRPr b="1" sz="1690"/>
          </a:p>
          <a:p>
            <a:pPr indent="-335915" lvl="0" marL="457200" rtl="0" algn="l">
              <a:lnSpc>
                <a:spcPct val="115000"/>
              </a:lnSpc>
              <a:spcBef>
                <a:spcPts val="1000"/>
              </a:spcBef>
              <a:spcAft>
                <a:spcPts val="0"/>
              </a:spcAft>
              <a:buClr>
                <a:schemeClr val="accent2"/>
              </a:buClr>
              <a:buSzPts val="1690"/>
              <a:buChar char="●"/>
            </a:pPr>
            <a:r>
              <a:rPr lang="fi-FI" sz="1690"/>
              <a:t>Conduct a keyword research with </a:t>
            </a:r>
            <a:r>
              <a:rPr lang="fi-FI" sz="1690" u="sng">
                <a:solidFill>
                  <a:schemeClr val="hlink"/>
                </a:solidFill>
                <a:hlinkClick r:id="rId3"/>
              </a:rPr>
              <a:t>Google Keyword Planner</a:t>
            </a:r>
            <a:r>
              <a:rPr lang="fi-FI" sz="1690"/>
              <a:t> (in order to use the Google Keyword Planner, you need to have a Google Ads account, see instructions </a:t>
            </a:r>
            <a:r>
              <a:rPr lang="fi-FI" sz="1690" u="sng">
                <a:solidFill>
                  <a:schemeClr val="hlink"/>
                </a:solidFill>
                <a:hlinkClick r:id="rId4"/>
              </a:rPr>
              <a:t>here</a:t>
            </a:r>
            <a:r>
              <a:rPr lang="fi-FI" sz="1690"/>
              <a:t>)</a:t>
            </a:r>
            <a:endParaRPr sz="1690"/>
          </a:p>
          <a:p>
            <a:pPr indent="-335915" lvl="0" marL="914400" rtl="0" algn="l">
              <a:lnSpc>
                <a:spcPct val="115000"/>
              </a:lnSpc>
              <a:spcBef>
                <a:spcPts val="0"/>
              </a:spcBef>
              <a:spcAft>
                <a:spcPts val="0"/>
              </a:spcAft>
              <a:buSzPts val="1690"/>
              <a:buAutoNum type="arabicPeriod"/>
            </a:pPr>
            <a:r>
              <a:rPr lang="fi-FI" sz="1690"/>
              <a:t>Discover new keywords (example: digital marketing agency in Turku)</a:t>
            </a:r>
            <a:endParaRPr sz="1690"/>
          </a:p>
          <a:p>
            <a:pPr indent="-335915" lvl="0" marL="914400" rtl="0" algn="l">
              <a:lnSpc>
                <a:spcPct val="115000"/>
              </a:lnSpc>
              <a:spcBef>
                <a:spcPts val="0"/>
              </a:spcBef>
              <a:spcAft>
                <a:spcPts val="0"/>
              </a:spcAft>
              <a:buSzPts val="1690"/>
              <a:buAutoNum type="arabicPeriod"/>
            </a:pPr>
            <a:r>
              <a:rPr lang="fi-FI" sz="1690"/>
              <a:t>Enter products or services closely related to your business (use commas to separate the keywords or click Enter) &amp; click “get results”</a:t>
            </a:r>
            <a:endParaRPr sz="1690"/>
          </a:p>
          <a:p>
            <a:pPr indent="-335915" lvl="0" marL="914400" rtl="0" algn="l">
              <a:lnSpc>
                <a:spcPct val="115000"/>
              </a:lnSpc>
              <a:spcBef>
                <a:spcPts val="0"/>
              </a:spcBef>
              <a:spcAft>
                <a:spcPts val="0"/>
              </a:spcAft>
              <a:buSzPts val="1690"/>
              <a:buAutoNum type="arabicPeriod"/>
            </a:pPr>
            <a:r>
              <a:rPr lang="fi-FI" sz="1690"/>
              <a:t>Choose the best ideas (=the highest amount of searches with reasonable amount of competition)  and use them in your content</a:t>
            </a:r>
            <a:endParaRPr sz="1690"/>
          </a:p>
          <a:p>
            <a:pPr indent="-335915" lvl="0" marL="457200" rtl="0" algn="l">
              <a:lnSpc>
                <a:spcPct val="115000"/>
              </a:lnSpc>
              <a:spcBef>
                <a:spcPts val="0"/>
              </a:spcBef>
              <a:spcAft>
                <a:spcPts val="0"/>
              </a:spcAft>
              <a:buClr>
                <a:schemeClr val="accent2"/>
              </a:buClr>
              <a:buSzPts val="1690"/>
              <a:buChar char="●"/>
            </a:pPr>
            <a:r>
              <a:rPr lang="fi-FI" sz="1690"/>
              <a:t>Read detailed instructions from </a:t>
            </a:r>
            <a:r>
              <a:rPr lang="fi-FI" sz="1690" u="sng">
                <a:solidFill>
                  <a:schemeClr val="hlink"/>
                </a:solidFill>
                <a:hlinkClick r:id="rId5"/>
              </a:rPr>
              <a:t>Hubspot</a:t>
            </a:r>
            <a:endParaRPr sz="1690"/>
          </a:p>
        </p:txBody>
      </p:sp>
      <p:pic>
        <p:nvPicPr>
          <p:cNvPr id="358" name="Google Shape;358;g1e3465f16fc_1_168"/>
          <p:cNvPicPr preferRelativeResize="0"/>
          <p:nvPr/>
        </p:nvPicPr>
        <p:blipFill>
          <a:blip r:embed="rId6">
            <a:alphaModFix/>
          </a:blip>
          <a:stretch>
            <a:fillRect/>
          </a:stretch>
        </p:blipFill>
        <p:spPr>
          <a:xfrm>
            <a:off x="6269395" y="129957"/>
            <a:ext cx="3629775" cy="1796025"/>
          </a:xfrm>
          <a:prstGeom prst="rect">
            <a:avLst/>
          </a:prstGeom>
          <a:noFill/>
          <a:ln>
            <a:noFill/>
          </a:ln>
        </p:spPr>
      </p:pic>
      <p:pic>
        <p:nvPicPr>
          <p:cNvPr id="359" name="Google Shape;359;g1e3465f16fc_1_168"/>
          <p:cNvPicPr preferRelativeResize="0"/>
          <p:nvPr/>
        </p:nvPicPr>
        <p:blipFill>
          <a:blip r:embed="rId7">
            <a:alphaModFix/>
          </a:blip>
          <a:stretch>
            <a:fillRect/>
          </a:stretch>
        </p:blipFill>
        <p:spPr>
          <a:xfrm>
            <a:off x="7042875" y="1925986"/>
            <a:ext cx="4775125" cy="2431375"/>
          </a:xfrm>
          <a:prstGeom prst="rect">
            <a:avLst/>
          </a:prstGeom>
          <a:noFill/>
          <a:ln>
            <a:noFill/>
          </a:ln>
        </p:spPr>
      </p:pic>
      <p:pic>
        <p:nvPicPr>
          <p:cNvPr id="360" name="Google Shape;360;g1e3465f16fc_1_168"/>
          <p:cNvPicPr preferRelativeResize="0"/>
          <p:nvPr/>
        </p:nvPicPr>
        <p:blipFill>
          <a:blip r:embed="rId8">
            <a:alphaModFix/>
          </a:blip>
          <a:stretch>
            <a:fillRect/>
          </a:stretch>
        </p:blipFill>
        <p:spPr>
          <a:xfrm>
            <a:off x="7160550" y="4040826"/>
            <a:ext cx="4775124" cy="266052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g1e3465f16fc_1_177"/>
          <p:cNvSpPr txBox="1"/>
          <p:nvPr>
            <p:ph type="title"/>
          </p:nvPr>
        </p:nvSpPr>
        <p:spPr>
          <a:xfrm>
            <a:off x="838200" y="365125"/>
            <a:ext cx="5044800" cy="13257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fi-FI"/>
              <a:t>Basic rules for writing SEO content</a:t>
            </a:r>
            <a:endParaRPr/>
          </a:p>
        </p:txBody>
      </p:sp>
      <p:sp>
        <p:nvSpPr>
          <p:cNvPr id="367" name="Google Shape;367;g1e3465f16fc_1_177"/>
          <p:cNvSpPr txBox="1"/>
          <p:nvPr>
            <p:ph idx="1" type="body"/>
          </p:nvPr>
        </p:nvSpPr>
        <p:spPr>
          <a:xfrm>
            <a:off x="838200" y="1825625"/>
            <a:ext cx="6026700" cy="3874500"/>
          </a:xfrm>
          <a:prstGeom prst="rect">
            <a:avLst/>
          </a:prstGeom>
        </p:spPr>
        <p:txBody>
          <a:bodyPr anchorCtr="0" anchor="t" bIns="45700" lIns="91425" spcFirstLastPara="1" rIns="91425" wrap="square" tIns="45700">
            <a:normAutofit/>
          </a:bodyPr>
          <a:lstStyle/>
          <a:p>
            <a:pPr indent="0" lvl="0" marL="0" rtl="0" algn="l">
              <a:spcBef>
                <a:spcPts val="0"/>
              </a:spcBef>
              <a:spcAft>
                <a:spcPts val="0"/>
              </a:spcAft>
              <a:buNone/>
            </a:pPr>
            <a:r>
              <a:rPr b="1" lang="fi-FI" sz="1800">
                <a:solidFill>
                  <a:schemeClr val="dk1"/>
                </a:solidFill>
              </a:rPr>
              <a:t>3. Optimize headers</a:t>
            </a:r>
            <a:endParaRPr b="1" sz="1800">
              <a:solidFill>
                <a:schemeClr val="dk1"/>
              </a:solidFill>
            </a:endParaRPr>
          </a:p>
          <a:p>
            <a:pPr indent="-335915" lvl="0" marL="457200" rtl="0" algn="l">
              <a:spcBef>
                <a:spcPts val="600"/>
              </a:spcBef>
              <a:spcAft>
                <a:spcPts val="0"/>
              </a:spcAft>
              <a:buClr>
                <a:schemeClr val="accent2"/>
              </a:buClr>
              <a:buSzPts val="1690"/>
              <a:buChar char="●"/>
            </a:pPr>
            <a:r>
              <a:rPr lang="fi-FI" sz="1800">
                <a:solidFill>
                  <a:schemeClr val="dk1"/>
                </a:solidFill>
              </a:rPr>
              <a:t>Utilize the best keywords in headers and main content</a:t>
            </a:r>
            <a:endParaRPr sz="1800">
              <a:solidFill>
                <a:schemeClr val="dk1"/>
              </a:solidFill>
            </a:endParaRPr>
          </a:p>
          <a:p>
            <a:pPr indent="-335915" lvl="1" marL="914400" rtl="0" algn="l">
              <a:spcBef>
                <a:spcPts val="0"/>
              </a:spcBef>
              <a:spcAft>
                <a:spcPts val="0"/>
              </a:spcAft>
              <a:buSzPts val="1690"/>
              <a:buChar char="○"/>
            </a:pPr>
            <a:r>
              <a:rPr lang="fi-FI" sz="1600">
                <a:solidFill>
                  <a:schemeClr val="dk1"/>
                </a:solidFill>
              </a:rPr>
              <a:t>no</a:t>
            </a:r>
            <a:r>
              <a:rPr lang="fi-FI" sz="1600">
                <a:solidFill>
                  <a:schemeClr val="dk1"/>
                </a:solidFill>
                <a:uFill>
                  <a:noFill/>
                </a:uFill>
                <a:hlinkClick r:id="rId3">
                  <a:extLst>
                    <a:ext uri="{A12FA001-AC4F-418D-AE19-62706E023703}">
                      <ahyp:hlinkClr val="tx"/>
                    </a:ext>
                  </a:extLst>
                </a:hlinkClick>
              </a:rPr>
              <a:t> </a:t>
            </a:r>
            <a:r>
              <a:rPr lang="fi-FI" sz="1600" u="sng">
                <a:solidFill>
                  <a:schemeClr val="hlink"/>
                </a:solidFill>
                <a:hlinkClick r:id="rId4"/>
              </a:rPr>
              <a:t>keyword stuffing</a:t>
            </a:r>
            <a:r>
              <a:rPr lang="fi-FI" sz="1600">
                <a:solidFill>
                  <a:schemeClr val="dk1"/>
                </a:solidFill>
              </a:rPr>
              <a:t>! → always write to humans</a:t>
            </a:r>
            <a:endParaRPr sz="1600">
              <a:solidFill>
                <a:schemeClr val="dk1"/>
              </a:solidFill>
            </a:endParaRPr>
          </a:p>
          <a:p>
            <a:pPr indent="-335915" lvl="0" marL="457200" rtl="0" algn="l">
              <a:spcBef>
                <a:spcPts val="0"/>
              </a:spcBef>
              <a:spcAft>
                <a:spcPts val="0"/>
              </a:spcAft>
              <a:buClr>
                <a:schemeClr val="accent2"/>
              </a:buClr>
              <a:buSzPts val="1690"/>
              <a:buChar char="●"/>
            </a:pPr>
            <a:r>
              <a:rPr lang="fi-FI" sz="1800">
                <a:solidFill>
                  <a:schemeClr val="dk1"/>
                </a:solidFill>
              </a:rPr>
              <a:t>Headers (H1, H2, H3...)</a:t>
            </a:r>
            <a:endParaRPr sz="1800">
              <a:solidFill>
                <a:schemeClr val="dk1"/>
              </a:solidFill>
            </a:endParaRPr>
          </a:p>
          <a:p>
            <a:pPr indent="-335915" lvl="0" marL="457200" rtl="0" algn="l">
              <a:spcBef>
                <a:spcPts val="0"/>
              </a:spcBef>
              <a:spcAft>
                <a:spcPts val="0"/>
              </a:spcAft>
              <a:buClr>
                <a:schemeClr val="accent2"/>
              </a:buClr>
              <a:buSzPts val="1690"/>
              <a:buChar char="●"/>
            </a:pPr>
            <a:r>
              <a:rPr lang="fi-FI" sz="1800">
                <a:solidFill>
                  <a:schemeClr val="dk1"/>
                </a:solidFill>
              </a:rPr>
              <a:t>Only one H1 per page as the main title of the page!</a:t>
            </a:r>
            <a:endParaRPr sz="1800">
              <a:solidFill>
                <a:schemeClr val="dk1"/>
              </a:solidFill>
            </a:endParaRPr>
          </a:p>
          <a:p>
            <a:pPr indent="-335915" lvl="0" marL="457200" rtl="0" algn="l">
              <a:spcBef>
                <a:spcPts val="0"/>
              </a:spcBef>
              <a:spcAft>
                <a:spcPts val="0"/>
              </a:spcAft>
              <a:buClr>
                <a:schemeClr val="accent2"/>
              </a:buClr>
              <a:buSzPts val="1690"/>
              <a:buChar char="●"/>
            </a:pPr>
            <a:r>
              <a:rPr lang="fi-FI" sz="1800">
                <a:solidFill>
                  <a:schemeClr val="dk1"/>
                </a:solidFill>
              </a:rPr>
              <a:t>Use other headers systematically like in thesis à first subtitle is H2 and under the same subject after that comes H3 and maybe H4 etc.</a:t>
            </a:r>
            <a:endParaRPr sz="1800">
              <a:solidFill>
                <a:schemeClr val="dk1"/>
              </a:solidFill>
            </a:endParaRPr>
          </a:p>
          <a:p>
            <a:pPr indent="-335915" lvl="0" marL="457200" rtl="0" algn="l">
              <a:spcBef>
                <a:spcPts val="0"/>
              </a:spcBef>
              <a:spcAft>
                <a:spcPts val="0"/>
              </a:spcAft>
              <a:buClr>
                <a:schemeClr val="accent2"/>
              </a:buClr>
              <a:buSzPts val="1690"/>
              <a:buChar char="●"/>
            </a:pPr>
            <a:r>
              <a:rPr lang="fi-FI" sz="1800">
                <a:solidFill>
                  <a:schemeClr val="dk1"/>
                </a:solidFill>
              </a:rPr>
              <a:t>Research sites with chrome extensions:</a:t>
            </a:r>
            <a:endParaRPr sz="1800">
              <a:solidFill>
                <a:schemeClr val="dk1"/>
              </a:solidFill>
            </a:endParaRPr>
          </a:p>
          <a:p>
            <a:pPr indent="-335915" lvl="1" marL="914400" rtl="0" algn="l">
              <a:spcBef>
                <a:spcPts val="0"/>
              </a:spcBef>
              <a:spcAft>
                <a:spcPts val="0"/>
              </a:spcAft>
              <a:buSzPts val="1690"/>
              <a:buChar char="○"/>
            </a:pPr>
            <a:r>
              <a:rPr lang="fi-FI" sz="1800" u="sng">
                <a:solidFill>
                  <a:schemeClr val="hlink"/>
                </a:solidFill>
                <a:hlinkClick r:id="rId5"/>
              </a:rPr>
              <a:t>SEO meta in 1 click</a:t>
            </a:r>
            <a:endParaRPr sz="1800" u="sng">
              <a:solidFill>
                <a:schemeClr val="hlink"/>
              </a:solidFill>
            </a:endParaRPr>
          </a:p>
          <a:p>
            <a:pPr indent="-335915" lvl="1" marL="914400" rtl="0" algn="l">
              <a:spcBef>
                <a:spcPts val="0"/>
              </a:spcBef>
              <a:spcAft>
                <a:spcPts val="0"/>
              </a:spcAft>
              <a:buSzPts val="1690"/>
              <a:buChar char="○"/>
            </a:pPr>
            <a:r>
              <a:rPr lang="fi-FI" sz="1800" u="sng">
                <a:solidFill>
                  <a:schemeClr val="hlink"/>
                </a:solidFill>
                <a:hlinkClick r:id="rId6"/>
              </a:rPr>
              <a:t>Open SEO Stats</a:t>
            </a:r>
            <a:endParaRPr b="1" sz="1690"/>
          </a:p>
        </p:txBody>
      </p:sp>
      <p:pic>
        <p:nvPicPr>
          <p:cNvPr id="368" name="Google Shape;368;g1e3465f16fc_1_177"/>
          <p:cNvPicPr preferRelativeResize="0"/>
          <p:nvPr/>
        </p:nvPicPr>
        <p:blipFill>
          <a:blip r:embed="rId7">
            <a:alphaModFix/>
          </a:blip>
          <a:stretch>
            <a:fillRect/>
          </a:stretch>
        </p:blipFill>
        <p:spPr>
          <a:xfrm>
            <a:off x="7018800" y="152400"/>
            <a:ext cx="5020801" cy="2263206"/>
          </a:xfrm>
          <a:prstGeom prst="rect">
            <a:avLst/>
          </a:prstGeom>
          <a:noFill/>
          <a:ln>
            <a:noFill/>
          </a:ln>
        </p:spPr>
      </p:pic>
      <p:pic>
        <p:nvPicPr>
          <p:cNvPr id="369" name="Google Shape;369;g1e3465f16fc_1_177"/>
          <p:cNvPicPr preferRelativeResize="0"/>
          <p:nvPr/>
        </p:nvPicPr>
        <p:blipFill>
          <a:blip r:embed="rId8">
            <a:alphaModFix/>
          </a:blip>
          <a:stretch>
            <a:fillRect/>
          </a:stretch>
        </p:blipFill>
        <p:spPr>
          <a:xfrm>
            <a:off x="7391286" y="2504850"/>
            <a:ext cx="4648314" cy="2065925"/>
          </a:xfrm>
          <a:prstGeom prst="rect">
            <a:avLst/>
          </a:prstGeom>
          <a:noFill/>
          <a:ln>
            <a:noFill/>
          </a:ln>
        </p:spPr>
      </p:pic>
      <p:pic>
        <p:nvPicPr>
          <p:cNvPr id="370" name="Google Shape;370;g1e3465f16fc_1_177"/>
          <p:cNvPicPr preferRelativeResize="0"/>
          <p:nvPr/>
        </p:nvPicPr>
        <p:blipFill>
          <a:blip r:embed="rId9">
            <a:alphaModFix/>
          </a:blip>
          <a:stretch>
            <a:fillRect/>
          </a:stretch>
        </p:blipFill>
        <p:spPr>
          <a:xfrm>
            <a:off x="8075838" y="4660025"/>
            <a:ext cx="3963775" cy="19787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g1e3465f16fc_1_191"/>
          <p:cNvSpPr txBox="1"/>
          <p:nvPr>
            <p:ph type="title"/>
          </p:nvPr>
        </p:nvSpPr>
        <p:spPr>
          <a:xfrm>
            <a:off x="838200" y="152400"/>
            <a:ext cx="5044800" cy="13257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fi-FI"/>
              <a:t>Basic rules for writing SEO content</a:t>
            </a:r>
            <a:endParaRPr/>
          </a:p>
        </p:txBody>
      </p:sp>
      <p:sp>
        <p:nvSpPr>
          <p:cNvPr id="377" name="Google Shape;377;g1e3465f16fc_1_191"/>
          <p:cNvSpPr txBox="1"/>
          <p:nvPr>
            <p:ph idx="1" type="body"/>
          </p:nvPr>
        </p:nvSpPr>
        <p:spPr>
          <a:xfrm>
            <a:off x="590600" y="1600575"/>
            <a:ext cx="66078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0"/>
              </a:spcBef>
              <a:spcAft>
                <a:spcPts val="0"/>
              </a:spcAft>
              <a:buSzPts val="1018"/>
              <a:buNone/>
            </a:pPr>
            <a:r>
              <a:rPr b="1" lang="fi-FI" sz="1580">
                <a:solidFill>
                  <a:schemeClr val="dk1"/>
                </a:solidFill>
              </a:rPr>
              <a:t>4. High-quality content</a:t>
            </a:r>
            <a:endParaRPr b="1" sz="1580">
              <a:solidFill>
                <a:schemeClr val="dk1"/>
              </a:solidFill>
            </a:endParaRPr>
          </a:p>
          <a:p>
            <a:pPr indent="-334216" lvl="0" marL="457200" rtl="0" algn="l">
              <a:lnSpc>
                <a:spcPct val="70000"/>
              </a:lnSpc>
              <a:spcBef>
                <a:spcPts val="600"/>
              </a:spcBef>
              <a:spcAft>
                <a:spcPts val="0"/>
              </a:spcAft>
              <a:buClr>
                <a:schemeClr val="accent2"/>
              </a:buClr>
              <a:buSzPts val="1663"/>
              <a:buChar char="●"/>
            </a:pPr>
            <a:r>
              <a:rPr lang="fi-FI" sz="1580">
                <a:solidFill>
                  <a:schemeClr val="dk1"/>
                </a:solidFill>
              </a:rPr>
              <a:t>Write long, informative, unique, high-quality content for your target audience</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How you can help them?</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What are they looking for?</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What are their pain points?</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Use your own text, don’t copy-paste anything!</a:t>
            </a:r>
            <a:endParaRPr sz="1580">
              <a:solidFill>
                <a:schemeClr val="dk1"/>
              </a:solidFill>
            </a:endParaRPr>
          </a:p>
          <a:p>
            <a:pPr indent="-334216" lvl="0" marL="457200" rtl="0" algn="l">
              <a:lnSpc>
                <a:spcPct val="70000"/>
              </a:lnSpc>
              <a:spcBef>
                <a:spcPts val="0"/>
              </a:spcBef>
              <a:spcAft>
                <a:spcPts val="0"/>
              </a:spcAft>
              <a:buClr>
                <a:schemeClr val="accent2"/>
              </a:buClr>
              <a:buSzPts val="1663"/>
              <a:buChar char="●"/>
            </a:pPr>
            <a:r>
              <a:rPr lang="fi-FI" sz="1580">
                <a:solidFill>
                  <a:schemeClr val="dk1"/>
                </a:solidFill>
              </a:rPr>
              <a:t>500 – 1000 words per page → make it scannable and reader-friendly</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use headers,</a:t>
            </a:r>
            <a:r>
              <a:rPr lang="fi-FI" sz="1580">
                <a:solidFill>
                  <a:schemeClr val="dk1"/>
                </a:solidFill>
                <a:uFill>
                  <a:noFill/>
                </a:uFill>
                <a:hlinkClick r:id="rId3">
                  <a:extLst>
                    <a:ext uri="{A12FA001-AC4F-418D-AE19-62706E023703}">
                      <ahyp:hlinkClr val="tx"/>
                    </a:ext>
                  </a:extLst>
                </a:hlinkClick>
              </a:rPr>
              <a:t> </a:t>
            </a:r>
            <a:r>
              <a:rPr lang="fi-FI" sz="1580" u="sng">
                <a:solidFill>
                  <a:schemeClr val="hlink"/>
                </a:solidFill>
                <a:hlinkClick r:id="rId4"/>
              </a:rPr>
              <a:t>anchor tags</a:t>
            </a:r>
            <a:r>
              <a:rPr lang="fi-FI" sz="1580">
                <a:solidFill>
                  <a:schemeClr val="dk1"/>
                </a:solidFill>
              </a:rPr>
              <a:t> and</a:t>
            </a:r>
            <a:r>
              <a:rPr lang="fi-FI" sz="1580">
                <a:solidFill>
                  <a:schemeClr val="dk1"/>
                </a:solidFill>
                <a:uFill>
                  <a:noFill/>
                </a:uFill>
                <a:hlinkClick r:id="rId5">
                  <a:extLst>
                    <a:ext uri="{A12FA001-AC4F-418D-AE19-62706E023703}">
                      <ahyp:hlinkClr val="tx"/>
                    </a:ext>
                  </a:extLst>
                </a:hlinkClick>
              </a:rPr>
              <a:t> </a:t>
            </a:r>
            <a:r>
              <a:rPr lang="fi-FI" sz="1580" u="sng">
                <a:solidFill>
                  <a:schemeClr val="hlink"/>
                </a:solidFill>
                <a:hlinkClick r:id="rId6"/>
              </a:rPr>
              <a:t>inner links</a:t>
            </a:r>
            <a:r>
              <a:rPr lang="fi-FI" sz="1580">
                <a:solidFill>
                  <a:schemeClr val="dk1"/>
                </a:solidFill>
              </a:rPr>
              <a:t>, lists, pictures, videos, tables etc.</a:t>
            </a:r>
            <a:endParaRPr sz="1580">
              <a:solidFill>
                <a:schemeClr val="dk1"/>
              </a:solidFill>
            </a:endParaRPr>
          </a:p>
          <a:p>
            <a:pPr indent="-334216" lvl="0" marL="457200" rtl="0" algn="l">
              <a:lnSpc>
                <a:spcPct val="70000"/>
              </a:lnSpc>
              <a:spcBef>
                <a:spcPts val="0"/>
              </a:spcBef>
              <a:spcAft>
                <a:spcPts val="0"/>
              </a:spcAft>
              <a:buClr>
                <a:schemeClr val="accent2"/>
              </a:buClr>
              <a:buSzPts val="1663"/>
              <a:buChar char="●"/>
            </a:pPr>
            <a:r>
              <a:rPr lang="fi-FI" sz="1580">
                <a:solidFill>
                  <a:schemeClr val="dk1"/>
                </a:solidFill>
              </a:rPr>
              <a:t>Remember to add </a:t>
            </a:r>
            <a:r>
              <a:rPr b="1" lang="fi-FI" sz="1580">
                <a:solidFill>
                  <a:schemeClr val="dk1"/>
                </a:solidFill>
              </a:rPr>
              <a:t>the most important keyword about the subject</a:t>
            </a:r>
            <a:r>
              <a:rPr lang="fi-FI" sz="1580">
                <a:solidFill>
                  <a:schemeClr val="dk1"/>
                </a:solidFill>
              </a:rPr>
              <a:t> to headers and somewhere in the text</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use also other related keywords (e.g. video advertising à video marketing, video, video advertisements)</a:t>
            </a:r>
            <a:endParaRPr sz="1580">
              <a:solidFill>
                <a:schemeClr val="dk1"/>
              </a:solidFill>
            </a:endParaRPr>
          </a:p>
          <a:p>
            <a:pPr indent="-334216" lvl="1" marL="914400" rtl="0" algn="l">
              <a:lnSpc>
                <a:spcPct val="70000"/>
              </a:lnSpc>
              <a:spcBef>
                <a:spcPts val="0"/>
              </a:spcBef>
              <a:spcAft>
                <a:spcPts val="0"/>
              </a:spcAft>
              <a:buSzPts val="1663"/>
              <a:buChar char="○"/>
            </a:pPr>
            <a:r>
              <a:rPr lang="fi-FI" sz="1580">
                <a:solidFill>
                  <a:schemeClr val="dk1"/>
                </a:solidFill>
              </a:rPr>
              <a:t>optimize every page for one subject, don’t use your business’s every possible keyword on every page (design the structure of the site so that each service/product is on its own page, see first picture on right)</a:t>
            </a:r>
            <a:endParaRPr b="1" sz="1765">
              <a:solidFill>
                <a:schemeClr val="dk1"/>
              </a:solidFill>
            </a:endParaRPr>
          </a:p>
        </p:txBody>
      </p:sp>
      <p:pic>
        <p:nvPicPr>
          <p:cNvPr id="378" name="Google Shape;378;g1e3465f16fc_1_191"/>
          <p:cNvPicPr preferRelativeResize="0"/>
          <p:nvPr/>
        </p:nvPicPr>
        <p:blipFill>
          <a:blip r:embed="rId7">
            <a:alphaModFix/>
          </a:blip>
          <a:stretch>
            <a:fillRect/>
          </a:stretch>
        </p:blipFill>
        <p:spPr>
          <a:xfrm>
            <a:off x="7350900" y="152400"/>
            <a:ext cx="4688701" cy="2273122"/>
          </a:xfrm>
          <a:prstGeom prst="rect">
            <a:avLst/>
          </a:prstGeom>
          <a:noFill/>
          <a:ln>
            <a:noFill/>
          </a:ln>
        </p:spPr>
      </p:pic>
      <p:pic>
        <p:nvPicPr>
          <p:cNvPr id="379" name="Google Shape;379;g1e3465f16fc_1_191"/>
          <p:cNvPicPr preferRelativeResize="0"/>
          <p:nvPr/>
        </p:nvPicPr>
        <p:blipFill>
          <a:blip r:embed="rId8">
            <a:alphaModFix/>
          </a:blip>
          <a:stretch>
            <a:fillRect/>
          </a:stretch>
        </p:blipFill>
        <p:spPr>
          <a:xfrm>
            <a:off x="7350900" y="2414284"/>
            <a:ext cx="4688701" cy="2029438"/>
          </a:xfrm>
          <a:prstGeom prst="rect">
            <a:avLst/>
          </a:prstGeom>
          <a:noFill/>
          <a:ln>
            <a:noFill/>
          </a:ln>
        </p:spPr>
      </p:pic>
      <p:pic>
        <p:nvPicPr>
          <p:cNvPr id="380" name="Google Shape;380;g1e3465f16fc_1_191"/>
          <p:cNvPicPr preferRelativeResize="0"/>
          <p:nvPr/>
        </p:nvPicPr>
        <p:blipFill>
          <a:blip r:embed="rId9">
            <a:alphaModFix/>
          </a:blip>
          <a:stretch>
            <a:fillRect/>
          </a:stretch>
        </p:blipFill>
        <p:spPr>
          <a:xfrm>
            <a:off x="7517650" y="4359035"/>
            <a:ext cx="4021737" cy="1945840"/>
          </a:xfrm>
          <a:prstGeom prst="rect">
            <a:avLst/>
          </a:prstGeom>
          <a:noFill/>
          <a:ln>
            <a:noFill/>
          </a:ln>
        </p:spPr>
      </p:pic>
      <p:sp>
        <p:nvSpPr>
          <p:cNvPr id="381" name="Google Shape;381;g1e3465f16fc_1_191"/>
          <p:cNvSpPr txBox="1"/>
          <p:nvPr/>
        </p:nvSpPr>
        <p:spPr>
          <a:xfrm>
            <a:off x="7350900" y="6304875"/>
            <a:ext cx="7782000" cy="384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fi-FI" sz="1300" u="sng">
                <a:solidFill>
                  <a:schemeClr val="hlink"/>
                </a:solidFill>
                <a:hlinkClick r:id="rId10"/>
              </a:rPr>
              <a:t>https://www.videolle.fi/en/video-production/advertising-video</a:t>
            </a:r>
            <a:endParaRPr sz="1300" u="sng">
              <a:solidFill>
                <a:schemeClr val="hlink"/>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g1e3465f16fc_1_209"/>
          <p:cNvSpPr txBox="1"/>
          <p:nvPr>
            <p:ph type="title"/>
          </p:nvPr>
        </p:nvSpPr>
        <p:spPr>
          <a:xfrm>
            <a:off x="838200" y="152400"/>
            <a:ext cx="9153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Basic rules for writing SEO content</a:t>
            </a:r>
            <a:endParaRPr/>
          </a:p>
        </p:txBody>
      </p:sp>
      <p:sp>
        <p:nvSpPr>
          <p:cNvPr id="388" name="Google Shape;388;g1e3465f16fc_1_209"/>
          <p:cNvSpPr txBox="1"/>
          <p:nvPr>
            <p:ph idx="1" type="body"/>
          </p:nvPr>
        </p:nvSpPr>
        <p:spPr>
          <a:xfrm>
            <a:off x="590600" y="1600575"/>
            <a:ext cx="10631100" cy="3874500"/>
          </a:xfrm>
          <a:prstGeom prst="rect">
            <a:avLst/>
          </a:prstGeom>
        </p:spPr>
        <p:txBody>
          <a:bodyPr anchorCtr="0" anchor="t" bIns="45700" lIns="91425" spcFirstLastPara="1" rIns="91425" wrap="square" tIns="45700">
            <a:noAutofit/>
          </a:bodyPr>
          <a:lstStyle/>
          <a:p>
            <a:pPr indent="0" lvl="0" marL="0" rtl="0" algn="l">
              <a:lnSpc>
                <a:spcPct val="70000"/>
              </a:lnSpc>
              <a:spcBef>
                <a:spcPts val="0"/>
              </a:spcBef>
              <a:spcAft>
                <a:spcPts val="0"/>
              </a:spcAft>
              <a:buNone/>
            </a:pPr>
            <a:r>
              <a:rPr b="1" lang="fi-FI" sz="2080">
                <a:solidFill>
                  <a:schemeClr val="dk1"/>
                </a:solidFill>
              </a:rPr>
              <a:t>5. Link to high-quality sites</a:t>
            </a:r>
            <a:endParaRPr b="1" sz="2080">
              <a:solidFill>
                <a:schemeClr val="dk1"/>
              </a:solidFill>
            </a:endParaRPr>
          </a:p>
          <a:p>
            <a:pPr indent="-365966" lvl="0" marL="457200" rtl="0" algn="l">
              <a:lnSpc>
                <a:spcPct val="70000"/>
              </a:lnSpc>
              <a:spcBef>
                <a:spcPts val="600"/>
              </a:spcBef>
              <a:spcAft>
                <a:spcPts val="0"/>
              </a:spcAft>
              <a:buClr>
                <a:schemeClr val="accent2"/>
              </a:buClr>
              <a:buSzPts val="2163"/>
              <a:buChar char="●"/>
            </a:pPr>
            <a:r>
              <a:rPr lang="fi-FI" sz="2080">
                <a:solidFill>
                  <a:schemeClr val="dk1"/>
                </a:solidFill>
              </a:rPr>
              <a:t>Use links to show where the information came from</a:t>
            </a:r>
            <a:endParaRPr sz="2080">
              <a:solidFill>
                <a:schemeClr val="dk1"/>
              </a:solidFill>
            </a:endParaRPr>
          </a:p>
          <a:p>
            <a:pPr indent="-365966" lvl="0" marL="457200" rtl="0" algn="l">
              <a:lnSpc>
                <a:spcPct val="70000"/>
              </a:lnSpc>
              <a:spcBef>
                <a:spcPts val="0"/>
              </a:spcBef>
              <a:spcAft>
                <a:spcPts val="0"/>
              </a:spcAft>
              <a:buClr>
                <a:schemeClr val="accent2"/>
              </a:buClr>
              <a:buSzPts val="2163"/>
              <a:buChar char="●"/>
            </a:pPr>
            <a:r>
              <a:rPr lang="fi-FI" sz="2080">
                <a:solidFill>
                  <a:schemeClr val="dk1"/>
                </a:solidFill>
              </a:rPr>
              <a:t>Use only high-quality sites (the leading experts on the subject)</a:t>
            </a:r>
            <a:endParaRPr sz="2080">
              <a:solidFill>
                <a:schemeClr val="dk1"/>
              </a:solidFill>
            </a:endParaRPr>
          </a:p>
          <a:p>
            <a:pPr indent="-365966" lvl="1" marL="914400" rtl="0" algn="l">
              <a:lnSpc>
                <a:spcPct val="70000"/>
              </a:lnSpc>
              <a:spcBef>
                <a:spcPts val="0"/>
              </a:spcBef>
              <a:spcAft>
                <a:spcPts val="0"/>
              </a:spcAft>
              <a:buSzPts val="2163"/>
              <a:buChar char="○"/>
            </a:pPr>
            <a:r>
              <a:rPr lang="fi-FI" sz="2080">
                <a:solidFill>
                  <a:schemeClr val="dk1"/>
                </a:solidFill>
              </a:rPr>
              <a:t>If you link to a spammy site, Google sees your site as spammy too</a:t>
            </a:r>
            <a:endParaRPr sz="2080">
              <a:solidFill>
                <a:schemeClr val="dk1"/>
              </a:solidFill>
            </a:endParaRPr>
          </a:p>
          <a:p>
            <a:pPr indent="-365966" lvl="0" marL="457200" rtl="0" algn="l">
              <a:lnSpc>
                <a:spcPct val="70000"/>
              </a:lnSpc>
              <a:spcBef>
                <a:spcPts val="0"/>
              </a:spcBef>
              <a:spcAft>
                <a:spcPts val="0"/>
              </a:spcAft>
              <a:buClr>
                <a:schemeClr val="accent2"/>
              </a:buClr>
              <a:buSzPts val="2163"/>
              <a:buChar char="●"/>
            </a:pPr>
            <a:r>
              <a:rPr lang="fi-FI" sz="2080">
                <a:solidFill>
                  <a:schemeClr val="dk1"/>
                </a:solidFill>
              </a:rPr>
              <a:t>The overall goal of search engines is to </a:t>
            </a:r>
            <a:r>
              <a:rPr b="1" lang="fi-FI" sz="2080">
                <a:solidFill>
                  <a:schemeClr val="dk1"/>
                </a:solidFill>
              </a:rPr>
              <a:t>make good information universally available. </a:t>
            </a:r>
            <a:endParaRPr b="1" sz="2080">
              <a:solidFill>
                <a:schemeClr val="dk1"/>
              </a:solidFill>
            </a:endParaRPr>
          </a:p>
          <a:p>
            <a:pPr indent="-365966" lvl="1" marL="914400" rtl="0" algn="l">
              <a:lnSpc>
                <a:spcPct val="70000"/>
              </a:lnSpc>
              <a:spcBef>
                <a:spcPts val="0"/>
              </a:spcBef>
              <a:spcAft>
                <a:spcPts val="0"/>
              </a:spcAft>
              <a:buSzPts val="2163"/>
              <a:buChar char="○"/>
            </a:pPr>
            <a:r>
              <a:rPr lang="fi-FI" sz="2080">
                <a:solidFill>
                  <a:schemeClr val="dk1"/>
                </a:solidFill>
              </a:rPr>
              <a:t>When you link to good sites, you show search engines that you are connected to other sites and that you get your information from useful sites.</a:t>
            </a:r>
            <a:endParaRPr sz="208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g1e3465f16fc_1_220"/>
          <p:cNvSpPr txBox="1"/>
          <p:nvPr>
            <p:ph type="title"/>
          </p:nvPr>
        </p:nvSpPr>
        <p:spPr>
          <a:xfrm>
            <a:off x="838200" y="152400"/>
            <a:ext cx="5044800" cy="13257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fi-FI"/>
              <a:t>Basic rules for writing SEO content</a:t>
            </a:r>
            <a:endParaRPr/>
          </a:p>
        </p:txBody>
      </p:sp>
      <p:sp>
        <p:nvSpPr>
          <p:cNvPr id="395" name="Google Shape;395;g1e3465f16fc_1_220"/>
          <p:cNvSpPr txBox="1"/>
          <p:nvPr>
            <p:ph idx="1" type="body"/>
          </p:nvPr>
        </p:nvSpPr>
        <p:spPr>
          <a:xfrm>
            <a:off x="590600" y="1600575"/>
            <a:ext cx="5899200" cy="38745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b="1" lang="fi-FI" sz="2000">
                <a:solidFill>
                  <a:schemeClr val="dk1"/>
                </a:solidFill>
              </a:rPr>
              <a:t>6. Use Varied Content Types</a:t>
            </a:r>
            <a:endParaRPr b="1" sz="2000">
              <a:solidFill>
                <a:schemeClr val="dk1"/>
              </a:solidFill>
            </a:endParaRPr>
          </a:p>
          <a:p>
            <a:pPr indent="-346916" lvl="0" marL="457200" rtl="0" algn="l">
              <a:spcBef>
                <a:spcPts val="600"/>
              </a:spcBef>
              <a:spcAft>
                <a:spcPts val="0"/>
              </a:spcAft>
              <a:buClr>
                <a:schemeClr val="accent2"/>
              </a:buClr>
              <a:buSzPts val="1863"/>
              <a:buChar char="●"/>
            </a:pPr>
            <a:r>
              <a:rPr lang="fi-FI" sz="2000">
                <a:solidFill>
                  <a:schemeClr val="dk1"/>
                </a:solidFill>
              </a:rPr>
              <a:t>Use other types of media (videos, pictures, infographics) to back up and expand on the information in the text and to maximize the ranking also in image &amp; video search results.</a:t>
            </a:r>
            <a:endParaRPr b="1" sz="1779">
              <a:solidFill>
                <a:schemeClr val="dk1"/>
              </a:solidFill>
            </a:endParaRPr>
          </a:p>
        </p:txBody>
      </p:sp>
      <p:pic>
        <p:nvPicPr>
          <p:cNvPr id="396" name="Google Shape;396;g1e3465f16fc_1_220"/>
          <p:cNvPicPr preferRelativeResize="0"/>
          <p:nvPr/>
        </p:nvPicPr>
        <p:blipFill>
          <a:blip r:embed="rId3">
            <a:alphaModFix/>
          </a:blip>
          <a:stretch>
            <a:fillRect/>
          </a:stretch>
        </p:blipFill>
        <p:spPr>
          <a:xfrm>
            <a:off x="3297401" y="3429000"/>
            <a:ext cx="3192399" cy="3114225"/>
          </a:xfrm>
          <a:prstGeom prst="rect">
            <a:avLst/>
          </a:prstGeom>
          <a:noFill/>
          <a:ln>
            <a:noFill/>
          </a:ln>
        </p:spPr>
      </p:pic>
      <p:pic>
        <p:nvPicPr>
          <p:cNvPr id="397" name="Google Shape;397;g1e3465f16fc_1_220"/>
          <p:cNvPicPr preferRelativeResize="0"/>
          <p:nvPr/>
        </p:nvPicPr>
        <p:blipFill>
          <a:blip r:embed="rId4">
            <a:alphaModFix/>
          </a:blip>
          <a:stretch>
            <a:fillRect/>
          </a:stretch>
        </p:blipFill>
        <p:spPr>
          <a:xfrm>
            <a:off x="7450475" y="985375"/>
            <a:ext cx="4261925" cy="537024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g1e3465f16fc_1_234"/>
          <p:cNvSpPr txBox="1"/>
          <p:nvPr>
            <p:ph type="title"/>
          </p:nvPr>
        </p:nvSpPr>
        <p:spPr>
          <a:xfrm>
            <a:off x="838200" y="152400"/>
            <a:ext cx="5609700" cy="13257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fi-FI"/>
              <a:t>Basic rules for writing SEO content</a:t>
            </a:r>
            <a:endParaRPr/>
          </a:p>
        </p:txBody>
      </p:sp>
      <p:sp>
        <p:nvSpPr>
          <p:cNvPr id="404" name="Google Shape;404;g1e3465f16fc_1_234"/>
          <p:cNvSpPr txBox="1"/>
          <p:nvPr>
            <p:ph idx="1" type="body"/>
          </p:nvPr>
        </p:nvSpPr>
        <p:spPr>
          <a:xfrm>
            <a:off x="590600" y="1600575"/>
            <a:ext cx="10797600" cy="38745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b="1" lang="fi-FI" sz="1600">
                <a:solidFill>
                  <a:schemeClr val="dk1"/>
                </a:solidFill>
              </a:rPr>
              <a:t>7. Write Meta Title &amp; Description</a:t>
            </a:r>
            <a:endParaRPr b="1" sz="1600">
              <a:solidFill>
                <a:schemeClr val="dk1"/>
              </a:solidFill>
            </a:endParaRPr>
          </a:p>
          <a:p>
            <a:pPr indent="-346916" lvl="0" marL="457200" rtl="0" algn="l">
              <a:spcBef>
                <a:spcPts val="600"/>
              </a:spcBef>
              <a:spcAft>
                <a:spcPts val="0"/>
              </a:spcAft>
              <a:buClr>
                <a:schemeClr val="accent2"/>
              </a:buClr>
              <a:buSzPts val="1863"/>
              <a:buChar char="●"/>
            </a:pPr>
            <a:r>
              <a:rPr lang="fi-FI" sz="1600">
                <a:solidFill>
                  <a:schemeClr val="dk1"/>
                </a:solidFill>
              </a:rPr>
              <a:t>Title tags and meta descriptions are bits of HTML code in the header of a web page.</a:t>
            </a:r>
            <a:endParaRPr sz="1600">
              <a:solidFill>
                <a:schemeClr val="dk1"/>
              </a:solidFill>
            </a:endParaRPr>
          </a:p>
          <a:p>
            <a:pPr indent="-346916" lvl="0" marL="457200" rtl="0" algn="l">
              <a:spcBef>
                <a:spcPts val="0"/>
              </a:spcBef>
              <a:spcAft>
                <a:spcPts val="0"/>
              </a:spcAft>
              <a:buClr>
                <a:schemeClr val="accent2"/>
              </a:buClr>
              <a:buSzPts val="1863"/>
              <a:buChar char="●"/>
            </a:pPr>
            <a:r>
              <a:rPr lang="fi-FI" sz="1600">
                <a:solidFill>
                  <a:schemeClr val="dk1"/>
                </a:solidFill>
              </a:rPr>
              <a:t>They </a:t>
            </a:r>
            <a:r>
              <a:rPr b="1" lang="fi-FI" sz="1600">
                <a:solidFill>
                  <a:schemeClr val="dk1"/>
                </a:solidFill>
              </a:rPr>
              <a:t>help search engines understand the content on a page.</a:t>
            </a:r>
            <a:endParaRPr b="1" sz="1600">
              <a:solidFill>
                <a:schemeClr val="dk1"/>
              </a:solidFill>
            </a:endParaRPr>
          </a:p>
          <a:p>
            <a:pPr indent="-346916" lvl="0" marL="457200" rtl="0" algn="l">
              <a:spcBef>
                <a:spcPts val="0"/>
              </a:spcBef>
              <a:spcAft>
                <a:spcPts val="0"/>
              </a:spcAft>
              <a:buClr>
                <a:schemeClr val="accent2"/>
              </a:buClr>
              <a:buSzPts val="1863"/>
              <a:buChar char="●"/>
            </a:pPr>
            <a:r>
              <a:rPr lang="fi-FI" sz="1600">
                <a:solidFill>
                  <a:schemeClr val="dk1"/>
                </a:solidFill>
              </a:rPr>
              <a:t>A page’s title tag and meta description are usually shown whenever that page appears in search engine results.</a:t>
            </a:r>
            <a:endParaRPr sz="1600">
              <a:solidFill>
                <a:schemeClr val="dk1"/>
              </a:solidFill>
            </a:endParaRPr>
          </a:p>
          <a:p>
            <a:pPr indent="-346916" lvl="0" marL="457200" rtl="0" algn="l">
              <a:spcBef>
                <a:spcPts val="0"/>
              </a:spcBef>
              <a:spcAft>
                <a:spcPts val="0"/>
              </a:spcAft>
              <a:buClr>
                <a:schemeClr val="accent2"/>
              </a:buClr>
              <a:buSzPts val="1863"/>
              <a:buChar char="●"/>
            </a:pPr>
            <a:r>
              <a:rPr lang="fi-FI" sz="1600">
                <a:solidFill>
                  <a:schemeClr val="dk1"/>
                </a:solidFill>
              </a:rPr>
              <a:t>Well written and compelling meta tags can attract more users to click to your website from the search engine results.</a:t>
            </a:r>
            <a:endParaRPr sz="1600">
              <a:solidFill>
                <a:schemeClr val="dk1"/>
              </a:solidFill>
            </a:endParaRPr>
          </a:p>
          <a:p>
            <a:pPr indent="-346916" lvl="0" marL="457200" rtl="0" algn="l">
              <a:spcBef>
                <a:spcPts val="0"/>
              </a:spcBef>
              <a:spcAft>
                <a:spcPts val="0"/>
              </a:spcAft>
              <a:buClr>
                <a:schemeClr val="accent2"/>
              </a:buClr>
              <a:buSzPts val="1863"/>
              <a:buChar char="●"/>
            </a:pPr>
            <a:r>
              <a:rPr lang="fi-FI" sz="1600">
                <a:solidFill>
                  <a:schemeClr val="dk1"/>
                </a:solidFill>
              </a:rPr>
              <a:t>Title length: </a:t>
            </a:r>
            <a:r>
              <a:rPr b="1" lang="fi-FI" sz="1600">
                <a:solidFill>
                  <a:schemeClr val="dk1"/>
                </a:solidFill>
              </a:rPr>
              <a:t>55–60 characters</a:t>
            </a:r>
            <a:endParaRPr b="1" sz="1600">
              <a:solidFill>
                <a:schemeClr val="dk1"/>
              </a:solidFill>
            </a:endParaRPr>
          </a:p>
          <a:p>
            <a:pPr indent="-346916" lvl="1" marL="914400" rtl="0" algn="l">
              <a:spcBef>
                <a:spcPts val="0"/>
              </a:spcBef>
              <a:spcAft>
                <a:spcPts val="0"/>
              </a:spcAft>
              <a:buSzPts val="1863"/>
              <a:buChar char="○"/>
            </a:pPr>
            <a:r>
              <a:rPr lang="fi-FI" sz="1200">
                <a:solidFill>
                  <a:schemeClr val="dk1"/>
                </a:solidFill>
              </a:rPr>
              <a:t>Choose a title that reads naturally and effectively communicates the topic of the page’s content.</a:t>
            </a:r>
            <a:endParaRPr sz="1200">
              <a:solidFill>
                <a:schemeClr val="dk1"/>
              </a:solidFill>
            </a:endParaRPr>
          </a:p>
          <a:p>
            <a:pPr indent="-346916" lvl="1" marL="914400" rtl="0" algn="l">
              <a:spcBef>
                <a:spcPts val="0"/>
              </a:spcBef>
              <a:spcAft>
                <a:spcPts val="0"/>
              </a:spcAft>
              <a:buSzPts val="1863"/>
              <a:buChar char="○"/>
            </a:pPr>
            <a:r>
              <a:rPr lang="fi-FI" sz="1200">
                <a:solidFill>
                  <a:schemeClr val="dk1"/>
                </a:solidFill>
              </a:rPr>
              <a:t>Create unique titles for each page. This helps Google know how the page is distinct from the others on your site.</a:t>
            </a:r>
            <a:endParaRPr sz="1200">
              <a:solidFill>
                <a:schemeClr val="dk1"/>
              </a:solidFill>
            </a:endParaRPr>
          </a:p>
          <a:p>
            <a:pPr indent="-346916" lvl="1" marL="914400" rtl="0" algn="l">
              <a:spcBef>
                <a:spcPts val="0"/>
              </a:spcBef>
              <a:spcAft>
                <a:spcPts val="0"/>
              </a:spcAft>
              <a:buSzPts val="1863"/>
              <a:buChar char="○"/>
            </a:pPr>
            <a:r>
              <a:rPr lang="fi-FI" sz="1200">
                <a:solidFill>
                  <a:schemeClr val="dk1"/>
                </a:solidFill>
              </a:rPr>
              <a:t>Titles should be both short and informative. If it is too long or less relevant, Google may only show a portion of it or one that’s automatically generated in the Google search result.</a:t>
            </a:r>
            <a:endParaRPr sz="1200">
              <a:solidFill>
                <a:schemeClr val="dk1"/>
              </a:solidFill>
            </a:endParaRPr>
          </a:p>
          <a:p>
            <a:pPr indent="-346916" lvl="1" marL="914400" rtl="0" algn="l">
              <a:spcBef>
                <a:spcPts val="0"/>
              </a:spcBef>
              <a:spcAft>
                <a:spcPts val="0"/>
              </a:spcAft>
              <a:buSzPts val="1863"/>
              <a:buChar char="○"/>
            </a:pPr>
            <a:r>
              <a:rPr lang="fi-FI" sz="1200">
                <a:solidFill>
                  <a:schemeClr val="dk1"/>
                </a:solidFill>
              </a:rPr>
              <a:t>The most crucial step is to make sure you carry out keyword research to ensure you </a:t>
            </a:r>
            <a:r>
              <a:rPr b="1" lang="fi-FI" sz="1200">
                <a:solidFill>
                  <a:schemeClr val="dk1"/>
                </a:solidFill>
              </a:rPr>
              <a:t>use high-value keywords in your title tag</a:t>
            </a:r>
            <a:endParaRPr b="1" sz="1200">
              <a:solidFill>
                <a:schemeClr val="dk1"/>
              </a:solidFill>
            </a:endParaRPr>
          </a:p>
          <a:p>
            <a:pPr indent="-346916" lvl="0" marL="457200" rtl="0" algn="l">
              <a:spcBef>
                <a:spcPts val="0"/>
              </a:spcBef>
              <a:spcAft>
                <a:spcPts val="0"/>
              </a:spcAft>
              <a:buClr>
                <a:schemeClr val="accent2"/>
              </a:buClr>
              <a:buSzPts val="1863"/>
              <a:buChar char="●"/>
            </a:pPr>
            <a:r>
              <a:rPr lang="fi-FI" sz="1600">
                <a:solidFill>
                  <a:schemeClr val="dk1"/>
                </a:solidFill>
              </a:rPr>
              <a:t>Description length: </a:t>
            </a:r>
            <a:r>
              <a:rPr b="1" lang="fi-FI" sz="1600">
                <a:solidFill>
                  <a:schemeClr val="dk1"/>
                </a:solidFill>
              </a:rPr>
              <a:t>150–160 characters</a:t>
            </a:r>
            <a:endParaRPr b="1" sz="1600">
              <a:solidFill>
                <a:schemeClr val="dk1"/>
              </a:solidFill>
            </a:endParaRPr>
          </a:p>
          <a:p>
            <a:pPr indent="-346916" lvl="1" marL="914400" rtl="0" algn="l">
              <a:spcBef>
                <a:spcPts val="0"/>
              </a:spcBef>
              <a:spcAft>
                <a:spcPts val="0"/>
              </a:spcAft>
              <a:buSzPts val="1863"/>
              <a:buChar char="○"/>
            </a:pPr>
            <a:r>
              <a:rPr lang="fi-FI" sz="1200">
                <a:solidFill>
                  <a:schemeClr val="dk1"/>
                </a:solidFill>
              </a:rPr>
              <a:t>Accurately summarize the page content.</a:t>
            </a:r>
            <a:endParaRPr sz="1200">
              <a:solidFill>
                <a:schemeClr val="dk1"/>
              </a:solidFill>
            </a:endParaRPr>
          </a:p>
          <a:p>
            <a:pPr indent="-346916" lvl="1" marL="914400" rtl="0" algn="l">
              <a:spcBef>
                <a:spcPts val="0"/>
              </a:spcBef>
              <a:spcAft>
                <a:spcPts val="0"/>
              </a:spcAft>
              <a:buSzPts val="1863"/>
              <a:buChar char="○"/>
            </a:pPr>
            <a:r>
              <a:rPr lang="fi-FI" sz="1200">
                <a:solidFill>
                  <a:schemeClr val="dk1"/>
                </a:solidFill>
              </a:rPr>
              <a:t>Use unique descriptions for each page.</a:t>
            </a:r>
            <a:endParaRPr sz="1200">
              <a:solidFill>
                <a:schemeClr val="dk1"/>
              </a:solidFill>
            </a:endParaRPr>
          </a:p>
          <a:p>
            <a:pPr indent="-346916" lvl="1" marL="914400" rtl="0" algn="l">
              <a:spcBef>
                <a:spcPts val="0"/>
              </a:spcBef>
              <a:spcAft>
                <a:spcPts val="0"/>
              </a:spcAft>
              <a:buSzPts val="1863"/>
              <a:buChar char="○"/>
            </a:pPr>
            <a:r>
              <a:rPr lang="fi-FI" sz="1200">
                <a:solidFill>
                  <a:schemeClr val="dk1"/>
                </a:solidFill>
              </a:rPr>
              <a:t>Include your </a:t>
            </a:r>
            <a:r>
              <a:rPr b="1" lang="fi-FI" sz="1200">
                <a:solidFill>
                  <a:schemeClr val="dk1"/>
                </a:solidFill>
              </a:rPr>
              <a:t>primary keyword and related keywords naturally</a:t>
            </a:r>
            <a:endParaRPr b="1" sz="200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g1e3465f16fc_1_245"/>
          <p:cNvSpPr txBox="1"/>
          <p:nvPr>
            <p:ph type="title"/>
          </p:nvPr>
        </p:nvSpPr>
        <p:spPr>
          <a:xfrm>
            <a:off x="838200" y="152400"/>
            <a:ext cx="56097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Basic rules for writing SEO content</a:t>
            </a:r>
            <a:endParaRPr/>
          </a:p>
        </p:txBody>
      </p:sp>
      <p:pic>
        <p:nvPicPr>
          <p:cNvPr id="411" name="Google Shape;411;g1e3465f16fc_1_245"/>
          <p:cNvPicPr preferRelativeResize="0"/>
          <p:nvPr/>
        </p:nvPicPr>
        <p:blipFill>
          <a:blip r:embed="rId3">
            <a:alphaModFix/>
          </a:blip>
          <a:stretch>
            <a:fillRect/>
          </a:stretch>
        </p:blipFill>
        <p:spPr>
          <a:xfrm>
            <a:off x="444250" y="1876425"/>
            <a:ext cx="10458450" cy="1552575"/>
          </a:xfrm>
          <a:prstGeom prst="rect">
            <a:avLst/>
          </a:prstGeom>
          <a:noFill/>
          <a:ln>
            <a:noFill/>
          </a:ln>
        </p:spPr>
      </p:pic>
      <p:pic>
        <p:nvPicPr>
          <p:cNvPr id="412" name="Google Shape;412;g1e3465f16fc_1_245"/>
          <p:cNvPicPr preferRelativeResize="0"/>
          <p:nvPr/>
        </p:nvPicPr>
        <p:blipFill>
          <a:blip r:embed="rId4">
            <a:alphaModFix/>
          </a:blip>
          <a:stretch>
            <a:fillRect/>
          </a:stretch>
        </p:blipFill>
        <p:spPr>
          <a:xfrm>
            <a:off x="4130425" y="3827325"/>
            <a:ext cx="6772275" cy="2400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g1e3465f16fc_1_260"/>
          <p:cNvSpPr txBox="1"/>
          <p:nvPr>
            <p:ph type="title"/>
          </p:nvPr>
        </p:nvSpPr>
        <p:spPr>
          <a:xfrm>
            <a:off x="838200" y="152400"/>
            <a:ext cx="56097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Basic rules for writing SEO content</a:t>
            </a:r>
            <a:endParaRPr/>
          </a:p>
        </p:txBody>
      </p:sp>
      <p:sp>
        <p:nvSpPr>
          <p:cNvPr id="419" name="Google Shape;419;g1e3465f16fc_1_260"/>
          <p:cNvSpPr txBox="1"/>
          <p:nvPr>
            <p:ph idx="1" type="body"/>
          </p:nvPr>
        </p:nvSpPr>
        <p:spPr>
          <a:xfrm>
            <a:off x="590600" y="1600575"/>
            <a:ext cx="11464800" cy="38745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b="1" lang="fi-FI" sz="2200">
                <a:solidFill>
                  <a:schemeClr val="dk1"/>
                </a:solidFill>
              </a:rPr>
              <a:t>8. Remember to optimize your images</a:t>
            </a:r>
            <a:endParaRPr b="1" sz="2200">
              <a:solidFill>
                <a:schemeClr val="dk1"/>
              </a:solidFill>
            </a:endParaRPr>
          </a:p>
          <a:p>
            <a:pPr indent="-385016" lvl="0" marL="457200" rtl="0" algn="l">
              <a:spcBef>
                <a:spcPts val="600"/>
              </a:spcBef>
              <a:spcAft>
                <a:spcPts val="0"/>
              </a:spcAft>
              <a:buClr>
                <a:schemeClr val="accent2"/>
              </a:buClr>
              <a:buSzPts val="2463"/>
              <a:buChar char="●"/>
            </a:pPr>
            <a:r>
              <a:rPr lang="fi-FI" sz="2200">
                <a:solidFill>
                  <a:schemeClr val="dk1"/>
                </a:solidFill>
              </a:rPr>
              <a:t>Without proper image optimization, you’re wasting a valuable SEO asset.</a:t>
            </a:r>
            <a:endParaRPr sz="2200">
              <a:solidFill>
                <a:schemeClr val="dk1"/>
              </a:solidFill>
            </a:endParaRPr>
          </a:p>
          <a:p>
            <a:pPr indent="-385016" lvl="0" marL="457200" rtl="0" algn="l">
              <a:spcBef>
                <a:spcPts val="0"/>
              </a:spcBef>
              <a:spcAft>
                <a:spcPts val="0"/>
              </a:spcAft>
              <a:buClr>
                <a:schemeClr val="accent2"/>
              </a:buClr>
              <a:buSzPts val="2463"/>
              <a:buChar char="●"/>
            </a:pPr>
            <a:r>
              <a:rPr lang="fi-FI" sz="2200">
                <a:solidFill>
                  <a:schemeClr val="dk1"/>
                </a:solidFill>
              </a:rPr>
              <a:t>Best practices in image SEO:</a:t>
            </a:r>
            <a:endParaRPr sz="2200">
              <a:solidFill>
                <a:schemeClr val="dk1"/>
              </a:solidFill>
            </a:endParaRPr>
          </a:p>
          <a:p>
            <a:pPr indent="0" lvl="0" marL="457200" rtl="0" algn="l">
              <a:spcBef>
                <a:spcPts val="600"/>
              </a:spcBef>
              <a:spcAft>
                <a:spcPts val="0"/>
              </a:spcAft>
              <a:buNone/>
            </a:pPr>
            <a:r>
              <a:rPr b="1" lang="fi-FI" sz="2000">
                <a:solidFill>
                  <a:schemeClr val="dk1"/>
                </a:solidFill>
              </a:rPr>
              <a:t>1. </a:t>
            </a:r>
            <a:r>
              <a:rPr b="1" lang="fi-FI" sz="2000">
                <a:solidFill>
                  <a:schemeClr val="dk1"/>
                </a:solidFill>
              </a:rPr>
              <a:t>Choose the right format</a:t>
            </a:r>
            <a:endParaRPr b="1" sz="2000">
              <a:solidFill>
                <a:schemeClr val="dk1"/>
              </a:solidFill>
            </a:endParaRPr>
          </a:p>
          <a:p>
            <a:pPr indent="-355600" lvl="0" marL="914400" rtl="0" algn="l">
              <a:spcBef>
                <a:spcPts val="600"/>
              </a:spcBef>
              <a:spcAft>
                <a:spcPts val="0"/>
              </a:spcAft>
              <a:buClr>
                <a:schemeClr val="dk1"/>
              </a:buClr>
              <a:buSzPts val="2000"/>
              <a:buChar char="-"/>
            </a:pPr>
            <a:r>
              <a:rPr lang="fi-FI" sz="2000">
                <a:solidFill>
                  <a:schemeClr val="dk1"/>
                </a:solidFill>
              </a:rPr>
              <a:t>PNG, JPEG, WebP</a:t>
            </a:r>
            <a:endParaRPr sz="2000">
              <a:solidFill>
                <a:schemeClr val="dk1"/>
              </a:solidFill>
            </a:endParaRPr>
          </a:p>
          <a:p>
            <a:pPr indent="0" lvl="0" marL="457200" rtl="0" algn="l">
              <a:spcBef>
                <a:spcPts val="600"/>
              </a:spcBef>
              <a:spcAft>
                <a:spcPts val="0"/>
              </a:spcAft>
              <a:buNone/>
            </a:pPr>
            <a:r>
              <a:rPr b="1" lang="fi-FI" sz="2000">
                <a:solidFill>
                  <a:schemeClr val="dk1"/>
                </a:solidFill>
              </a:rPr>
              <a:t>2. Compress your images</a:t>
            </a:r>
            <a:endParaRPr b="1" sz="2000">
              <a:solidFill>
                <a:schemeClr val="dk1"/>
              </a:solidFill>
            </a:endParaRPr>
          </a:p>
          <a:p>
            <a:pPr indent="-355600" lvl="0" marL="914400" rtl="0" algn="l">
              <a:spcBef>
                <a:spcPts val="600"/>
              </a:spcBef>
              <a:spcAft>
                <a:spcPts val="0"/>
              </a:spcAft>
              <a:buClr>
                <a:schemeClr val="dk1"/>
              </a:buClr>
              <a:buSzPts val="2000"/>
              <a:buChar char="-"/>
            </a:pPr>
            <a:r>
              <a:rPr lang="fi-FI" sz="2000">
                <a:solidFill>
                  <a:schemeClr val="dk1"/>
                </a:solidFill>
              </a:rPr>
              <a:t>Compress your images before uploading to your site.</a:t>
            </a:r>
            <a:endParaRPr sz="2000">
              <a:solidFill>
                <a:schemeClr val="dk1"/>
              </a:solidFill>
            </a:endParaRPr>
          </a:p>
          <a:p>
            <a:pPr indent="-355600" lvl="0" marL="914400" rtl="0" algn="l">
              <a:spcBef>
                <a:spcPts val="0"/>
              </a:spcBef>
              <a:spcAft>
                <a:spcPts val="0"/>
              </a:spcAft>
              <a:buClr>
                <a:schemeClr val="dk1"/>
              </a:buClr>
              <a:buSzPts val="2000"/>
              <a:buChar char="-"/>
            </a:pPr>
            <a:r>
              <a:rPr lang="fi-FI" sz="2000">
                <a:solidFill>
                  <a:schemeClr val="dk1"/>
                </a:solidFill>
              </a:rPr>
              <a:t>You can do this in Photoshop or you can use a tool like</a:t>
            </a:r>
            <a:r>
              <a:rPr lang="fi-FI" sz="2000">
                <a:solidFill>
                  <a:schemeClr val="dk1"/>
                </a:solidFill>
                <a:uFill>
                  <a:noFill/>
                </a:uFill>
                <a:hlinkClick r:id="rId3">
                  <a:extLst>
                    <a:ext uri="{A12FA001-AC4F-418D-AE19-62706E023703}">
                      <ahyp:hlinkClr val="tx"/>
                    </a:ext>
                  </a:extLst>
                </a:hlinkClick>
              </a:rPr>
              <a:t> </a:t>
            </a:r>
            <a:r>
              <a:rPr lang="fi-FI" sz="2000" u="sng">
                <a:solidFill>
                  <a:schemeClr val="hlink"/>
                </a:solidFill>
                <a:hlinkClick r:id="rId4"/>
              </a:rPr>
              <a:t>TinyPNG</a:t>
            </a:r>
            <a:r>
              <a:rPr lang="fi-FI" sz="2000">
                <a:solidFill>
                  <a:schemeClr val="dk1"/>
                </a:solidFill>
              </a:rPr>
              <a:t>.</a:t>
            </a:r>
            <a:endParaRPr sz="2000">
              <a:solidFill>
                <a:schemeClr val="dk1"/>
              </a:solidFill>
            </a:endParaRPr>
          </a:p>
          <a:p>
            <a:pPr indent="-355600" lvl="0" marL="914400" rtl="0" algn="l">
              <a:spcBef>
                <a:spcPts val="0"/>
              </a:spcBef>
              <a:spcAft>
                <a:spcPts val="0"/>
              </a:spcAft>
              <a:buClr>
                <a:schemeClr val="dk1"/>
              </a:buClr>
              <a:buSzPts val="2000"/>
              <a:buChar char="-"/>
            </a:pPr>
            <a:r>
              <a:rPr lang="fi-FI" sz="2000">
                <a:solidFill>
                  <a:schemeClr val="dk1"/>
                </a:solidFill>
              </a:rPr>
              <a:t>Too large images lengthens the page loading time</a:t>
            </a:r>
            <a:endParaRPr sz="2000">
              <a:solidFill>
                <a:schemeClr val="dk1"/>
              </a:solidFill>
            </a:endParaRPr>
          </a:p>
          <a:p>
            <a:pPr indent="0" lvl="0" marL="457200" rtl="0" algn="l">
              <a:spcBef>
                <a:spcPts val="600"/>
              </a:spcBef>
              <a:spcAft>
                <a:spcPts val="600"/>
              </a:spcAft>
              <a:buNone/>
            </a:pPr>
            <a:r>
              <a:t/>
            </a:r>
            <a:endParaRPr b="1" sz="2400">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g1e3465f16fc_1_267"/>
          <p:cNvSpPr txBox="1"/>
          <p:nvPr>
            <p:ph type="title"/>
          </p:nvPr>
        </p:nvSpPr>
        <p:spPr>
          <a:xfrm>
            <a:off x="838200" y="152400"/>
            <a:ext cx="56097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Basic rules for writing SEO content</a:t>
            </a:r>
            <a:endParaRPr/>
          </a:p>
        </p:txBody>
      </p:sp>
      <p:sp>
        <p:nvSpPr>
          <p:cNvPr id="426" name="Google Shape;426;g1e3465f16fc_1_267"/>
          <p:cNvSpPr txBox="1"/>
          <p:nvPr>
            <p:ph idx="1" type="body"/>
          </p:nvPr>
        </p:nvSpPr>
        <p:spPr>
          <a:xfrm>
            <a:off x="590600" y="1600575"/>
            <a:ext cx="11464800" cy="3874500"/>
          </a:xfrm>
          <a:prstGeom prst="rect">
            <a:avLst/>
          </a:prstGeom>
        </p:spPr>
        <p:txBody>
          <a:bodyPr anchorCtr="0" anchor="t" bIns="45700" lIns="91425" spcFirstLastPara="1" rIns="91425" wrap="square" tIns="45700">
            <a:noAutofit/>
          </a:bodyPr>
          <a:lstStyle/>
          <a:p>
            <a:pPr indent="-397716" lvl="0" marL="457200" rtl="0" algn="l">
              <a:spcBef>
                <a:spcPts val="0"/>
              </a:spcBef>
              <a:spcAft>
                <a:spcPts val="0"/>
              </a:spcAft>
              <a:buClr>
                <a:schemeClr val="accent2"/>
              </a:buClr>
              <a:buSzPts val="2663"/>
              <a:buChar char="●"/>
            </a:pPr>
            <a:r>
              <a:rPr lang="fi-FI" sz="2400">
                <a:solidFill>
                  <a:schemeClr val="dk1"/>
                </a:solidFill>
              </a:rPr>
              <a:t>Best practices in image SEO continues:</a:t>
            </a:r>
            <a:endParaRPr b="1" sz="1800">
              <a:solidFill>
                <a:schemeClr val="dk1"/>
              </a:solidFill>
            </a:endParaRPr>
          </a:p>
          <a:p>
            <a:pPr indent="0" lvl="0" marL="457200" rtl="0" algn="l">
              <a:spcBef>
                <a:spcPts val="600"/>
              </a:spcBef>
              <a:spcAft>
                <a:spcPts val="0"/>
              </a:spcAft>
              <a:buClr>
                <a:schemeClr val="dk1"/>
              </a:buClr>
              <a:buSzPts val="1100"/>
              <a:buFont typeface="Arial"/>
              <a:buNone/>
            </a:pPr>
            <a:r>
              <a:rPr b="1" lang="fi-FI" sz="1800">
                <a:solidFill>
                  <a:schemeClr val="dk1"/>
                </a:solidFill>
              </a:rPr>
              <a:t>3. Customize image file names</a:t>
            </a:r>
            <a:endParaRPr b="1" sz="1800">
              <a:solidFill>
                <a:schemeClr val="dk1"/>
              </a:solidFill>
            </a:endParaRPr>
          </a:p>
          <a:p>
            <a:pPr indent="-342900" lvl="0" marL="914400" rtl="0" algn="l">
              <a:spcBef>
                <a:spcPts val="600"/>
              </a:spcBef>
              <a:spcAft>
                <a:spcPts val="0"/>
              </a:spcAft>
              <a:buSzPts val="1800"/>
              <a:buChar char="-"/>
            </a:pPr>
            <a:r>
              <a:rPr lang="fi-FI" sz="1800">
                <a:solidFill>
                  <a:schemeClr val="dk1"/>
                </a:solidFill>
              </a:rPr>
              <a:t>Change the file name from the default to help the search engines understand your image and improve your SEO value, e.g. </a:t>
            </a:r>
            <a:r>
              <a:rPr lang="fi-FI" sz="1800">
                <a:solidFill>
                  <a:srgbClr val="1A1A1A"/>
                </a:solidFill>
              </a:rPr>
              <a:t>IMG_722019 → dark_blue_shirt</a:t>
            </a:r>
            <a:endParaRPr sz="1800">
              <a:solidFill>
                <a:srgbClr val="1A1A1A"/>
              </a:solidFill>
            </a:endParaRPr>
          </a:p>
          <a:p>
            <a:pPr indent="0" lvl="0" marL="457200" rtl="0" algn="l">
              <a:spcBef>
                <a:spcPts val="600"/>
              </a:spcBef>
              <a:spcAft>
                <a:spcPts val="0"/>
              </a:spcAft>
              <a:buClr>
                <a:schemeClr val="dk1"/>
              </a:buClr>
              <a:buSzPts val="1100"/>
              <a:buFont typeface="Arial"/>
              <a:buNone/>
            </a:pPr>
            <a:r>
              <a:rPr b="1" lang="fi-FI" sz="1800">
                <a:solidFill>
                  <a:schemeClr val="dk1"/>
                </a:solidFill>
              </a:rPr>
              <a:t>4. </a:t>
            </a:r>
            <a:r>
              <a:rPr b="1" lang="fi-FI" sz="1800">
                <a:solidFill>
                  <a:srgbClr val="1A1A1A"/>
                </a:solidFill>
              </a:rPr>
              <a:t>Write SEO-friendly alt text</a:t>
            </a:r>
            <a:endParaRPr b="1" sz="1800">
              <a:solidFill>
                <a:srgbClr val="1A1A1A"/>
              </a:solidFill>
            </a:endParaRPr>
          </a:p>
          <a:p>
            <a:pPr indent="-342900" lvl="0" marL="914400" rtl="0" algn="l">
              <a:spcBef>
                <a:spcPts val="600"/>
              </a:spcBef>
              <a:spcAft>
                <a:spcPts val="0"/>
              </a:spcAft>
              <a:buClr>
                <a:schemeClr val="dk1"/>
              </a:buClr>
              <a:buSzPts val="1800"/>
              <a:buChar char="-"/>
            </a:pPr>
            <a:r>
              <a:rPr lang="fi-FI" sz="1800">
                <a:solidFill>
                  <a:schemeClr val="dk1"/>
                </a:solidFill>
              </a:rPr>
              <a:t>Alt tags are a text alternative to images when a browser can’t properly render them.</a:t>
            </a:r>
            <a:endParaRPr sz="1800">
              <a:solidFill>
                <a:schemeClr val="dk1"/>
              </a:solidFill>
            </a:endParaRPr>
          </a:p>
          <a:p>
            <a:pPr indent="-342900" lvl="0" marL="914400" rtl="0" algn="l">
              <a:spcBef>
                <a:spcPts val="0"/>
              </a:spcBef>
              <a:spcAft>
                <a:spcPts val="0"/>
              </a:spcAft>
              <a:buClr>
                <a:schemeClr val="dk1"/>
              </a:buClr>
              <a:buSzPts val="1800"/>
              <a:buChar char="-"/>
            </a:pPr>
            <a:r>
              <a:rPr lang="fi-FI" sz="1800">
                <a:solidFill>
                  <a:schemeClr val="dk1"/>
                </a:solidFill>
              </a:rPr>
              <a:t>Similar to the title, the alt attribute is used to describe the contents of an image file.</a:t>
            </a:r>
            <a:endParaRPr sz="1800">
              <a:solidFill>
                <a:schemeClr val="dk1"/>
              </a:solidFill>
            </a:endParaRPr>
          </a:p>
          <a:p>
            <a:pPr indent="-342900" lvl="1" marL="1371600" rtl="0" algn="l">
              <a:spcBef>
                <a:spcPts val="0"/>
              </a:spcBef>
              <a:spcAft>
                <a:spcPts val="0"/>
              </a:spcAft>
              <a:buClr>
                <a:schemeClr val="dk1"/>
              </a:buClr>
              <a:buSzPts val="1800"/>
              <a:buChar char="-"/>
            </a:pPr>
            <a:r>
              <a:rPr lang="fi-FI" sz="1800">
                <a:solidFill>
                  <a:schemeClr val="dk1"/>
                </a:solidFill>
              </a:rPr>
              <a:t>When the image won’t load, you’ll get an image box with the alt tag present in the top left corner.</a:t>
            </a:r>
            <a:endParaRPr sz="1800">
              <a:solidFill>
                <a:schemeClr val="dk1"/>
              </a:solidFill>
            </a:endParaRPr>
          </a:p>
          <a:p>
            <a:pPr indent="-342900" lvl="1" marL="1371600" rtl="0" algn="l">
              <a:spcBef>
                <a:spcPts val="0"/>
              </a:spcBef>
              <a:spcAft>
                <a:spcPts val="0"/>
              </a:spcAft>
              <a:buClr>
                <a:schemeClr val="dk1"/>
              </a:buClr>
              <a:buSzPts val="1800"/>
              <a:buChar char="-"/>
            </a:pPr>
            <a:r>
              <a:rPr lang="fi-FI" sz="1800">
                <a:solidFill>
                  <a:schemeClr val="dk1"/>
                </a:solidFill>
              </a:rPr>
              <a:t>Make sure they fit with the image and make the picture relevant.</a:t>
            </a:r>
            <a:endParaRPr sz="1800">
              <a:solidFill>
                <a:schemeClr val="dk1"/>
              </a:solidFill>
            </a:endParaRPr>
          </a:p>
          <a:p>
            <a:pPr indent="-342900" lvl="0" marL="914400" rtl="0" algn="l">
              <a:spcBef>
                <a:spcPts val="0"/>
              </a:spcBef>
              <a:spcAft>
                <a:spcPts val="0"/>
              </a:spcAft>
              <a:buClr>
                <a:schemeClr val="dk1"/>
              </a:buClr>
              <a:buSzPts val="1800"/>
              <a:buChar char="-"/>
            </a:pPr>
            <a:r>
              <a:rPr lang="fi-FI" sz="1800">
                <a:solidFill>
                  <a:schemeClr val="dk1"/>
                </a:solidFill>
              </a:rPr>
              <a:t>Adding appropriate alt tags to the images on your website can help your website achieve better rankings in the search engines by associating keywords with image</a:t>
            </a:r>
            <a:endParaRPr sz="1800">
              <a:solidFill>
                <a:schemeClr val="dk1"/>
              </a:solidFill>
            </a:endParaRPr>
          </a:p>
          <a:p>
            <a:pPr indent="-342900" lvl="0" marL="914400" rtl="0" algn="l">
              <a:spcBef>
                <a:spcPts val="0"/>
              </a:spcBef>
              <a:spcAft>
                <a:spcPts val="0"/>
              </a:spcAft>
              <a:buClr>
                <a:schemeClr val="dk1"/>
              </a:buClr>
              <a:buSzPts val="1800"/>
              <a:buChar char="-"/>
            </a:pPr>
            <a:r>
              <a:rPr lang="fi-FI" sz="1800">
                <a:solidFill>
                  <a:schemeClr val="dk1"/>
                </a:solidFill>
              </a:rPr>
              <a:t>It provides Google with useful information about the subject matter of the image.</a:t>
            </a:r>
            <a:endParaRPr sz="1800">
              <a:solidFill>
                <a:schemeClr val="dk1"/>
              </a:solidFill>
            </a:endParaRPr>
          </a:p>
          <a:p>
            <a:pPr indent="-342900" lvl="0" marL="914400" rtl="0" algn="l">
              <a:spcBef>
                <a:spcPts val="0"/>
              </a:spcBef>
              <a:spcAft>
                <a:spcPts val="0"/>
              </a:spcAft>
              <a:buClr>
                <a:schemeClr val="dk1"/>
              </a:buClr>
              <a:buSzPts val="1800"/>
              <a:buChar char="-"/>
            </a:pPr>
            <a:r>
              <a:rPr lang="fi-FI" sz="1800">
                <a:solidFill>
                  <a:schemeClr val="dk1"/>
                </a:solidFill>
              </a:rPr>
              <a:t>The purpose of alt text is to improve accessibility by describing what an image is showing to visitors who do not have the ability to see them. However, it also helps search engine crawlers and so improves SEO.</a:t>
            </a:r>
            <a:endParaRPr b="1">
              <a:solidFill>
                <a:schemeClr val="dk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g27621f17f7d_0_6"/>
          <p:cNvSpPr txBox="1"/>
          <p:nvPr>
            <p:ph idx="1" type="body"/>
          </p:nvPr>
        </p:nvSpPr>
        <p:spPr>
          <a:xfrm>
            <a:off x="1131727" y="493267"/>
            <a:ext cx="8818800" cy="443400"/>
          </a:xfrm>
          <a:prstGeom prst="rect">
            <a:avLst/>
          </a:prstGeom>
        </p:spPr>
        <p:txBody>
          <a:bodyPr anchorCtr="0" anchor="t" bIns="0" lIns="0" spcFirstLastPara="1" rIns="0" wrap="square" tIns="0">
            <a:spAutoFit/>
          </a:bodyPr>
          <a:lstStyle/>
          <a:p>
            <a:pPr indent="0" lvl="0" marL="0" rtl="0" algn="l">
              <a:spcBef>
                <a:spcPts val="1000"/>
              </a:spcBef>
              <a:spcAft>
                <a:spcPts val="0"/>
              </a:spcAft>
              <a:buNone/>
            </a:pPr>
            <a:r>
              <a:rPr lang="fi-FI"/>
              <a:t>Assignment</a:t>
            </a:r>
            <a:r>
              <a:rPr lang="fi-FI"/>
              <a:t> 4 </a:t>
            </a:r>
            <a:endParaRPr/>
          </a:p>
        </p:txBody>
      </p:sp>
      <p:sp>
        <p:nvSpPr>
          <p:cNvPr id="433" name="Google Shape;433;g27621f17f7d_0_6"/>
          <p:cNvSpPr txBox="1"/>
          <p:nvPr>
            <p:ph idx="2" type="body"/>
          </p:nvPr>
        </p:nvSpPr>
        <p:spPr>
          <a:xfrm>
            <a:off x="1150762" y="1162320"/>
            <a:ext cx="8818800" cy="3781800"/>
          </a:xfrm>
          <a:prstGeom prst="rect">
            <a:avLst/>
          </a:prstGeom>
        </p:spPr>
        <p:txBody>
          <a:bodyPr anchorCtr="0" anchor="t" bIns="0" lIns="0" spcFirstLastPara="1" rIns="0" wrap="square" tIns="0">
            <a:noAutofit/>
          </a:bodyPr>
          <a:lstStyle/>
          <a:p>
            <a:pPr indent="-355600" lvl="0" marL="457200" rtl="0" algn="l">
              <a:spcBef>
                <a:spcPts val="0"/>
              </a:spcBef>
              <a:spcAft>
                <a:spcPts val="0"/>
              </a:spcAft>
              <a:buSzPts val="2000"/>
              <a:buAutoNum type="arabicPeriod"/>
            </a:pPr>
            <a:r>
              <a:rPr lang="fi-FI"/>
              <a:t>Content. What kind of content do you want to use on your website?  </a:t>
            </a:r>
            <a:endParaRPr/>
          </a:p>
          <a:p>
            <a:pPr indent="-355600" lvl="0" marL="457200" rtl="0" algn="l">
              <a:spcBef>
                <a:spcPts val="0"/>
              </a:spcBef>
              <a:spcAft>
                <a:spcPts val="0"/>
              </a:spcAft>
              <a:buSzPts val="2000"/>
              <a:buChar char="●"/>
            </a:pPr>
            <a:r>
              <a:rPr lang="fi-FI"/>
              <a:t>Make a list different content types you want to add to your website (see sheets 22-24)</a:t>
            </a:r>
            <a:endParaRPr/>
          </a:p>
          <a:p>
            <a:pPr indent="-355600" lvl="0" marL="457200" rtl="0" algn="l">
              <a:spcBef>
                <a:spcPts val="0"/>
              </a:spcBef>
              <a:spcAft>
                <a:spcPts val="0"/>
              </a:spcAft>
              <a:buSzPts val="2000"/>
              <a:buChar char="●"/>
            </a:pPr>
            <a:r>
              <a:rPr lang="fi-FI"/>
              <a:t>Add some of the different content types you selected i</a:t>
            </a:r>
            <a:r>
              <a:rPr lang="fi-FI"/>
              <a:t>n your website prototype</a:t>
            </a:r>
            <a:r>
              <a:rPr lang="fi-FI"/>
              <a:t> </a:t>
            </a:r>
            <a:endParaRPr/>
          </a:p>
          <a:p>
            <a:pPr indent="0" lvl="0" marL="457200" rtl="0" algn="l">
              <a:spcBef>
                <a:spcPts val="0"/>
              </a:spcBef>
              <a:spcAft>
                <a:spcPts val="0"/>
              </a:spcAft>
              <a:buNone/>
            </a:pPr>
            <a:r>
              <a:t/>
            </a:r>
            <a:endParaRPr/>
          </a:p>
          <a:p>
            <a:pPr indent="-355600" lvl="0" marL="457200" rtl="0" algn="l">
              <a:spcBef>
                <a:spcPts val="0"/>
              </a:spcBef>
              <a:spcAft>
                <a:spcPts val="0"/>
              </a:spcAft>
              <a:buSzPts val="2000"/>
              <a:buAutoNum type="arabicPeriod"/>
            </a:pPr>
            <a:r>
              <a:rPr lang="fi-FI"/>
              <a:t>SEO</a:t>
            </a:r>
            <a:endParaRPr/>
          </a:p>
          <a:p>
            <a:pPr indent="-355600" lvl="0" marL="457200" rtl="0" algn="l">
              <a:spcBef>
                <a:spcPts val="0"/>
              </a:spcBef>
              <a:spcAft>
                <a:spcPts val="0"/>
              </a:spcAft>
              <a:buSzPts val="2000"/>
              <a:buChar char="●"/>
            </a:pPr>
            <a:r>
              <a:rPr lang="fi-FI"/>
              <a:t>Write a </a:t>
            </a:r>
            <a:r>
              <a:rPr lang="fi-FI"/>
              <a:t>title</a:t>
            </a:r>
            <a:r>
              <a:rPr lang="fi-FI"/>
              <a:t> ans </a:t>
            </a:r>
            <a:r>
              <a:rPr lang="fi-FI"/>
              <a:t>description</a:t>
            </a:r>
            <a:r>
              <a:rPr lang="fi-FI"/>
              <a:t> for your website</a:t>
            </a:r>
            <a:endParaRPr/>
          </a:p>
          <a:p>
            <a:pPr indent="-355600" lvl="0" marL="457200" rtl="0" algn="l">
              <a:spcBef>
                <a:spcPts val="0"/>
              </a:spcBef>
              <a:spcAft>
                <a:spcPts val="0"/>
              </a:spcAft>
              <a:buSzPts val="2000"/>
              <a:buChar char="●"/>
            </a:pPr>
            <a:r>
              <a:rPr lang="fi-FI"/>
              <a:t>E</a:t>
            </a:r>
            <a:r>
              <a:rPr lang="fi-FI"/>
              <a:t>xecute</a:t>
            </a:r>
            <a:r>
              <a:rPr lang="fi-FI"/>
              <a:t> a SEO key word analysis and make a list of Key words which are </a:t>
            </a:r>
            <a:r>
              <a:rPr lang="fi-FI"/>
              <a:t>relevant</a:t>
            </a:r>
            <a:r>
              <a:rPr lang="fi-FI"/>
              <a:t> for your website</a:t>
            </a:r>
            <a:endParaRPr/>
          </a:p>
          <a:p>
            <a:pPr indent="-355600" lvl="0" marL="457200" rtl="0" algn="l">
              <a:spcBef>
                <a:spcPts val="0"/>
              </a:spcBef>
              <a:spcAft>
                <a:spcPts val="0"/>
              </a:spcAft>
              <a:buSzPts val="2000"/>
              <a:buChar char="●"/>
            </a:pPr>
            <a:r>
              <a:rPr lang="fi-FI"/>
              <a:t>Add the keyword list on an appendix sheet at the end of your website powerpoint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g280b00c5d53_0_0"/>
          <p:cNvSpPr txBox="1"/>
          <p:nvPr>
            <p:ph idx="1" type="body"/>
          </p:nvPr>
        </p:nvSpPr>
        <p:spPr>
          <a:xfrm>
            <a:off x="838200" y="1647016"/>
            <a:ext cx="10515600" cy="58080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sz="24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rPr lang="fi-FI" sz="24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t/>
            </a:r>
            <a:endParaRPr sz="2400"/>
          </a:p>
        </p:txBody>
      </p:sp>
      <p:sp>
        <p:nvSpPr>
          <p:cNvPr id="439" name="Google Shape;439;g280b00c5d53_0_0"/>
          <p:cNvSpPr txBox="1"/>
          <p:nvPr>
            <p:ph type="title"/>
          </p:nvPr>
        </p:nvSpPr>
        <p:spPr>
          <a:xfrm>
            <a:off x="838200" y="15247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2023-01-25T13:34:01Z</dcterms:created>
  <dc:creator>Luukka Timo</dc:creator>
</cp:coreProperties>
</file>