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2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x="12192000" cy="6858000"/>
  <p:notesSz cx="12192000" cy="6858000"/>
  <p:embeddedFontLst>
    <p:embeddedFont>
      <p:font typeface="DNTHTP+Arial-BoldMT"/>
      <p:regular r:id="rId37"/>
    </p:embeddedFont>
    <p:embeddedFont>
      <p:font typeface="FTTLME+ArialMT"/>
      <p:regular r:id="rId38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viewProps" Target="viewProps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font" Target="fonts/font1.fntdata" /><Relationship Id="rId38" Type="http://schemas.openxmlformats.org/officeDocument/2006/relationships/font" Target="fonts/font2.fntdata" /><Relationship Id="rId4" Type="http://schemas.openxmlformats.org/officeDocument/2006/relationships/theme" Target="theme/theme1.xml" /><Relationship Id="rId5" Type="http://schemas.openxmlformats.org/officeDocument/2006/relationships/slideMaster" Target="slideMasters/slide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hyperlink" Target="https://www.crazyegg.com/blog/guides/buyers-journey/" TargetMode="External" /><Relationship Id="rId4" Type="http://schemas.openxmlformats.org/officeDocument/2006/relationships/hyperlink" Target="https://insights.newscred.com/" TargetMode="Ex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8664" y="2167373"/>
            <a:ext cx="4166741" cy="10596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7200" b="1">
                <a:solidFill>
                  <a:srgbClr val="ffffff"/>
                </a:solidFill>
                <a:latin typeface="DNTHTP+Arial-BoldMT"/>
                <a:cs typeface="DNTHTP+Arial-BoldMT"/>
              </a:rPr>
              <a:t>Websites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54530" y="3746340"/>
            <a:ext cx="9097192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2.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Insights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in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conversions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and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your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target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000" b="1">
                <a:solidFill>
                  <a:srgbClr val="ffffff"/>
                </a:solidFill>
                <a:latin typeface="DNTHTP+Arial-BoldMT"/>
                <a:cs typeface="DNTHTP+Arial-BoldMT"/>
              </a:rPr>
              <a:t>groups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686507"/>
            <a:ext cx="5395145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Learning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objectives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0099" y="1621165"/>
            <a:ext cx="8068864" cy="9427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02"/>
              </a:lnSpc>
              <a:spcBef>
                <a:spcPts val="0"/>
              </a:spcBef>
              <a:spcAft>
                <a:spcPts val="0"/>
              </a:spcAft>
            </a:pP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Pre-requisite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  <a:r>
              <a:rPr dirty="0" sz="225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student: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Basics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225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marketing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recommended.</a:t>
            </a:r>
          </a:p>
          <a:p>
            <a:pPr marL="0" marR="0">
              <a:lnSpc>
                <a:spcPts val="2502"/>
              </a:lnSpc>
              <a:spcBef>
                <a:spcPts val="2118"/>
              </a:spcBef>
              <a:spcAft>
                <a:spcPts val="0"/>
              </a:spcAft>
            </a:pP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student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able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81689" y="2664575"/>
            <a:ext cx="5865685" cy="5006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42"/>
              </a:lnSpc>
              <a:spcBef>
                <a:spcPts val="0"/>
              </a:spcBef>
              <a:spcAft>
                <a:spcPts val="0"/>
              </a:spcAft>
            </a:pPr>
            <a:r>
              <a:rPr dirty="0" sz="3250">
                <a:solidFill>
                  <a:srgbClr val="d12477"/>
                </a:solidFill>
                <a:latin typeface="FTTLME+ArialMT"/>
                <a:cs typeface="FTTLME+ArialMT"/>
              </a:rPr>
              <a:t>•</a:t>
            </a:r>
            <a:r>
              <a:rPr dirty="0" sz="3250" spc="148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Identify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different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kinds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web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conversions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81689" y="2971813"/>
            <a:ext cx="7240861" cy="5006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42"/>
              </a:lnSpc>
              <a:spcBef>
                <a:spcPts val="0"/>
              </a:spcBef>
              <a:spcAft>
                <a:spcPts val="0"/>
              </a:spcAft>
            </a:pPr>
            <a:r>
              <a:rPr dirty="0" sz="3250">
                <a:solidFill>
                  <a:srgbClr val="d12477"/>
                </a:solidFill>
                <a:latin typeface="FTTLME+ArialMT"/>
                <a:cs typeface="FTTLME+ArialMT"/>
              </a:rPr>
              <a:t>•</a:t>
            </a:r>
            <a:r>
              <a:rPr dirty="0" sz="3250" spc="148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Understand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role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website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225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25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225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journey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81689" y="3279051"/>
            <a:ext cx="9089456" cy="780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42"/>
              </a:lnSpc>
              <a:spcBef>
                <a:spcPts val="0"/>
              </a:spcBef>
              <a:spcAft>
                <a:spcPts val="0"/>
              </a:spcAft>
            </a:pPr>
            <a:r>
              <a:rPr dirty="0" sz="3250">
                <a:solidFill>
                  <a:srgbClr val="d12477"/>
                </a:solidFill>
                <a:latin typeface="FTTLME+ArialMT"/>
                <a:cs typeface="FTTLME+ArialMT"/>
              </a:rPr>
              <a:t>•</a:t>
            </a:r>
            <a:r>
              <a:rPr dirty="0" sz="3250" spc="148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Understand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role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Usability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225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supporting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225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reach</a:t>
            </a:r>
          </a:p>
          <a:p>
            <a:pPr marL="435610" marR="0">
              <a:lnSpc>
                <a:spcPts val="241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conversion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81689" y="3893529"/>
            <a:ext cx="9248481" cy="7804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642"/>
              </a:lnSpc>
              <a:spcBef>
                <a:spcPts val="0"/>
              </a:spcBef>
              <a:spcAft>
                <a:spcPts val="0"/>
              </a:spcAft>
            </a:pPr>
            <a:r>
              <a:rPr dirty="0" sz="3250">
                <a:solidFill>
                  <a:srgbClr val="d12477"/>
                </a:solidFill>
                <a:latin typeface="FTTLME+ArialMT"/>
                <a:cs typeface="FTTLME+ArialMT"/>
              </a:rPr>
              <a:t>•</a:t>
            </a:r>
            <a:r>
              <a:rPr dirty="0" sz="3250" spc="148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Elaborate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target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groups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25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webiste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by</a:t>
            </a:r>
            <a:r>
              <a:rPr dirty="0" sz="225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describing</a:t>
            </a:r>
            <a:r>
              <a:rPr dirty="0" sz="225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persona’s</a:t>
            </a:r>
            <a:r>
              <a:rPr dirty="0" sz="225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</a:p>
          <a:p>
            <a:pPr marL="435610" marR="0">
              <a:lnSpc>
                <a:spcPts val="241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250">
                <a:solidFill>
                  <a:srgbClr val="161249"/>
                </a:solidFill>
                <a:latin typeface="FTTLME+ArialMT"/>
                <a:cs typeface="FTTLME+ArialMT"/>
              </a:rPr>
              <a:t>segmentation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479410" y="1616953"/>
            <a:ext cx="5159424" cy="8161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role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of</a:t>
            </a:r>
            <a:r>
              <a:rPr dirty="0" sz="21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websites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in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a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customer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journey</a:t>
            </a:r>
          </a:p>
          <a:p>
            <a:pPr marL="0" marR="0">
              <a:lnSpc>
                <a:spcPts val="2346"/>
              </a:lnSpc>
              <a:spcBef>
                <a:spcPts val="1483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Defining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conversions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90940" y="2001792"/>
            <a:ext cx="1953220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ffffff"/>
                </a:solidFill>
                <a:latin typeface="DNTHTP+Arial-BoldMT"/>
                <a:cs typeface="DNTHTP+Arial-BoldMT"/>
              </a:rPr>
              <a:t>Topics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479410" y="2577073"/>
            <a:ext cx="5012781" cy="81611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Conversion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and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customer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experience</a:t>
            </a:r>
          </a:p>
          <a:p>
            <a:pPr marL="0" marR="0">
              <a:lnSpc>
                <a:spcPts val="2346"/>
              </a:lnSpc>
              <a:spcBef>
                <a:spcPts val="1483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Insights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in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your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customers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479410" y="3537193"/>
            <a:ext cx="5486439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Customer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Segmentations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and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Buyer</a:t>
            </a:r>
            <a:r>
              <a:rPr dirty="0" sz="21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100">
                <a:solidFill>
                  <a:srgbClr val="ffffff"/>
                </a:solidFill>
                <a:latin typeface="FTTLME+ArialMT"/>
                <a:cs typeface="FTTLME+ArialMT"/>
              </a:rPr>
              <a:t>persona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585244" y="2421483"/>
            <a:ext cx="7161512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role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websites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in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</a:p>
          <a:p>
            <a:pPr marL="1165225" marR="0">
              <a:lnSpc>
                <a:spcPts val="4752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journey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76772" y="151670"/>
            <a:ext cx="9948301" cy="929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Buyer’s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Journey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(=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DNTHTP+Arial-BoldMT"/>
                <a:cs typeface="DNTHTP+Arial-BoldMT"/>
              </a:rPr>
              <a:t>Journey)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=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Process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buyers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go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through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become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aware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of,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consider,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decide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purchase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a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new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product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or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161249"/>
                </a:solidFill>
                <a:latin typeface="DNTHTP+Arial-BoldMT"/>
                <a:cs typeface="DNTHTP+Arial-BoldMT"/>
              </a:rPr>
              <a:t>service.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18712" y="5971504"/>
            <a:ext cx="1597321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u="sng">
                <a:solidFill>
                  <a:srgbClr val="161249"/>
                </a:solidFill>
                <a:latin typeface="FTTLME+ArialMT"/>
                <a:cs typeface="FTTLME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Further</a:t>
            </a:r>
            <a:r>
              <a:rPr dirty="0" sz="1600" spc="43" u="sng">
                <a:solidFill>
                  <a:srgbClr val="161249"/>
                </a:solidFill>
                <a:latin typeface="Times New Roman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600" u="sng">
                <a:solidFill>
                  <a:srgbClr val="161249"/>
                </a:solidFill>
                <a:latin typeface="FTTLME+ArialMT"/>
                <a:cs typeface="FTTLME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reading: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742963" y="6227795"/>
            <a:ext cx="3384613" cy="208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000000"/>
                </a:solidFill>
                <a:latin typeface="FTTLME+ArialMT"/>
                <a:cs typeface="FTTLME+ArialMT"/>
              </a:rPr>
              <a:t>Graphics</a:t>
            </a:r>
            <a:r>
              <a:rPr dirty="0" sz="1200" spc="3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000000"/>
                </a:solidFill>
                <a:latin typeface="FTTLME+ArialMT"/>
                <a:cs typeface="FTTLME+ArialMT"/>
              </a:rPr>
              <a:t>source:</a:t>
            </a:r>
            <a:r>
              <a:rPr dirty="0" sz="1200" spc="2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200" u="sng">
                <a:solidFill>
                  <a:srgbClr val="000000"/>
                </a:solidFill>
                <a:latin typeface="FTTLME+ArialMT"/>
                <a:cs typeface="FTTLME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https://insights.newscred.com/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718712" y="6215344"/>
            <a:ext cx="5076626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u="sng">
                <a:solidFill>
                  <a:srgbClr val="161249"/>
                </a:solidFill>
                <a:latin typeface="FTTLME+ArialMT"/>
                <a:cs typeface="FTTLME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https://www.crazyegg.com/blog/guides/buyers-journey/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98996" y="401909"/>
            <a:ext cx="8894489" cy="1154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is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involved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in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each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step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journey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98996" y="1586162"/>
            <a:ext cx="1013648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Awareness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50126" y="1861904"/>
            <a:ext cx="245984" cy="359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56196" y="1861904"/>
            <a:ext cx="7675019" cy="359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Websites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help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create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awareness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by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providing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relevant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engaging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content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attracts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potential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customers.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They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introduce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business,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its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products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services,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establish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initial</a:t>
            </a:r>
            <a:r>
              <a:rPr dirty="0" sz="1200" spc="3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connection.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98996" y="2286389"/>
            <a:ext cx="1238434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Consideration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50126" y="2562131"/>
            <a:ext cx="245984" cy="50868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  <a:p>
            <a:pPr marL="0" marR="0">
              <a:lnSpc>
                <a:spcPts val="1362"/>
              </a:lnSpc>
              <a:spcBef>
                <a:spcPts val="929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56196" y="2562131"/>
            <a:ext cx="9146688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consideration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stage,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websites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provide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detailed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information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about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business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offerings,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features,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benefits,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unique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selling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56196" y="2710873"/>
            <a:ext cx="1030897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propositions.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56196" y="2859616"/>
            <a:ext cx="7976068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They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showcase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testimonials,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reviews,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case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studies,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comparisons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help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2">
                <a:solidFill>
                  <a:srgbClr val="161249"/>
                </a:solidFill>
                <a:latin typeface="FTTLME+ArialMT"/>
                <a:cs typeface="FTTLME+ArialMT"/>
              </a:rPr>
              <a:t>make</a:t>
            </a:r>
            <a:r>
              <a:rPr dirty="0" sz="1200" spc="3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informed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decisions.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98996" y="3135358"/>
            <a:ext cx="1047934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Conversion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: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950126" y="3411100"/>
            <a:ext cx="245984" cy="359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256196" y="3411100"/>
            <a:ext cx="9876764" cy="5086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Websites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play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vital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role</a:t>
            </a:r>
            <a:r>
              <a:rPr dirty="0" sz="12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12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converting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prospects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into</a:t>
            </a:r>
            <a:r>
              <a:rPr dirty="0" sz="12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customers.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They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provide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clear</a:t>
            </a:r>
            <a:r>
              <a:rPr dirty="0" sz="1200" spc="3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calls-to-action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(CTAs)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prompt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visitors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take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desired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actions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such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making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purchase,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filling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out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form,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subscribing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newsletter,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requesting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1">
                <a:solidFill>
                  <a:srgbClr val="161249"/>
                </a:solidFill>
                <a:latin typeface="FTTLME+ArialMT"/>
                <a:cs typeface="FTTLME+ArialMT"/>
              </a:rPr>
              <a:t>demo.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798996" y="3984327"/>
            <a:ext cx="3084330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1" b="1">
                <a:solidFill>
                  <a:srgbClr val="161249"/>
                </a:solidFill>
                <a:latin typeface="DNTHTP+Arial-BoldMT"/>
                <a:cs typeface="DNTHTP+Arial-BoldMT"/>
              </a:rPr>
              <a:t>Engagement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2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Relationship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Building: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950126" y="4260069"/>
            <a:ext cx="245984" cy="5086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56196" y="4260069"/>
            <a:ext cx="9904296" cy="5086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Websites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facilitate</a:t>
            </a:r>
            <a:r>
              <a:rPr dirty="0" sz="12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ongoing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1">
                <a:solidFill>
                  <a:srgbClr val="161249"/>
                </a:solidFill>
                <a:latin typeface="FTTLME+ArialMT"/>
                <a:cs typeface="FTTLME+ArialMT"/>
              </a:rPr>
              <a:t>engagement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customers.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They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provide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valuable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content,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blog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articles,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resources,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interactive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features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keep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engaged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build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relationship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over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time.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E.g.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personalized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recommendations,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loyalty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programs,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portals.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798996" y="4833296"/>
            <a:ext cx="1871925" cy="21119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Support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2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12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12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Retention: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950126" y="5109039"/>
            <a:ext cx="245984" cy="35993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256196" y="5109039"/>
            <a:ext cx="9619877" cy="5086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Websites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also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serve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support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channel,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offering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1">
                <a:solidFill>
                  <a:srgbClr val="161249"/>
                </a:solidFill>
                <a:latin typeface="FTTLME+ArialMT"/>
                <a:cs typeface="FTTLME+ArialMT"/>
              </a:rPr>
              <a:t>FAQs,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knowledge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bases,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chatbots,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contact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forms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seek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assistance.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They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provide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12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seamless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experience</a:t>
            </a:r>
            <a:r>
              <a:rPr dirty="0" sz="12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existing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customers,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enabling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them</a:t>
            </a:r>
            <a:r>
              <a:rPr dirty="0" sz="12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12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access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account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information,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track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orders,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1200" spc="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seek</a:t>
            </a:r>
            <a:r>
              <a:rPr dirty="0" sz="12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FTTLME+ArialMT"/>
                <a:cs typeface="FTTLME+ArialMT"/>
              </a:rPr>
              <a:t>help</a:t>
            </a:r>
            <a:r>
              <a:rPr dirty="0" sz="12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spc="11">
                <a:solidFill>
                  <a:srgbClr val="161249"/>
                </a:solidFill>
                <a:latin typeface="FTTLME+ArialMT"/>
                <a:cs typeface="FTTLME+ArialMT"/>
              </a:rPr>
              <a:t>when</a:t>
            </a:r>
          </a:p>
          <a:p>
            <a:pPr marL="0" marR="0">
              <a:lnSpc>
                <a:spcPts val="1171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 spc="10">
                <a:solidFill>
                  <a:srgbClr val="161249"/>
                </a:solidFill>
                <a:latin typeface="FTTLME+ArialMT"/>
                <a:cs typeface="FTTLME+ArialMT"/>
              </a:rPr>
              <a:t>needed.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709316"/>
            <a:ext cx="7254831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main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goal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a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57547"/>
            <a:ext cx="5379644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You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want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CONVERSION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577476"/>
            <a:ext cx="7036717" cy="6340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692"/>
              </a:lnSpc>
              <a:spcBef>
                <a:spcPts val="0"/>
              </a:spcBef>
              <a:spcAft>
                <a:spcPts val="0"/>
              </a:spcAft>
            </a:pPr>
            <a:r>
              <a:rPr dirty="0" sz="4200">
                <a:solidFill>
                  <a:srgbClr val="d12477"/>
                </a:solidFill>
                <a:latin typeface="FTTLME+ArialMT"/>
                <a:cs typeface="FTTLME+ArialMT"/>
              </a:rPr>
              <a:t>•</a:t>
            </a:r>
            <a:r>
              <a:rPr dirty="0" sz="4200" spc="108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Each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web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page</a:t>
            </a:r>
            <a:r>
              <a:rPr dirty="0" sz="2800" spc="12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MUST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have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an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objective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3088523"/>
            <a:ext cx="9024570" cy="6340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692"/>
              </a:lnSpc>
              <a:spcBef>
                <a:spcPts val="0"/>
              </a:spcBef>
              <a:spcAft>
                <a:spcPts val="0"/>
              </a:spcAft>
            </a:pPr>
            <a:r>
              <a:rPr dirty="0" sz="4200">
                <a:solidFill>
                  <a:srgbClr val="d12477"/>
                </a:solidFill>
                <a:latin typeface="FTTLME+ArialMT"/>
                <a:cs typeface="FTTLME+ArialMT"/>
              </a:rPr>
              <a:t>•</a:t>
            </a:r>
            <a:r>
              <a:rPr dirty="0" sz="4200" spc="1080">
                <a:solidFill>
                  <a:srgbClr val="d12477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If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some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web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pages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do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not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have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an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objective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–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86825" y="3633529"/>
            <a:ext cx="1830403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DELETE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it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253582" y="3024989"/>
            <a:ext cx="5828775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Defining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conversions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8280055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What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is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a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conversion?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42020" y="1742951"/>
            <a:ext cx="10007534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1850" spc="1135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2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website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conversion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happens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2">
                <a:solidFill>
                  <a:srgbClr val="000000"/>
                </a:solidFill>
                <a:latin typeface="FTTLME+ArialMT"/>
                <a:cs typeface="FTTLME+ArialMT"/>
              </a:rPr>
              <a:t>when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user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completes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desired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action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on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your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website,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e.g.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499220" y="1938069"/>
            <a:ext cx="2278386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○</a:t>
            </a:r>
            <a:r>
              <a:rPr dirty="0" sz="1850" spc="113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2">
                <a:solidFill>
                  <a:srgbClr val="000000"/>
                </a:solidFill>
                <a:latin typeface="FTTLME+ArialMT"/>
                <a:cs typeface="FTTLME+ArialMT"/>
              </a:rPr>
              <a:t>make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purchase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499220" y="2133187"/>
            <a:ext cx="2702693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○</a:t>
            </a:r>
            <a:r>
              <a:rPr dirty="0" sz="1850" spc="113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fill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out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contact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form.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42020" y="2455305"/>
            <a:ext cx="6252212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1850" spc="1135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Every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business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website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is</a:t>
            </a:r>
            <a:r>
              <a:rPr dirty="0" sz="1850" spc="3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built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to</a:t>
            </a:r>
            <a:r>
              <a:rPr dirty="0" sz="185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generate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conversions.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42020" y="3099540"/>
            <a:ext cx="2560842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1850" spc="1135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1850" spc="-11" b="1">
                <a:solidFill>
                  <a:srgbClr val="000000"/>
                </a:solidFill>
                <a:latin typeface="DNTHTP+Arial-BoldMT"/>
                <a:cs typeface="DNTHTP+Arial-BoldMT"/>
              </a:rPr>
              <a:t>Micro-conversions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499220" y="3294658"/>
            <a:ext cx="8691492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○</a:t>
            </a:r>
            <a:r>
              <a:rPr dirty="0" sz="1850" spc="113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2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micro-conversion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happens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2">
                <a:solidFill>
                  <a:srgbClr val="000000"/>
                </a:solidFill>
                <a:latin typeface="FTTLME+ArialMT"/>
                <a:cs typeface="FTTLME+ArialMT"/>
              </a:rPr>
              <a:t>when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step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toward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your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end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goal</a:t>
            </a:r>
            <a:r>
              <a:rPr dirty="0" sz="185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is</a:t>
            </a:r>
            <a:r>
              <a:rPr dirty="0" sz="1850" spc="3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achieved,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like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844025" y="3489776"/>
            <a:ext cx="8462754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subscribing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to</a:t>
            </a:r>
            <a:r>
              <a:rPr dirty="0" sz="185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newsletter,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downloading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an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e-book,</a:t>
            </a:r>
            <a:r>
              <a:rPr dirty="0" sz="1850" spc="4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or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watching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product</a:t>
            </a:r>
            <a:r>
              <a:rPr dirty="0" sz="1850" spc="4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video.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499220" y="3684894"/>
            <a:ext cx="7504217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○</a:t>
            </a:r>
            <a:r>
              <a:rPr dirty="0" sz="1850" spc="113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Micro-conversions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are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events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that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occur</a:t>
            </a:r>
            <a:r>
              <a:rPr dirty="0" sz="1850" spc="4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before</a:t>
            </a:r>
            <a:r>
              <a:rPr dirty="0" sz="185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macro-conversion.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42020" y="4329129"/>
            <a:ext cx="2625649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1850" spc="1135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1850" spc="-11" b="1">
                <a:solidFill>
                  <a:srgbClr val="000000"/>
                </a:solidFill>
                <a:latin typeface="DNTHTP+Arial-BoldMT"/>
                <a:cs typeface="DNTHTP+Arial-BoldMT"/>
              </a:rPr>
              <a:t>Macro-conversions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499220" y="4524247"/>
            <a:ext cx="9698440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○</a:t>
            </a:r>
            <a:r>
              <a:rPr dirty="0" sz="1850" spc="113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2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macro-conversion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happens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2">
                <a:solidFill>
                  <a:srgbClr val="000000"/>
                </a:solidFill>
                <a:latin typeface="FTTLME+ArialMT"/>
                <a:cs typeface="FTTLME+ArialMT"/>
              </a:rPr>
              <a:t>when</a:t>
            </a:r>
            <a:r>
              <a:rPr dirty="0" sz="1850" spc="4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your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end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goal</a:t>
            </a:r>
            <a:r>
              <a:rPr dirty="0" sz="185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is</a:t>
            </a:r>
            <a:r>
              <a:rPr dirty="0" sz="1850" spc="3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achieved,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such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as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sale,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new</a:t>
            </a:r>
            <a:r>
              <a:rPr dirty="0" sz="185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paid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844025" y="4719365"/>
            <a:ext cx="4293967" cy="297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subscriber,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1">
                <a:solidFill>
                  <a:srgbClr val="000000"/>
                </a:solidFill>
                <a:latin typeface="FTTLME+ArialMT"/>
                <a:cs typeface="FTTLME+ArialMT"/>
              </a:rPr>
              <a:t>or</a:t>
            </a:r>
            <a:r>
              <a:rPr dirty="0" sz="185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850" spc="3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completed</a:t>
            </a:r>
            <a:r>
              <a:rPr dirty="0" sz="185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contact</a:t>
            </a:r>
            <a:r>
              <a:rPr dirty="0" sz="1850" spc="4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50" spc="-10">
                <a:solidFill>
                  <a:srgbClr val="000000"/>
                </a:solidFill>
                <a:latin typeface="FTTLME+ArialMT"/>
                <a:cs typeface="FTTLME+ArialMT"/>
              </a:rPr>
              <a:t>form.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32173" y="163174"/>
            <a:ext cx="5896656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Possible</a:t>
            </a:r>
            <a:r>
              <a:rPr dirty="0" sz="4400" spc="36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conversions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41883" y="1190849"/>
            <a:ext cx="2255195" cy="12746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DNTHTP+Arial-BoldMT"/>
                <a:cs typeface="DNTHTP+Arial-BoldMT"/>
              </a:rPr>
              <a:t>Interaction:</a:t>
            </a:r>
          </a:p>
          <a:p>
            <a:pPr marL="0" marR="0">
              <a:lnSpc>
                <a:spcPts val="1965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Take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test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Visit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contact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page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Time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on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the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website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Watch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video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801076" y="1190849"/>
            <a:ext cx="88921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DNTHTP+Arial-BoldMT"/>
                <a:cs typeface="DNTHTP+Arial-BoldMT"/>
              </a:rPr>
              <a:t>Leads: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382467" y="1190849"/>
            <a:ext cx="82592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DNTHTP+Arial-BoldMT"/>
                <a:cs typeface="DNTHTP+Arial-BoldMT"/>
              </a:rPr>
              <a:t>Sales: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801076" y="1440470"/>
            <a:ext cx="2391513" cy="10250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Download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whitepaper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Email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results</a:t>
            </a:r>
          </a:p>
          <a:p>
            <a:pPr marL="0" marR="0">
              <a:lnSpc>
                <a:spcPts val="1920"/>
              </a:lnSpc>
              <a:spcBef>
                <a:spcPts val="5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Quotation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request</a:t>
            </a:r>
          </a:p>
          <a:p>
            <a:pPr marL="0" marR="0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Sign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petition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382467" y="1440470"/>
            <a:ext cx="1555781" cy="7811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Purchase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Subscription</a:t>
            </a:r>
          </a:p>
          <a:p>
            <a:pPr marL="0" marR="0">
              <a:lnSpc>
                <a:spcPts val="1920"/>
              </a:lnSpc>
              <a:spcBef>
                <a:spcPts val="5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Sign-up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382467" y="2171991"/>
            <a:ext cx="186058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FTTLME+ArialMT"/>
                <a:cs typeface="FTTLME+ArialMT"/>
              </a:rPr>
              <a:t>•</a:t>
            </a:r>
            <a:r>
              <a:rPr dirty="0" sz="1800" spc="116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Register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course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002149" y="6337483"/>
            <a:ext cx="251283" cy="4500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1</a:t>
            </a:r>
          </a:p>
          <a:p>
            <a:pPr marL="0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0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69675" y="388711"/>
            <a:ext cx="5737131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Assignment: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90674" y="1971421"/>
            <a:ext cx="3606393" cy="15856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What</a:t>
            </a:r>
            <a:r>
              <a:rPr dirty="0" sz="2400" spc="63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are</a:t>
            </a:r>
            <a:r>
              <a:rPr dirty="0" sz="2400" spc="64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conversions</a:t>
            </a:r>
          </a:p>
          <a:p>
            <a:pPr marL="0" marR="0">
              <a:lnSpc>
                <a:spcPts val="2681"/>
              </a:lnSpc>
              <a:spcBef>
                <a:spcPts val="436"/>
              </a:spcBef>
              <a:spcAft>
                <a:spcPts val="0"/>
              </a:spcAft>
            </a:pP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on</a:t>
            </a:r>
            <a:r>
              <a:rPr dirty="0" sz="2400" spc="64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this</a:t>
            </a:r>
            <a:r>
              <a:rPr dirty="0" sz="2400" spc="66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website?</a:t>
            </a:r>
          </a:p>
          <a:p>
            <a:pPr marL="0" marR="0">
              <a:lnSpc>
                <a:spcPts val="2681"/>
              </a:lnSpc>
              <a:spcBef>
                <a:spcPts val="486"/>
              </a:spcBef>
              <a:spcAft>
                <a:spcPts val="0"/>
              </a:spcAft>
            </a:pP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Discuss</a:t>
            </a:r>
            <a:r>
              <a:rPr dirty="0" sz="2400" spc="64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with</a:t>
            </a:r>
            <a:r>
              <a:rPr dirty="0" sz="2400" spc="64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your</a:t>
            </a:r>
            <a:r>
              <a:rPr dirty="0" sz="2400" spc="64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group</a:t>
            </a:r>
          </a:p>
          <a:p>
            <a:pPr marL="0" marR="0">
              <a:lnSpc>
                <a:spcPts val="2681"/>
              </a:lnSpc>
              <a:spcBef>
                <a:spcPts val="486"/>
              </a:spcBef>
              <a:spcAft>
                <a:spcPts val="0"/>
              </a:spcAft>
            </a:pP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Write</a:t>
            </a:r>
            <a:r>
              <a:rPr dirty="0" sz="2400" spc="66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them</a:t>
            </a:r>
            <a:r>
              <a:rPr dirty="0" sz="2400" spc="66">
                <a:solidFill>
                  <a:srgbClr val="2e75b5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2e75b5"/>
                </a:solidFill>
                <a:latin typeface="FTTLME+ArialMT"/>
                <a:cs typeface="FTTLME+ArialMT"/>
              </a:rPr>
              <a:t>down.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161384" y="4985118"/>
            <a:ext cx="2008685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2e75b5"/>
                </a:solidFill>
                <a:latin typeface="DNTHTP+Arial-BoldMT"/>
                <a:cs typeface="DNTHTP+Arial-BoldMT"/>
              </a:rPr>
              <a:t>10</a:t>
            </a:r>
            <a:r>
              <a:rPr dirty="0" sz="2800" b="1">
                <a:solidFill>
                  <a:srgbClr val="2e75b5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2e75b5"/>
                </a:solidFill>
                <a:latin typeface="DNTHTP+Arial-BoldMT"/>
                <a:cs typeface="DNTHTP+Arial-BoldMT"/>
              </a:rPr>
              <a:t>minutes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916920" y="6444163"/>
            <a:ext cx="350167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995488" y="2421485"/>
            <a:ext cx="8342820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Conversions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</a:p>
          <a:p>
            <a:pPr marL="2639218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experience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141"/>
            <a:ext cx="7659966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importance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experience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52774"/>
            <a:ext cx="6137706" cy="24299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It's</a:t>
            </a:r>
            <a:r>
              <a:rPr dirty="0" sz="24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not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just</a:t>
            </a:r>
            <a:r>
              <a:rPr dirty="0" sz="24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Conversion</a:t>
            </a:r>
            <a:r>
              <a:rPr dirty="0" sz="2400" spc="89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that's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important.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be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effective,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must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have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positive</a:t>
            </a:r>
            <a:r>
              <a:rPr dirty="0" sz="2400" spc="79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experience</a:t>
            </a:r>
            <a:r>
              <a:rPr dirty="0" sz="2400" spc="88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while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visiting</a:t>
            </a:r>
            <a:r>
              <a:rPr dirty="0" sz="2400" spc="9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4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website.</a:t>
            </a:r>
          </a:p>
          <a:p>
            <a:pPr marL="0" marR="0">
              <a:lnSpc>
                <a:spcPts val="2681"/>
              </a:lnSpc>
              <a:spcBef>
                <a:spcPts val="51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experience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sum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what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experiences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during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interaction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organization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11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feeling</a:t>
            </a:r>
            <a:r>
              <a:rPr dirty="0" sz="2400" spc="85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experience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evokes.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4638646"/>
            <a:ext cx="6332830" cy="103698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more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pleasant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experience,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greater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effect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2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conversion</a:t>
            </a:r>
            <a:r>
              <a:rPr dirty="0" sz="2400" spc="64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customer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4472c4"/>
                </a:solidFill>
                <a:latin typeface="FTTLME+ArialMT"/>
                <a:cs typeface="FTTLME+ArialMT"/>
              </a:rPr>
              <a:t>experience.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214563" y="1722072"/>
            <a:ext cx="7907101" cy="17029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782588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Usability</a:t>
            </a:r>
          </a:p>
          <a:p>
            <a:pPr marL="0" marR="0">
              <a:lnSpc>
                <a:spcPts val="4320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for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a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user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centric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design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your</a:t>
            </a:r>
          </a:p>
          <a:p>
            <a:pPr marL="2949574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010325" y="1036307"/>
            <a:ext cx="4774878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Usability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0609"/>
            <a:ext cx="3490001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u="sng">
                <a:solidFill>
                  <a:srgbClr val="5b9bd5"/>
                </a:solidFill>
                <a:latin typeface="FTTLME+ArialMT"/>
                <a:cs typeface="FTTLME+ArialMT"/>
              </a:rPr>
              <a:t>Defintion</a:t>
            </a:r>
            <a:r>
              <a:rPr dirty="0" sz="2800" spc="75" u="sng">
                <a:solidFill>
                  <a:srgbClr val="5b9bd5"/>
                </a:solidFill>
                <a:latin typeface="Times New Roman"/>
                <a:cs typeface="Times New Roman"/>
              </a:rPr>
              <a:t> </a:t>
            </a:r>
            <a:r>
              <a:rPr dirty="0" sz="2800" u="sng">
                <a:solidFill>
                  <a:srgbClr val="5b9bd5"/>
                </a:solidFill>
                <a:latin typeface="FTTLME+ArialMT"/>
                <a:cs typeface="FTTLME+ArialMT"/>
              </a:rPr>
              <a:t>of</a:t>
            </a:r>
            <a:r>
              <a:rPr dirty="0" sz="2800" spc="74" u="sng">
                <a:solidFill>
                  <a:srgbClr val="5b9bd5"/>
                </a:solidFill>
                <a:latin typeface="Times New Roman"/>
                <a:cs typeface="Times New Roman"/>
              </a:rPr>
              <a:t> </a:t>
            </a:r>
            <a:r>
              <a:rPr dirty="0" sz="2800" u="sng">
                <a:solidFill>
                  <a:srgbClr val="5b9bd5"/>
                </a:solidFill>
                <a:latin typeface="FTTLME+ArialMT"/>
                <a:cs typeface="FTTLME+ArialMT"/>
              </a:rPr>
              <a:t>Usability: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371657"/>
            <a:ext cx="10226902" cy="12034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2800" spc="7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thing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is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usable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if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person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of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average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(or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even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below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average)</a:t>
            </a:r>
          </a:p>
          <a:p>
            <a:pPr marL="0" marR="0">
              <a:lnSpc>
                <a:spcPts val="3023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ability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can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figure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out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how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to</a:t>
            </a:r>
            <a:r>
              <a:rPr dirty="0" sz="2800" spc="7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use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the</a:t>
            </a:r>
            <a:r>
              <a:rPr dirty="0" sz="2800" spc="7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thing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for</a:t>
            </a:r>
            <a:r>
              <a:rPr dirty="0" sz="2800" spc="7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its</a:t>
            </a:r>
            <a:r>
              <a:rPr dirty="0" sz="2800" spc="7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intended</a:t>
            </a:r>
          </a:p>
          <a:p>
            <a:pPr marL="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purpose,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without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it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being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more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trouble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than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it’s</a:t>
            </a:r>
            <a:r>
              <a:rPr dirty="0" sz="2800" spc="7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worth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3650801"/>
            <a:ext cx="10205618" cy="12807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u="sng">
                <a:solidFill>
                  <a:srgbClr val="5b9bd5"/>
                </a:solidFill>
                <a:latin typeface="FTTLME+ArialMT"/>
                <a:cs typeface="FTTLME+ArialMT"/>
              </a:rPr>
              <a:t>Website</a:t>
            </a:r>
            <a:r>
              <a:rPr dirty="0" sz="2800" spc="75" u="sng">
                <a:solidFill>
                  <a:srgbClr val="5b9bd5"/>
                </a:solidFill>
                <a:latin typeface="Times New Roman"/>
                <a:cs typeface="Times New Roman"/>
              </a:rPr>
              <a:t> </a:t>
            </a:r>
            <a:r>
              <a:rPr dirty="0" sz="2800" u="sng">
                <a:solidFill>
                  <a:srgbClr val="5b9bd5"/>
                </a:solidFill>
                <a:latin typeface="FTTLME+ArialMT"/>
                <a:cs typeface="FTTLME+ArialMT"/>
              </a:rPr>
              <a:t>usability:</a:t>
            </a:r>
          </a:p>
          <a:p>
            <a:pPr marL="0" marR="0">
              <a:lnSpc>
                <a:spcPts val="3128"/>
              </a:lnSpc>
              <a:spcBef>
                <a:spcPts val="168"/>
              </a:spcBef>
              <a:spcAft>
                <a:spcPts val="0"/>
              </a:spcAft>
            </a:pP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The</a:t>
            </a:r>
            <a:r>
              <a:rPr dirty="0" sz="2800" spc="7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overall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experience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that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user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has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while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interacting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with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</a:p>
          <a:p>
            <a:pPr marL="0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website,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especially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in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terms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of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how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easy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or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enjoyable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it</a:t>
            </a:r>
            <a:r>
              <a:rPr dirty="0" sz="2800" spc="74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is</a:t>
            </a:r>
            <a:r>
              <a:rPr dirty="0" sz="2800" spc="7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to</a:t>
            </a:r>
            <a:r>
              <a:rPr dirty="0" sz="2800" spc="7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000000"/>
                </a:solidFill>
                <a:latin typeface="FTTLME+ArialMT"/>
                <a:cs typeface="FTTLME+ArialMT"/>
              </a:rPr>
              <a:t>use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902391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Usabilty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where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look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at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59623"/>
            <a:ext cx="2009041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Easy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800" spc="7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use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432967" y="1844311"/>
            <a:ext cx="207017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Appearance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941882" y="1915424"/>
            <a:ext cx="962397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Trust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432967" y="2210705"/>
            <a:ext cx="27689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18717" y="2348669"/>
            <a:ext cx="2646710" cy="533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Clickable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text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indicated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color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underline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2237300"/>
            <a:ext cx="276894" cy="11149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63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15375" y="2375263"/>
            <a:ext cx="2297410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Bread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crumb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navigation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941882" y="2298007"/>
            <a:ext cx="276894" cy="146864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2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8227632" y="2435971"/>
            <a:ext cx="2195982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Reviews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and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feedback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215375" y="2710437"/>
            <a:ext cx="2737134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Navigation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buttons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at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top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227632" y="2780395"/>
            <a:ext cx="1416944" cy="609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Domain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name</a:t>
            </a:r>
          </a:p>
          <a:p>
            <a:pPr marL="0" marR="0">
              <a:lnSpc>
                <a:spcPts val="1787"/>
              </a:lnSpc>
              <a:spcBef>
                <a:spcPts val="924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Authority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4432967" y="2823353"/>
            <a:ext cx="276894" cy="11242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2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1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718717" y="2961316"/>
            <a:ext cx="672107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Video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1215375" y="3054861"/>
            <a:ext cx="2488824" cy="533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Call-to-Action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buttons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buttons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right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4718717" y="3305741"/>
            <a:ext cx="1134228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Mobile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first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8227632" y="3469243"/>
            <a:ext cx="1833795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Up-to-date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content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929625" y="3529545"/>
            <a:ext cx="276894" cy="779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  <a:p>
            <a:pPr marL="0" marR="0">
              <a:lnSpc>
                <a:spcPts val="271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•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1215375" y="3667509"/>
            <a:ext cx="1168896" cy="609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Search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bar</a:t>
            </a:r>
          </a:p>
          <a:p>
            <a:pPr marL="0" marR="0">
              <a:lnSpc>
                <a:spcPts val="1787"/>
              </a:lnSpc>
              <a:spcBef>
                <a:spcPts val="924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Multilingual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718717" y="3650165"/>
            <a:ext cx="2307773" cy="5333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Structure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site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</a:p>
          <a:p>
            <a:pPr marL="0" marR="0">
              <a:lnSpc>
                <a:spcPts val="1787"/>
              </a:lnSpc>
              <a:spcBef>
                <a:spcPts val="32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FTTLME+ArialMT"/>
                <a:cs typeface="FTTLME+ArialMT"/>
              </a:rPr>
              <a:t>navigation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507357" y="2270712"/>
            <a:ext cx="7344740" cy="11542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977999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Know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your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customer:</a:t>
            </a:r>
          </a:p>
          <a:p>
            <a:pPr marL="0" marR="0">
              <a:lnSpc>
                <a:spcPts val="431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Persona’s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segmentations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509186" y="512431"/>
            <a:ext cx="5819566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Who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are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you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DNTHTP+Arial-BoldMT"/>
                <a:cs typeface="DNTHTP+Arial-BoldMT"/>
              </a:rPr>
              <a:t>targeting?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4062409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Buyer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persona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80584"/>
            <a:ext cx="9934500" cy="12034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800" spc="7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persona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800" spc="-2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a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fictional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representation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your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ideal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  <a:r>
              <a:rPr dirty="0" sz="2800" spc="25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based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market</a:t>
            </a:r>
            <a:r>
              <a:rPr dirty="0" sz="2800" spc="7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research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real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data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about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</a:p>
          <a:p>
            <a:pPr marL="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existing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customers.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3159728"/>
            <a:ext cx="9910771" cy="8194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Data,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insights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research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results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are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given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human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face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by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linking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pesona’s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800" spc="7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them.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50862" y="662559"/>
            <a:ext cx="4062409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Buyer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persona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376901" y="1489692"/>
            <a:ext cx="4738821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u="sng">
                <a:solidFill>
                  <a:srgbClr val="161249"/>
                </a:solidFill>
                <a:latin typeface="FTTLME+ArialMT"/>
                <a:cs typeface="FTTLME+ArialMT"/>
              </a:rPr>
              <a:t>Why</a:t>
            </a:r>
            <a:r>
              <a:rPr dirty="0" sz="2600" spc="72" u="sng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 u="sng">
                <a:solidFill>
                  <a:srgbClr val="161249"/>
                </a:solidFill>
                <a:latin typeface="FTTLME+ArialMT"/>
                <a:cs typeface="FTTLME+ArialMT"/>
              </a:rPr>
              <a:t>persona’s</a:t>
            </a:r>
            <a:r>
              <a:rPr dirty="0" sz="2600" spc="70" u="sng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 u="sng">
                <a:solidFill>
                  <a:srgbClr val="161249"/>
                </a:solidFill>
                <a:latin typeface="FTTLME+ArialMT"/>
                <a:cs typeface="FTTLME+ArialMT"/>
              </a:rPr>
              <a:t>are</a:t>
            </a:r>
            <a:r>
              <a:rPr dirty="0" sz="2600" spc="69" u="sng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 u="sng">
                <a:solidFill>
                  <a:srgbClr val="161249"/>
                </a:solidFill>
                <a:latin typeface="FTTLME+ArialMT"/>
                <a:cs typeface="FTTLME+ArialMT"/>
              </a:rPr>
              <a:t>not</a:t>
            </a:r>
            <a:r>
              <a:rPr dirty="0" sz="2600" spc="68" u="sng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 u="sng">
                <a:solidFill>
                  <a:srgbClr val="161249"/>
                </a:solidFill>
                <a:latin typeface="FTTLME+ArialMT"/>
                <a:cs typeface="FTTLME+ArialMT"/>
              </a:rPr>
              <a:t>enough: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5377" y="1526291"/>
            <a:ext cx="3550453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u="sng">
                <a:solidFill>
                  <a:srgbClr val="161249"/>
                </a:solidFill>
                <a:latin typeface="FTTLME+ArialMT"/>
                <a:cs typeface="FTTLME+ArialMT"/>
              </a:rPr>
              <a:t>Why</a:t>
            </a:r>
            <a:r>
              <a:rPr dirty="0" sz="2800" spc="76" u="sng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 u="sng">
                <a:solidFill>
                  <a:srgbClr val="161249"/>
                </a:solidFill>
                <a:latin typeface="FTTLME+ArialMT"/>
                <a:cs typeface="FTTLME+ArialMT"/>
              </a:rPr>
              <a:t>using</a:t>
            </a:r>
            <a:r>
              <a:rPr dirty="0" sz="2800" spc="75" u="sng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 u="sng">
                <a:solidFill>
                  <a:srgbClr val="161249"/>
                </a:solidFill>
                <a:latin typeface="FTTLME+ArialMT"/>
                <a:cs typeface="FTTLME+ArialMT"/>
              </a:rPr>
              <a:t>persona’s: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441036" y="1960043"/>
            <a:ext cx="5239308" cy="32656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161249"/>
                </a:solidFill>
                <a:latin typeface="FTTLME+ArialMT"/>
                <a:cs typeface="FTTLME+ArialMT"/>
              </a:rPr>
              <a:t>●</a:t>
            </a:r>
            <a:r>
              <a:rPr dirty="0" sz="2650" spc="8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Good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personas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are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not</a:t>
            </a:r>
          </a:p>
          <a:p>
            <a:pPr marL="393065" marR="0">
              <a:lnSpc>
                <a:spcPts val="2808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composed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from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behind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desk!</a:t>
            </a:r>
          </a:p>
          <a:p>
            <a:pPr marL="0" marR="0">
              <a:lnSpc>
                <a:spcPts val="2807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161249"/>
                </a:solidFill>
                <a:latin typeface="FTTLME+ArialMT"/>
                <a:cs typeface="FTTLME+ArialMT"/>
              </a:rPr>
              <a:t>●</a:t>
            </a:r>
            <a:r>
              <a:rPr dirty="0" sz="2650" spc="8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Data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analysis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don't</a:t>
            </a:r>
            <a:r>
              <a:rPr dirty="0" sz="26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give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insights</a:t>
            </a:r>
          </a:p>
          <a:p>
            <a:pPr marL="393065" marR="0">
              <a:lnSpc>
                <a:spcPts val="2807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motivations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6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</a:p>
          <a:p>
            <a:pPr marL="393065" marR="0">
              <a:lnSpc>
                <a:spcPts val="2808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visitors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behavior.</a:t>
            </a:r>
          </a:p>
          <a:p>
            <a:pPr marL="0" marR="0">
              <a:lnSpc>
                <a:spcPts val="2808"/>
              </a:lnSpc>
              <a:spcBef>
                <a:spcPts val="0"/>
              </a:spcBef>
              <a:spcAft>
                <a:spcPts val="0"/>
              </a:spcAft>
            </a:pPr>
            <a:r>
              <a:rPr dirty="0" sz="2650">
                <a:solidFill>
                  <a:srgbClr val="161249"/>
                </a:solidFill>
                <a:latin typeface="FTTLME+ArialMT"/>
                <a:cs typeface="FTTLME+ArialMT"/>
              </a:rPr>
              <a:t>●</a:t>
            </a:r>
            <a:r>
              <a:rPr dirty="0" sz="2650" spc="8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That’s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why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it</a:t>
            </a:r>
            <a:r>
              <a:rPr dirty="0" sz="26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also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important</a:t>
            </a:r>
            <a:r>
              <a:rPr dirty="0" sz="26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</a:p>
          <a:p>
            <a:pPr marL="393065" marR="0">
              <a:lnSpc>
                <a:spcPts val="2807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gain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qualitative</a:t>
            </a:r>
            <a:r>
              <a:rPr dirty="0" sz="2600" spc="7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insights,</a:t>
            </a:r>
            <a:r>
              <a:rPr dirty="0" sz="26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</a:p>
          <a:p>
            <a:pPr marL="393065" marR="0">
              <a:lnSpc>
                <a:spcPts val="2807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example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through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surveys</a:t>
            </a:r>
            <a:r>
              <a:rPr dirty="0" sz="2600" spc="6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</a:p>
          <a:p>
            <a:pPr marL="393065" marR="0">
              <a:lnSpc>
                <a:spcPts val="2808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61249"/>
                </a:solidFill>
                <a:latin typeface="FTTLME+ArialMT"/>
                <a:cs typeface="FTTLME+ArialMT"/>
              </a:rPr>
              <a:t>interviews.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86177" y="1986573"/>
            <a:ext cx="4943350" cy="214225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●</a:t>
            </a:r>
            <a:r>
              <a:rPr dirty="0" sz="2800" spc="80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It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helps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you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800" spc="7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better</a:t>
            </a:r>
          </a:p>
          <a:p>
            <a:pPr marL="406400" marR="0">
              <a:lnSpc>
                <a:spcPts val="268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understand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target</a:t>
            </a:r>
          </a:p>
          <a:p>
            <a:pPr marL="406400" marR="0">
              <a:lnSpc>
                <a:spcPts val="2687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audience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tailor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</a:p>
          <a:p>
            <a:pPr marL="406400" marR="0">
              <a:lnSpc>
                <a:spcPts val="268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marketing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strategies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800" spc="7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their</a:t>
            </a:r>
          </a:p>
          <a:p>
            <a:pPr marL="406400" marR="0">
              <a:lnSpc>
                <a:spcPts val="268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specific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needs,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behaviors,</a:t>
            </a:r>
          </a:p>
          <a:p>
            <a:pPr marL="406400" marR="0">
              <a:lnSpc>
                <a:spcPts val="268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preferences.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86177" y="4000251"/>
            <a:ext cx="4845611" cy="13314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●</a:t>
            </a:r>
            <a:r>
              <a:rPr dirty="0" sz="2800" spc="80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It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triggers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empathy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so</a:t>
            </a:r>
          </a:p>
          <a:p>
            <a:pPr marL="406400" marR="0">
              <a:lnSpc>
                <a:spcPts val="2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website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developed</a:t>
            </a:r>
          </a:p>
          <a:p>
            <a:pPr marL="406400" marR="0">
              <a:lnSpc>
                <a:spcPts val="2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more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from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perspective</a:t>
            </a:r>
          </a:p>
          <a:p>
            <a:pPr marL="406400" marR="0">
              <a:lnSpc>
                <a:spcPts val="2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user.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966686"/>
            <a:ext cx="4062409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Buyer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persona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example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2406016"/>
            <a:ext cx="5762044" cy="8194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800" spc="7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Persona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often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provides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following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information: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80425" y="3301112"/>
            <a:ext cx="4214367" cy="27396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Name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&amp;</a:t>
            </a:r>
            <a:r>
              <a:rPr dirty="0" sz="2800" spc="7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photo</a:t>
            </a:r>
          </a:p>
          <a:p>
            <a:pPr marL="0" marR="0">
              <a:lnSpc>
                <a:spcPts val="3023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Persona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demographics</a:t>
            </a:r>
          </a:p>
          <a:p>
            <a:pPr marL="0" marR="0">
              <a:lnSpc>
                <a:spcPts val="3024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Interests</a:t>
            </a:r>
          </a:p>
          <a:p>
            <a:pPr marL="0" marR="0">
              <a:lnSpc>
                <a:spcPts val="3024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Channels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used</a:t>
            </a:r>
          </a:p>
          <a:p>
            <a:pPr marL="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Needs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/</a:t>
            </a:r>
            <a:r>
              <a:rPr dirty="0" sz="2800" spc="7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Gains</a:t>
            </a:r>
          </a:p>
          <a:p>
            <a:pPr marL="0" marR="0">
              <a:lnSpc>
                <a:spcPts val="3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Frustrations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/</a:t>
            </a:r>
            <a:r>
              <a:rPr dirty="0" sz="2800" spc="7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pains</a:t>
            </a:r>
          </a:p>
          <a:p>
            <a:pPr marL="0" marR="0">
              <a:lnSpc>
                <a:spcPts val="3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-</a:t>
            </a:r>
            <a:r>
              <a:rPr dirty="0" sz="2800" spc="15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Current</a:t>
            </a:r>
            <a:r>
              <a:rPr dirty="0" sz="2800" spc="7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solutions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used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6544423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segmentation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17126"/>
            <a:ext cx="2927068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Every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customer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is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unique.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096018"/>
            <a:ext cx="10311896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By</a:t>
            </a:r>
            <a:r>
              <a:rPr dirty="0" sz="1900" spc="52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clustering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customers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into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different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groups/segments,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we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can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split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the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target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group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and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use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298710"/>
            <a:ext cx="3892508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different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persona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for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each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segment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2856494"/>
            <a:ext cx="9106521" cy="5865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Customers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in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one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segment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have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common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needs,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problems,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attitude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or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other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issues.</a:t>
            </a:r>
          </a:p>
          <a:p>
            <a:pPr marL="0" marR="0">
              <a:lnSpc>
                <a:spcPts val="2122"/>
              </a:lnSpc>
              <a:spcBef>
                <a:spcPts val="73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These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needs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makes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it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necessary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to</a:t>
            </a:r>
            <a:r>
              <a:rPr dirty="0" sz="1900" spc="52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provide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different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offers.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693170"/>
            <a:ext cx="4923825" cy="58656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Based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on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this,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you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can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differ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per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segment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in:</a:t>
            </a:r>
          </a:p>
          <a:p>
            <a:pPr marL="107950" marR="0">
              <a:lnSpc>
                <a:spcPts val="2122"/>
              </a:lnSpc>
              <a:spcBef>
                <a:spcPts val="73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●</a:t>
            </a:r>
            <a:r>
              <a:rPr dirty="0" sz="1900" spc="112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Product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offerings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37575" y="4174754"/>
            <a:ext cx="2365246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●</a:t>
            </a:r>
            <a:r>
              <a:rPr dirty="0" sz="1900" spc="112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Value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proposition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37575" y="4377446"/>
            <a:ext cx="5339475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●</a:t>
            </a:r>
            <a:r>
              <a:rPr dirty="0" sz="1900" spc="112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Communication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(channels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/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tone</a:t>
            </a:r>
            <a:r>
              <a:rPr dirty="0" sz="1900" spc="5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of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voice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/</a:t>
            </a:r>
            <a:r>
              <a:rPr dirty="0" sz="1900" spc="5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000000"/>
                </a:solidFill>
                <a:latin typeface="FTTLME+ArialMT"/>
                <a:cs typeface="FTTLME+ArialMT"/>
              </a:rPr>
              <a:t>...)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929625" y="4929525"/>
            <a:ext cx="7837933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Always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define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customer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segments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and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use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them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in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100" b="1">
                <a:solidFill>
                  <a:srgbClr val="000000"/>
                </a:solidFill>
                <a:latin typeface="DNTHTP+Arial-BoldMT"/>
                <a:cs typeface="DNTHTP+Arial-BoldMT"/>
              </a:rPr>
              <a:t>analytics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4912" y="765607"/>
            <a:ext cx="6544423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Customer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segmentation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583096"/>
            <a:ext cx="6924250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0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Helps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empathize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customer.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1984415"/>
            <a:ext cx="10324290" cy="596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this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turn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helps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better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customer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segmentation...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Sometimes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2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people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do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not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look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alike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from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outside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fall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into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same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segmentation.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660055"/>
            <a:ext cx="5763217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Think,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for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example,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exclusive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food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for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dogs.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7565350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How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use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segmentation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in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design?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2240614"/>
            <a:ext cx="4164484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Identify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key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characteristics: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20430" y="2617897"/>
            <a:ext cx="10305055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450" spc="792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Start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by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defining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key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demographics,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interests,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goals,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challenges,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86825" y="2879678"/>
            <a:ext cx="491058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pain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points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target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audience.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262710"/>
            <a:ext cx="4383635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User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experience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(UX)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design: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20430" y="3639993"/>
            <a:ext cx="9712730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450" spc="792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Use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personas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inform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design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layout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website.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20430" y="3896025"/>
            <a:ext cx="10237693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450" spc="792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Consider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factors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such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user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flow,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navigation,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organization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29625" y="4157805"/>
            <a:ext cx="10176611" cy="7616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5720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ensure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seamless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intuitive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experience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target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audience.</a:t>
            </a:r>
          </a:p>
          <a:p>
            <a:pPr marL="0" marR="0">
              <a:lnSpc>
                <a:spcPts val="2681"/>
              </a:lnSpc>
              <a:spcBef>
                <a:spcPts val="334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Content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DNTHTP+Arial-BoldMT"/>
                <a:cs typeface="DNTHTP+Arial-BoldMT"/>
              </a:rPr>
              <a:t>creation: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020430" y="4918121"/>
            <a:ext cx="9967336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450" spc="792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Develop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resonates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personas.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Understand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386825" y="5179901"/>
            <a:ext cx="8804803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their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needs,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questions,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motivations,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create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relevant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386825" y="5435933"/>
            <a:ext cx="10008055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engaging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addresses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their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pain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points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provides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solutions.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278"/>
            <a:ext cx="7565350" cy="126588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How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use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segmentation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in</a:t>
            </a:r>
          </a:p>
          <a:p>
            <a:pPr marL="0" marR="0">
              <a:lnSpc>
                <a:spcPts val="4751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website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design?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2252024"/>
            <a:ext cx="448056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Tailor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messaging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tone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voice: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33765" y="2586635"/>
            <a:ext cx="10142935" cy="3289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9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050" spc="1028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Use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language,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tone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voice,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messaging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that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aligns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33765" y="2799995"/>
            <a:ext cx="10100092" cy="3289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9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050" spc="1028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Speak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their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interests,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concerns,</a:t>
            </a:r>
            <a:r>
              <a:rPr dirty="0" sz="20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aspirations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establish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connection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build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86825" y="3019104"/>
            <a:ext cx="716954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trust.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359463"/>
            <a:ext cx="4410204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Personalization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customization: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33765" y="3694075"/>
            <a:ext cx="9113983" cy="3289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9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050" spc="1028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Leverage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offer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personalized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experiences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website.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33765" y="3907435"/>
            <a:ext cx="9634763" cy="3289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9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050" spc="1028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This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could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include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personalized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recommendations,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targeted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offers,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customized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929625" y="4126543"/>
            <a:ext cx="6113990" cy="662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572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landing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pages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based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specific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personas.</a:t>
            </a:r>
          </a:p>
          <a:p>
            <a:pPr marL="0" marR="0">
              <a:lnSpc>
                <a:spcPts val="2234"/>
              </a:lnSpc>
              <a:spcBef>
                <a:spcPts val="495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Test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and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DNTHTP+Arial-BoldMT"/>
                <a:cs typeface="DNTHTP+Arial-BoldMT"/>
              </a:rPr>
              <a:t>iterate: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033765" y="4801515"/>
            <a:ext cx="10016525" cy="3289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9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050" spc="1028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Continuously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monitor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analyze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user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behavior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feedback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refine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website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1386825" y="5020623"/>
            <a:ext cx="8633668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design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based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insights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gained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from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buyer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personas.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1033765" y="5228234"/>
            <a:ext cx="10100264" cy="54097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9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50">
                <a:solidFill>
                  <a:srgbClr val="ed7d31"/>
                </a:solidFill>
                <a:latin typeface="FTTLME+ArialMT"/>
                <a:cs typeface="FTTLME+ArialMT"/>
              </a:rPr>
              <a:t>●</a:t>
            </a:r>
            <a:r>
              <a:rPr dirty="0" sz="2050" spc="1028">
                <a:solidFill>
                  <a:srgbClr val="ed7d3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Regularly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update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optimize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website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meet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evolving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needs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target</a:t>
            </a:r>
          </a:p>
          <a:p>
            <a:pPr marL="35306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FTTLME+ArialMT"/>
                <a:cs typeface="FTTLME+ArialMT"/>
              </a:rPr>
              <a:t>audience.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94675" y="429975"/>
            <a:ext cx="2185243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Example: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4675" y="923751"/>
            <a:ext cx="10074023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use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of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segmentation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in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navigation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DNTHTP+Arial-BoldMT"/>
                <a:cs typeface="DNTHTP+Arial-BoldMT"/>
              </a:rPr>
              <a:t>design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94675" y="1759972"/>
            <a:ext cx="4608026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Whose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problem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are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you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 </a:t>
            </a:r>
            <a:r>
              <a:rPr dirty="0" sz="2000" b="1">
                <a:solidFill>
                  <a:srgbClr val="000000"/>
                </a:solidFill>
                <a:latin typeface="DNTHTP+Arial-BoldMT"/>
                <a:cs typeface="DNTHTP+Arial-BoldMT"/>
              </a:rPr>
              <a:t>addressing?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61827" y="5248950"/>
            <a:ext cx="2048257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Graduate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student: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“I’m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looking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for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job”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3691199" y="5263833"/>
            <a:ext cx="2286001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Professional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user: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”I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need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new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equipment”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014971" y="5243408"/>
            <a:ext cx="2003380" cy="7527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Customer: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”I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have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an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issue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with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my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purchase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616416" y="5263833"/>
            <a:ext cx="2014353" cy="99663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New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Customer: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”I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want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to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learn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more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about</a:t>
            </a:r>
            <a:r>
              <a:rPr dirty="0" sz="1600" spc="41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a</a:t>
            </a:r>
            <a:r>
              <a:rPr dirty="0" sz="1600" spc="4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specific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000000"/>
                </a:solidFill>
                <a:latin typeface="FTTLME+ArialMT"/>
                <a:cs typeface="FTTLME+ArialMT"/>
              </a:rPr>
              <a:t>product”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74650" y="683521"/>
            <a:ext cx="9914486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Use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the</a:t>
            </a:r>
            <a:r>
              <a:rPr dirty="0" sz="2800" spc="27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d12477"/>
                </a:solidFill>
                <a:latin typeface="DNTHTP+Arial-BoldMT"/>
                <a:cs typeface="DNTHTP+Arial-BoldMT"/>
              </a:rPr>
              <a:t>menu</a:t>
            </a:r>
            <a:r>
              <a:rPr dirty="0" sz="2800" b="1">
                <a:solidFill>
                  <a:srgbClr val="d12477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d12477"/>
                </a:solidFill>
                <a:latin typeface="DNTHTP+Arial-BoldMT"/>
                <a:cs typeface="DNTHTP+Arial-BoldMT"/>
              </a:rPr>
              <a:t>structure</a:t>
            </a:r>
            <a:r>
              <a:rPr dirty="0" sz="2800" spc="43" b="1">
                <a:solidFill>
                  <a:srgbClr val="d12477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address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different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people/needs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8974" y="2953906"/>
            <a:ext cx="1327659" cy="9251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New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Customer</a:t>
            </a:r>
          </a:p>
          <a:p>
            <a:pPr marL="0" marR="0">
              <a:lnSpc>
                <a:spcPts val="1564"/>
              </a:lnSpc>
              <a:spcBef>
                <a:spcPts val="3806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Customer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78974" y="4330818"/>
            <a:ext cx="1130820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Professional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63474" y="5173181"/>
            <a:ext cx="1673505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Graduate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student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FTTLME+ArialMT"/>
                <a:cs typeface="FTTLME+ArialMT"/>
              </a:rPr>
              <a:t>?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42775" y="698186"/>
            <a:ext cx="8607973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Or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use</a:t>
            </a:r>
            <a:r>
              <a:rPr dirty="0" sz="2800" spc="1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d12477"/>
                </a:solidFill>
                <a:latin typeface="DNTHTP+Arial-BoldMT"/>
                <a:cs typeface="DNTHTP+Arial-BoldMT"/>
              </a:rPr>
              <a:t>subistes</a:t>
            </a:r>
            <a:r>
              <a:rPr dirty="0" sz="2800" spc="21" b="1">
                <a:solidFill>
                  <a:srgbClr val="d12477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to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address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different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 </a:t>
            </a:r>
            <a:r>
              <a:rPr dirty="0" sz="2800" b="1">
                <a:solidFill>
                  <a:srgbClr val="161249"/>
                </a:solidFill>
                <a:latin typeface="DNTHTP+Arial-BoldMT"/>
                <a:cs typeface="DNTHTP+Arial-BoldMT"/>
              </a:rPr>
              <a:t>people/needs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6950" y="2197832"/>
            <a:ext cx="4260941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E.g.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graduate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FTTLME+ArialMT"/>
                <a:cs typeface="FTTLME+ArialMT"/>
              </a:rPr>
              <a:t>student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379361" y="292485"/>
            <a:ext cx="2815194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DNTHTP+Arial-BoldMT"/>
                <a:cs typeface="DNTHTP+Arial-BoldMT"/>
              </a:rPr>
              <a:t>Assignment</a:t>
            </a:r>
            <a:r>
              <a:rPr dirty="0" sz="32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DNTHTP+Arial-BoldMT"/>
                <a:cs typeface="DNTHTP+Arial-BoldMT"/>
              </a:rPr>
              <a:t>2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79349" y="1189763"/>
            <a:ext cx="6317744" cy="98023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Continue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with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assignment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from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lecture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1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(own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website)</a:t>
            </a:r>
          </a:p>
          <a:p>
            <a:pPr marL="0" marR="0">
              <a:lnSpc>
                <a:spcPts val="2234"/>
              </a:lnSpc>
              <a:spcBef>
                <a:spcPts val="2999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Evaluate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powerpoint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your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website: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79349" y="2506498"/>
            <a:ext cx="8438425" cy="130941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•</a:t>
            </a:r>
            <a:r>
              <a:rPr dirty="0" sz="2000" spc="15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Are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objectives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site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clear?</a:t>
            </a:r>
          </a:p>
          <a:p>
            <a:pPr marL="0" marR="0">
              <a:lnSpc>
                <a:spcPts val="2234"/>
              </a:lnSpc>
              <a:spcBef>
                <a:spcPts val="357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•</a:t>
            </a:r>
            <a:r>
              <a:rPr dirty="0" sz="2000" spc="15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Are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conversions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clear?</a:t>
            </a:r>
          </a:p>
          <a:p>
            <a:pPr marL="0" marR="0">
              <a:lnSpc>
                <a:spcPts val="2234"/>
              </a:lnSpc>
              <a:spcBef>
                <a:spcPts val="357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•</a:t>
            </a:r>
            <a:r>
              <a:rPr dirty="0" sz="2000" spc="15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Which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element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contributing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to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usability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a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website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are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used?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(see</a:t>
            </a:r>
          </a:p>
          <a:p>
            <a:pPr marL="342900" marR="0">
              <a:lnSpc>
                <a:spcPts val="2234"/>
              </a:lnSpc>
              <a:spcBef>
                <a:spcPts val="357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sheet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16)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79349" y="3823234"/>
            <a:ext cx="3217710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•</a:t>
            </a:r>
            <a:r>
              <a:rPr dirty="0" sz="2000" spc="150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Do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you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still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like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site?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379361" y="292485"/>
            <a:ext cx="2815194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DNTHTP+Arial-BoldMT"/>
                <a:cs typeface="DNTHTP+Arial-BoldMT"/>
              </a:rPr>
              <a:t>Assignment</a:t>
            </a:r>
            <a:r>
              <a:rPr dirty="0" sz="3200" b="1">
                <a:solidFill>
                  <a:srgbClr val="ffffff"/>
                </a:solidFill>
                <a:latin typeface="DNTHTP+Arial-BoldMT"/>
                <a:cs typeface="DNTHTP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DNTHTP+Arial-BoldMT"/>
                <a:cs typeface="DNTHTP+Arial-BoldMT"/>
              </a:rPr>
              <a:t>3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79361" y="1189757"/>
            <a:ext cx="4681258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Continue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with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assignment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from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lecture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FTTLME+ArialMT"/>
                <a:cs typeface="FTTLME+ArialMT"/>
              </a:rPr>
              <a:t>1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79361" y="1853646"/>
            <a:ext cx="5765687" cy="11215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Define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customer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segmentations</a:t>
            </a:r>
          </a:p>
          <a:p>
            <a:pPr marL="0" marR="0">
              <a:lnSpc>
                <a:spcPts val="2569"/>
              </a:lnSpc>
              <a:spcBef>
                <a:spcPts val="411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Design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at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least</a:t>
            </a:r>
            <a:r>
              <a:rPr dirty="0" sz="230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two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buyer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persona’s</a:t>
            </a:r>
          </a:p>
          <a:p>
            <a:pPr marL="0" marR="0">
              <a:lnSpc>
                <a:spcPts val="2569"/>
              </a:lnSpc>
              <a:spcBef>
                <a:spcPts val="361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(look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on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the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internet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for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a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template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you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FTTLME+ArialMT"/>
                <a:cs typeface="FTTLME+ArialMT"/>
              </a:rPr>
              <a:t>like)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812132"/>
            <a:ext cx="297914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DNTHTP+Arial-BoldMT"/>
                <a:cs typeface="DNTHTP+Arial-BoldMT"/>
              </a:rPr>
              <a:t>Disclaimer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683531"/>
            <a:ext cx="10127025" cy="13661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DEMS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material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aims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enhance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digital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skills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higher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education,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comprehending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essential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needs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organizations.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You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have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access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extensive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slide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sets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with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in-class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activities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assignments,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as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well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detailed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user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instructions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teacher.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3583451"/>
            <a:ext cx="10376614" cy="169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Note: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material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includes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contents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figures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retrieved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from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internet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thus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subject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changes.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sources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have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been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announced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according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rules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fair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use.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publisher´s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responsibility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restricted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original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material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stored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www.dems.pro.</a:t>
            </a:r>
            <a:r>
              <a:rPr dirty="0" sz="2400" spc="72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All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material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produced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for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open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use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co-funded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by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Erasmus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FTTLME+ArialMT"/>
                <a:cs typeface="FTTLME+ArialMT"/>
              </a:rPr>
              <a:t>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resentationFormat>On-screen Show (4:3)</PresentationFormat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cp:revision>1</cp:revision>
  <dcterms:modified xsi:type="dcterms:W3CDTF">2023-09-19T05:26:30-05:00</dcterms:modified>
</cp:coreProperties>
</file>