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2" roundtripDataSignature="AMtx7miHjf6xlzOiCY9ksRwyLFIaHa97u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FE1F200-3334-4A79-94A7-6AC4D95C2E96}">
  <a:tblStyle styleId="{9FE1F200-3334-4A79-94A7-6AC4D95C2E96}"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b="off" i="off"/>
      <a:tcStyle>
        <a:tcBdr/>
        <a:fill>
          <a:solidFill>
            <a:srgbClr val="CDD4EA"/>
          </a:solidFill>
        </a:fill>
      </a:tcStyle>
    </a:band1H>
    <a:band2H>
      <a:tcTxStyle b="off" i="off"/>
      <a:tcStyle>
        <a:tcBdr/>
      </a:tcStyle>
    </a:band2H>
    <a:band1V>
      <a:tcTxStyle b="off" i="off"/>
      <a:tcStyle>
        <a:tcBdr/>
        <a:fill>
          <a:solidFill>
            <a:srgbClr val="CDD4EA"/>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481729c776_0_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g2481729c776_0_5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1" name="Google Shape;161;g2481729c776_0_5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249cfa4474c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 name="Google Shape;166;g249cfa4474c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g249cfa4474c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Each part of the URL (Uniform Resource Locator) has a specific role. The Module includes one assignment on this topic.</a:t>
            </a:r>
            <a:endParaRPr/>
          </a:p>
        </p:txBody>
      </p:sp>
      <p:sp>
        <p:nvSpPr>
          <p:cNvPr id="174" name="Google Shape;174;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An SSL certificate is a digital certificate that establishes a secure encrypted connection between a web server (where a website is hosted) and a web browser (the software used to access the website). SSL certificates are used to protect sensitive information such as passwords, credit card numbers, and personal data from being intercepted or stolen by hackers. When a website has an SSL certificate installed, the web address will start with "https" instead of "http", and a padlock icon will appear in the browser address bar, indicating that the connection is secure. SSL certificates are an important tool for ensuring online security and privacy.</a:t>
            </a:r>
            <a:endParaRPr/>
          </a:p>
        </p:txBody>
      </p:sp>
      <p:sp>
        <p:nvSpPr>
          <p:cNvPr id="192" name="Google Shape;192;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1" name="Google Shape;22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A subdomain is a part of a larger domain name. It is a prefix that is added to the main domain name, creating a separate section or subdivision of the website. The subdomain appears as a separate entity and can be used to organize and categorize content or create distinct web addresses for different purposes.</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fi-FI"/>
              <a:t>For example, in the URL "blog.example.com," "blog" is the subdomain, while "example.com" is the main domain. The subdomain "blog" indicates that the web content hosted at that address is specifically dedicated to a blog.</a:t>
            </a:r>
            <a:endParaRPr/>
          </a:p>
          <a:p>
            <a:pPr marL="0" lvl="0" indent="0" algn="l" rtl="0">
              <a:lnSpc>
                <a:spcPct val="100000"/>
              </a:lnSpc>
              <a:spcBef>
                <a:spcPts val="0"/>
              </a:spcBef>
              <a:spcAft>
                <a:spcPts val="0"/>
              </a:spcAft>
              <a:buSzPts val="1400"/>
              <a:buNone/>
            </a:pPr>
            <a:endParaRPr/>
          </a:p>
        </p:txBody>
      </p:sp>
      <p:sp>
        <p:nvSpPr>
          <p:cNvPr id="229" name="Google Shape;22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A domain is the main part of a website's address or URL that identifies the website on the internet. It is essentially the unique name or address that users type into their web browsers to access a specific website.</a:t>
            </a:r>
            <a:endParaRPr/>
          </a:p>
        </p:txBody>
      </p:sp>
      <p:sp>
        <p:nvSpPr>
          <p:cNvPr id="236" name="Google Shape;236;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The domain extension is the suffix that follows the domain name. It identifies the type or category of the website. Common domain extensions include ".com" (commercial), ".org" (organization), ".net" (network), and country-specific extensions like ".uk" (United Kingdom) or ".de" (Germany).</a:t>
            </a:r>
            <a:endParaRPr/>
          </a:p>
        </p:txBody>
      </p:sp>
      <p:sp>
        <p:nvSpPr>
          <p:cNvPr id="243" name="Google Shape;243;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24a987f3d29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24a987f3d29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Shared hosting is a type of web hosting where multiple websites are hosted on the same server. </a:t>
            </a:r>
            <a:endParaRPr/>
          </a:p>
          <a:p>
            <a:pPr marL="0" lvl="0" indent="0" algn="l" rtl="0">
              <a:spcBef>
                <a:spcPts val="0"/>
              </a:spcBef>
              <a:spcAft>
                <a:spcPts val="0"/>
              </a:spcAft>
              <a:buNone/>
            </a:pPr>
            <a:r>
              <a:rPr lang="fi-FI"/>
              <a:t>Cloud hosting is a type of web hosting where a website or application is hosted on a network of interconnected servers that form a cloud infrastructure. Instead of being hosted on a single physical server, the website or application is distributed across multiple servers, often located in different data centers and geographic locations.</a:t>
            </a:r>
            <a:endParaRPr/>
          </a:p>
        </p:txBody>
      </p:sp>
      <p:sp>
        <p:nvSpPr>
          <p:cNvPr id="251" name="Google Shape;251;g24a987f3d29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7" name="Google Shape;257;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Web hosting architecture refers to the structure and setup of servers and other components that host websites on the internet. It involves various elements working together to ensure websites are accessible and functional.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100"/>
              <a:buNone/>
            </a:pPr>
            <a:r>
              <a:rPr lang="fi-FI"/>
              <a:t>Hosting architecture includes e.g.:</a:t>
            </a:r>
            <a:endParaRPr/>
          </a:p>
          <a:p>
            <a:pPr marL="457200" lvl="0" indent="-317500" algn="l" rtl="0">
              <a:lnSpc>
                <a:spcPct val="100000"/>
              </a:lnSpc>
              <a:spcBef>
                <a:spcPts val="0"/>
              </a:spcBef>
              <a:spcAft>
                <a:spcPts val="0"/>
              </a:spcAft>
              <a:buSzPts val="1400"/>
              <a:buChar char="-"/>
            </a:pPr>
            <a:r>
              <a:rPr lang="fi-FI"/>
              <a:t>Web Server (A web server is a software or hardware that stores website files and responds to requests from web browsers)</a:t>
            </a:r>
            <a:endParaRPr/>
          </a:p>
          <a:p>
            <a:pPr marL="457200" lvl="0" indent="-317500" algn="l" rtl="0">
              <a:lnSpc>
                <a:spcPct val="100000"/>
              </a:lnSpc>
              <a:spcBef>
                <a:spcPts val="0"/>
              </a:spcBef>
              <a:spcAft>
                <a:spcPts val="0"/>
              </a:spcAft>
              <a:buSzPts val="1400"/>
              <a:buChar char="-"/>
            </a:pPr>
            <a:r>
              <a:rPr lang="fi-FI"/>
              <a:t>Database Server (A database server stores and manages the website's data, such as user information, content, and settings)</a:t>
            </a:r>
            <a:endParaRPr/>
          </a:p>
          <a:p>
            <a:pPr marL="457200" lvl="0" indent="-317500" algn="l" rtl="0">
              <a:lnSpc>
                <a:spcPct val="100000"/>
              </a:lnSpc>
              <a:spcBef>
                <a:spcPts val="0"/>
              </a:spcBef>
              <a:spcAft>
                <a:spcPts val="0"/>
              </a:spcAft>
              <a:buSzPts val="1400"/>
              <a:buChar char="-"/>
            </a:pPr>
            <a:r>
              <a:rPr lang="fi-FI"/>
              <a:t>Load Balancer (In situations where multiple web servers are used, a load balancer distributes incoming web traffic across those servers)</a:t>
            </a:r>
            <a:endParaRPr/>
          </a:p>
          <a:p>
            <a:pPr marL="457200" lvl="0" indent="-317500" algn="l" rtl="0">
              <a:lnSpc>
                <a:spcPct val="100000"/>
              </a:lnSpc>
              <a:spcBef>
                <a:spcPts val="0"/>
              </a:spcBef>
              <a:spcAft>
                <a:spcPts val="0"/>
              </a:spcAft>
              <a:buSzPts val="1400"/>
              <a:buChar char="-"/>
            </a:pPr>
            <a:r>
              <a:rPr lang="fi-FI"/>
              <a:t>Content Delivery Network (CDNs are distributed networks of servers located in different geographical locations)</a:t>
            </a:r>
            <a:endParaRPr/>
          </a:p>
          <a:p>
            <a:pPr marL="457200" lvl="0" indent="-317500" algn="l" rtl="0">
              <a:lnSpc>
                <a:spcPct val="100000"/>
              </a:lnSpc>
              <a:spcBef>
                <a:spcPts val="0"/>
              </a:spcBef>
              <a:spcAft>
                <a:spcPts val="0"/>
              </a:spcAft>
              <a:buSzPts val="1400"/>
              <a:buChar char="-"/>
            </a:pPr>
            <a:r>
              <a:rPr lang="fi-FI"/>
              <a:t>Firewall (A firewall is a security measure that monitors and controls incoming and outgoing network traffic)</a:t>
            </a:r>
            <a:endParaRPr/>
          </a:p>
          <a:p>
            <a:pPr marL="457200" lvl="0" indent="-317500" algn="l" rtl="0">
              <a:lnSpc>
                <a:spcPct val="100000"/>
              </a:lnSpc>
              <a:spcBef>
                <a:spcPts val="0"/>
              </a:spcBef>
              <a:spcAft>
                <a:spcPts val="0"/>
              </a:spcAft>
              <a:buSzPts val="1400"/>
              <a:buChar char="-"/>
            </a:pPr>
            <a:r>
              <a:rPr lang="fi-FI"/>
              <a:t>Backup and Disaster Recovery (Web hosting architecture includes provisions for regular backups of website data and a disaster recovery plan to minimize data loss and ensure business continuity in case of server failures or emergencies)</a:t>
            </a:r>
            <a:endParaRPr/>
          </a:p>
          <a:p>
            <a:pPr marL="457200" lvl="0" indent="-317500" algn="l" rtl="0">
              <a:lnSpc>
                <a:spcPct val="100000"/>
              </a:lnSpc>
              <a:spcBef>
                <a:spcPts val="0"/>
              </a:spcBef>
              <a:spcAft>
                <a:spcPts val="0"/>
              </a:spcAft>
              <a:buSzPts val="1400"/>
              <a:buChar char="-"/>
            </a:pPr>
            <a:r>
              <a:rPr lang="fi-FI"/>
              <a:t>Scalability and Redundancy (A scalable web hosting architecture can handle increasing website traffic and resource demands by adding more servers or adjusting resources. Redundancy ensures that if one server fails, another takes over to ensure uninterrupted website availability.)</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fi-FI"/>
              <a:t>These components work together to provide a reliable, secure, and high-performing hosting environment for websites. The specific architecture can vary depending on the hosting provider, the website's requirements, and the scale of the web hosting infrastructure.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The course material contains a link to a video explaining DNS servers and web hosts.</a:t>
            </a:r>
            <a:endParaRPr/>
          </a:p>
        </p:txBody>
      </p:sp>
      <p:sp>
        <p:nvSpPr>
          <p:cNvPr id="258" name="Google Shape;258;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3" name="Google Shape;283;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9" name="Google Shape;289;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7" name="Google Shape;297;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a:t>Finding the right development platform for the company involves careful consideration of several factors. Here are some steps to help you in the process:</a:t>
            </a:r>
            <a:endParaRPr/>
          </a:p>
          <a:p>
            <a:pPr marL="0" lvl="0" indent="0" algn="l" rtl="0">
              <a:lnSpc>
                <a:spcPct val="100000"/>
              </a:lnSpc>
              <a:spcBef>
                <a:spcPts val="0"/>
              </a:spcBef>
              <a:spcAft>
                <a:spcPts val="0"/>
              </a:spcAft>
              <a:buClr>
                <a:schemeClr val="dk1"/>
              </a:buClr>
              <a:buSzPts val="1100"/>
              <a:buFont typeface="Arial"/>
              <a:buNone/>
            </a:pPr>
            <a:endParaRPr/>
          </a:p>
          <a:p>
            <a:pPr marL="457200" lvl="0" indent="-317500" algn="l" rtl="0">
              <a:lnSpc>
                <a:spcPct val="100000"/>
              </a:lnSpc>
              <a:spcBef>
                <a:spcPts val="0"/>
              </a:spcBef>
              <a:spcAft>
                <a:spcPts val="0"/>
              </a:spcAft>
              <a:buSzPts val="1400"/>
              <a:buAutoNum type="arabicPeriod"/>
            </a:pPr>
            <a:r>
              <a:rPr lang="fi-FI"/>
              <a:t>Identify your company's needs and goals: Understand your company's specific requirements and objectives for the development platform.</a:t>
            </a:r>
            <a:endParaRPr/>
          </a:p>
          <a:p>
            <a:pPr marL="457200" lvl="0" indent="-317500" algn="l" rtl="0">
              <a:lnSpc>
                <a:spcPct val="100000"/>
              </a:lnSpc>
              <a:spcBef>
                <a:spcPts val="0"/>
              </a:spcBef>
              <a:spcAft>
                <a:spcPts val="0"/>
              </a:spcAft>
              <a:buSzPts val="1400"/>
              <a:buAutoNum type="arabicPeriod"/>
            </a:pPr>
            <a:r>
              <a:rPr lang="fi-FI"/>
              <a:t>Assess available platforms: Research and evaluate different development platforms available in the market. </a:t>
            </a:r>
            <a:endParaRPr/>
          </a:p>
          <a:p>
            <a:pPr marL="457200" lvl="0" indent="-317500" algn="l" rtl="0">
              <a:lnSpc>
                <a:spcPct val="100000"/>
              </a:lnSpc>
              <a:spcBef>
                <a:spcPts val="0"/>
              </a:spcBef>
              <a:spcAft>
                <a:spcPts val="0"/>
              </a:spcAft>
              <a:buSzPts val="1400"/>
              <a:buAutoNum type="arabicPeriod"/>
            </a:pPr>
            <a:r>
              <a:rPr lang="fi-FI"/>
              <a:t>Consider your technical expertise: Evaluate your team's technical skills and expertise. Determine whether your developers are proficient in specific programming languages, frameworks, or technologies that align with certain development platforms. </a:t>
            </a:r>
            <a:endParaRPr/>
          </a:p>
          <a:p>
            <a:pPr marL="457200" lvl="0" indent="-317500" algn="l" rtl="0">
              <a:lnSpc>
                <a:spcPct val="100000"/>
              </a:lnSpc>
              <a:spcBef>
                <a:spcPts val="0"/>
              </a:spcBef>
              <a:spcAft>
                <a:spcPts val="0"/>
              </a:spcAft>
              <a:buSzPts val="1400"/>
              <a:buAutoNum type="arabicPeriod"/>
            </a:pPr>
            <a:r>
              <a:rPr lang="fi-FI"/>
              <a:t>Evaluate scalability and flexibility: Consider the scalability and flexibility of the development platform.. Look for features like cloud integration, microservices architecture, and support for modern technologies.</a:t>
            </a:r>
            <a:endParaRPr/>
          </a:p>
          <a:p>
            <a:pPr marL="457200" lvl="0" indent="-317500" algn="l" rtl="0">
              <a:lnSpc>
                <a:spcPct val="100000"/>
              </a:lnSpc>
              <a:spcBef>
                <a:spcPts val="0"/>
              </a:spcBef>
              <a:spcAft>
                <a:spcPts val="0"/>
              </a:spcAft>
              <a:buSzPts val="1400"/>
              <a:buAutoNum type="arabicPeriod"/>
            </a:pPr>
            <a:r>
              <a:rPr lang="fi-FI"/>
              <a:t>Consider integration capabilities: Determine the platform's ability to integrate with existing systems, databases, and third-party services.</a:t>
            </a:r>
            <a:endParaRPr/>
          </a:p>
          <a:p>
            <a:pPr marL="457200" lvl="0" indent="-317500" algn="l" rtl="0">
              <a:lnSpc>
                <a:spcPct val="100000"/>
              </a:lnSpc>
              <a:spcBef>
                <a:spcPts val="0"/>
              </a:spcBef>
              <a:spcAft>
                <a:spcPts val="0"/>
              </a:spcAft>
              <a:buSzPts val="1400"/>
              <a:buAutoNum type="arabicPeriod"/>
            </a:pPr>
            <a:r>
              <a:rPr lang="fi-FI"/>
              <a:t>Security and compliance: Security is crucial for any development platform. Evaluate the platform's security features, authentication mechanisms, data encryption capabilities, and adherence to industry regulations and compliance standards relevant to your business.</a:t>
            </a:r>
            <a:endParaRPr/>
          </a:p>
          <a:p>
            <a:pPr marL="457200" lvl="0" indent="-317500" algn="l" rtl="0">
              <a:lnSpc>
                <a:spcPct val="100000"/>
              </a:lnSpc>
              <a:spcBef>
                <a:spcPts val="0"/>
              </a:spcBef>
              <a:spcAft>
                <a:spcPts val="0"/>
              </a:spcAft>
              <a:buSzPts val="1400"/>
              <a:buAutoNum type="arabicPeriod"/>
            </a:pPr>
            <a:r>
              <a:rPr lang="fi-FI"/>
              <a:t>Cost considerations: Assess the cost implications of the development platform, including licensing fees, hosting expenses, maintenance costs, and any additional tools or resources required. </a:t>
            </a:r>
            <a:endParaRPr/>
          </a:p>
          <a:p>
            <a:pPr marL="457200" lvl="0" indent="-317500" algn="l" rtl="0">
              <a:lnSpc>
                <a:spcPct val="100000"/>
              </a:lnSpc>
              <a:spcBef>
                <a:spcPts val="0"/>
              </a:spcBef>
              <a:spcAft>
                <a:spcPts val="0"/>
              </a:spcAft>
              <a:buSzPts val="1400"/>
              <a:buAutoNum type="arabicPeriod"/>
            </a:pPr>
            <a:r>
              <a:rPr lang="fi-FI"/>
              <a:t>Seek recommendations and reviews: Consult with industry peers, attend conferences, and engage with developer communities to gather insights and recommendations.</a:t>
            </a:r>
            <a:endParaRPr/>
          </a:p>
        </p:txBody>
      </p:sp>
      <p:sp>
        <p:nvSpPr>
          <p:cNvPr id="304" name="Google Shape;304;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1e372d57c9e_0_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1e372d57c9e_0_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1" name="Google Shape;311;g1e372d57c9e_0_3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8" name="Google Shape;318;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1e372d57c9e_0_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4" name="Google Shape;324;g1e372d57c9e_0_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6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0" name="Google Shape;330;p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WordPress is the most popular development platform. Here’s a list of the 11 best website builders that have scalable features and professionally designed templates. They’re also quick to set up, easy to customize, beginner-friendly, and very affordable.</a:t>
            </a:r>
            <a:endParaRPr/>
          </a:p>
          <a:p>
            <a:pPr marL="0" lvl="0" indent="0" algn="l" rtl="0">
              <a:lnSpc>
                <a:spcPct val="100000"/>
              </a:lnSpc>
              <a:spcBef>
                <a:spcPts val="0"/>
              </a:spcBef>
              <a:spcAft>
                <a:spcPts val="0"/>
              </a:spcAft>
              <a:buSzPts val="1400"/>
              <a:buNone/>
            </a:pPr>
            <a:r>
              <a:rPr lang="fi-FI"/>
              <a:t>Ruth maak hier verwijzing naar forbes bv </a:t>
            </a:r>
            <a:endParaRPr/>
          </a:p>
        </p:txBody>
      </p:sp>
      <p:sp>
        <p:nvSpPr>
          <p:cNvPr id="336" name="Google Shape;336;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1e372d57c9e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1e372d57c9e_0_1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7" name="Google Shape;347;g1e372d57c9e_0_1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5" name="Google Shape;355;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800"/>
              <a:buFont typeface="Arial"/>
              <a:buNone/>
            </a:pPr>
            <a:fld id="{00000000-1234-1234-1234-123412341234}" type="slidenum">
              <a:rPr lang="fi-FI"/>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250c47f241d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3" name="Google Shape;363;g250c47f241d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4" name="Google Shape;364;g250c47f241d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280af16fdae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280af16fdae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70"/>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70"/>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70"/>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7;p70"/>
          <p:cNvPicPr preferRelativeResize="0"/>
          <p:nvPr/>
        </p:nvPicPr>
        <p:blipFill rotWithShape="1">
          <a:blip r:embed="rId4">
            <a:alphaModFix/>
          </a:blip>
          <a:srcRect l="3024" r="3022"/>
          <a:stretch/>
        </p:blipFill>
        <p:spPr>
          <a:xfrm>
            <a:off x="433192" y="6037499"/>
            <a:ext cx="2650539" cy="586800"/>
          </a:xfrm>
          <a:prstGeom prst="rect">
            <a:avLst/>
          </a:prstGeom>
          <a:noFill/>
          <a:ln>
            <a:noFill/>
          </a:ln>
        </p:spPr>
      </p:pic>
      <p:pic>
        <p:nvPicPr>
          <p:cNvPr id="18" name="Google Shape;18;p70"/>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70"/>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70"/>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70"/>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71"/>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71"/>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71"/>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71"/>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7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7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7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2" name="Google Shape;32;p7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72"/>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72"/>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72"/>
          <p:cNvPicPr preferRelativeResize="0"/>
          <p:nvPr/>
        </p:nvPicPr>
        <p:blipFill rotWithShape="1">
          <a:blip r:embed="rId6">
            <a:alphaModFix/>
          </a:blip>
          <a:srcRect l="3024" r="3022"/>
          <a:stretch/>
        </p:blipFill>
        <p:spPr>
          <a:xfrm>
            <a:off x="2263455" y="6037499"/>
            <a:ext cx="2650539" cy="586800"/>
          </a:xfrm>
          <a:prstGeom prst="rect">
            <a:avLst/>
          </a:prstGeom>
          <a:noFill/>
          <a:ln>
            <a:noFill/>
          </a:ln>
        </p:spPr>
      </p:pic>
      <p:pic>
        <p:nvPicPr>
          <p:cNvPr id="36" name="Google Shape;36;p72"/>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7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7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74"/>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7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74"/>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75"/>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75"/>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46" name="Google Shape;46;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47" name="Google Shape;47;p75"/>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8" name="Google Shape;48;p75"/>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49" name="Google Shape;49;p75"/>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0"/>
        <p:cNvGrpSpPr/>
        <p:nvPr/>
      </p:nvGrpSpPr>
      <p:grpSpPr>
        <a:xfrm>
          <a:off x="0" y="0"/>
          <a:ext cx="0" cy="0"/>
          <a:chOff x="0" y="0"/>
          <a:chExt cx="0" cy="0"/>
        </a:xfrm>
      </p:grpSpPr>
      <p:pic>
        <p:nvPicPr>
          <p:cNvPr id="51" name="Google Shape;51;p73"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52" name="Google Shape;52;p73"/>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53" name="Google Shape;53;p7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73"/>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5" name="Google Shape;55;p73"/>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56" name="Google Shape;56;p73"/>
          <p:cNvPicPr preferRelativeResize="0"/>
          <p:nvPr/>
        </p:nvPicPr>
        <p:blipFill rotWithShape="1">
          <a:blip r:embed="rId5">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76"/>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9" name="Google Shape;59;p76"/>
          <p:cNvPicPr preferRelativeResize="0"/>
          <p:nvPr/>
        </p:nvPicPr>
        <p:blipFill rotWithShape="1">
          <a:blip r:embed="rId3">
            <a:alphaModFix/>
          </a:blip>
          <a:srcRect l="3024" r="3022"/>
          <a:stretch/>
        </p:blipFill>
        <p:spPr>
          <a:xfrm>
            <a:off x="236370" y="6101922"/>
            <a:ext cx="2650539" cy="586800"/>
          </a:xfrm>
          <a:prstGeom prst="rect">
            <a:avLst/>
          </a:prstGeom>
          <a:noFill/>
          <a:ln>
            <a:noFill/>
          </a:ln>
        </p:spPr>
      </p:pic>
      <p:pic>
        <p:nvPicPr>
          <p:cNvPr id="60" name="Google Shape;60;p76"/>
          <p:cNvPicPr preferRelativeResize="0"/>
          <p:nvPr/>
        </p:nvPicPr>
        <p:blipFill rotWithShape="1">
          <a:blip r:embed="rId4">
            <a:alphaModFix/>
          </a:blip>
          <a:srcRect r="63278"/>
          <a:stretch/>
        </p:blipFill>
        <p:spPr>
          <a:xfrm>
            <a:off x="10256673" y="6069710"/>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1"/>
        <p:cNvGrpSpPr/>
        <p:nvPr/>
      </p:nvGrpSpPr>
      <p:grpSpPr>
        <a:xfrm>
          <a:off x="0" y="0"/>
          <a:ext cx="0" cy="0"/>
          <a:chOff x="0" y="0"/>
          <a:chExt cx="0" cy="0"/>
        </a:xfrm>
      </p:grpSpPr>
      <p:sp>
        <p:nvSpPr>
          <p:cNvPr id="62" name="Google Shape;62;p77"/>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77"/>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4" name="Google Shape;64;p77"/>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7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66" name="Google Shape;66;p77"/>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7" name="Google Shape;67;p77"/>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68" name="Google Shape;68;p77"/>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69" name="Google Shape;69;p77"/>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0" name="Google Shape;70;p77"/>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71" name="Google Shape;71;p77"/>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72" name="Google Shape;72;p77"/>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3"/>
        <p:cNvGrpSpPr/>
        <p:nvPr/>
      </p:nvGrpSpPr>
      <p:grpSpPr>
        <a:xfrm>
          <a:off x="0" y="0"/>
          <a:ext cx="0" cy="0"/>
          <a:chOff x="0" y="0"/>
          <a:chExt cx="0" cy="0"/>
        </a:xfrm>
      </p:grpSpPr>
      <p:sp>
        <p:nvSpPr>
          <p:cNvPr id="74" name="Google Shape;74;p7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7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6" name="Google Shape;76;p7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7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78" name="Google Shape;78;p78"/>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79" name="Google Shape;79;p7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0" name="Google Shape;80;p7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1" name="Google Shape;81;p7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2" name="Google Shape;82;p78"/>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83" name="Google Shape;83;p7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84" name="Google Shape;84;p78"/>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7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p7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8" name="Google Shape;88;p7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7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0" name="Google Shape;90;p79"/>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1" name="Google Shape;91;p7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2" name="Google Shape;92;p7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3" name="Google Shape;93;p7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4" name="Google Shape;94;p7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5" name="Google Shape;95;p7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6" name="Google Shape;96;p79"/>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7"/>
        <p:cNvGrpSpPr/>
        <p:nvPr/>
      </p:nvGrpSpPr>
      <p:grpSpPr>
        <a:xfrm>
          <a:off x="0" y="0"/>
          <a:ext cx="0" cy="0"/>
          <a:chOff x="0" y="0"/>
          <a:chExt cx="0" cy="0"/>
        </a:xfrm>
      </p:grpSpPr>
      <p:sp>
        <p:nvSpPr>
          <p:cNvPr id="98" name="Google Shape;98;p80"/>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9" name="Google Shape;99;p80"/>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80"/>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1" name="Google Shape;101;p80"/>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02" name="Google Shape;102;p80"/>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03" name="Google Shape;103;p80"/>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4"/>
        <p:cNvGrpSpPr/>
        <p:nvPr/>
      </p:nvGrpSpPr>
      <p:grpSpPr>
        <a:xfrm>
          <a:off x="0" y="0"/>
          <a:ext cx="0" cy="0"/>
          <a:chOff x="0" y="0"/>
          <a:chExt cx="0" cy="0"/>
        </a:xfrm>
      </p:grpSpPr>
      <p:cxnSp>
        <p:nvCxnSpPr>
          <p:cNvPr id="105" name="Google Shape;105;p81"/>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06" name="Google Shape;106;p81"/>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7" name="Google Shape;107;p81"/>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8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9" name="Google Shape;109;p81"/>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10" name="Google Shape;110;p81"/>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1"/>
        <p:cNvGrpSpPr/>
        <p:nvPr/>
      </p:nvGrpSpPr>
      <p:grpSpPr>
        <a:xfrm>
          <a:off x="0" y="0"/>
          <a:ext cx="0" cy="0"/>
          <a:chOff x="0" y="0"/>
          <a:chExt cx="0" cy="0"/>
        </a:xfrm>
      </p:grpSpPr>
      <p:pic>
        <p:nvPicPr>
          <p:cNvPr id="112" name="Google Shape;112;p82"/>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13" name="Google Shape;113;p82"/>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82"/>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 name="Google Shape;115;p82"/>
          <p:cNvSpPr>
            <a:spLocks noGrp="1"/>
          </p:cNvSpPr>
          <p:nvPr>
            <p:ph type="pic" idx="2"/>
          </p:nvPr>
        </p:nvSpPr>
        <p:spPr>
          <a:xfrm>
            <a:off x="7429500" y="1"/>
            <a:ext cx="4762500" cy="6705599"/>
          </a:xfrm>
          <a:prstGeom prst="rect">
            <a:avLst/>
          </a:prstGeom>
          <a:solidFill>
            <a:srgbClr val="D3EEEF"/>
          </a:solidFill>
          <a:ln>
            <a:noFill/>
          </a:ln>
        </p:spPr>
      </p:sp>
      <p:pic>
        <p:nvPicPr>
          <p:cNvPr id="116" name="Google Shape;116;p8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7" name="Google Shape;117;p82"/>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8"/>
        <p:cNvGrpSpPr/>
        <p:nvPr/>
      </p:nvGrpSpPr>
      <p:grpSpPr>
        <a:xfrm>
          <a:off x="0" y="0"/>
          <a:ext cx="0" cy="0"/>
          <a:chOff x="0" y="0"/>
          <a:chExt cx="0" cy="0"/>
        </a:xfrm>
      </p:grpSpPr>
      <p:sp>
        <p:nvSpPr>
          <p:cNvPr id="119" name="Google Shape;119;p83"/>
          <p:cNvSpPr>
            <a:spLocks noGrp="1"/>
          </p:cNvSpPr>
          <p:nvPr>
            <p:ph type="pic" idx="2"/>
          </p:nvPr>
        </p:nvSpPr>
        <p:spPr>
          <a:xfrm>
            <a:off x="0" y="1"/>
            <a:ext cx="12192000" cy="3428999"/>
          </a:xfrm>
          <a:prstGeom prst="rect">
            <a:avLst/>
          </a:prstGeom>
          <a:solidFill>
            <a:srgbClr val="D3EEEF"/>
          </a:solidFill>
          <a:ln>
            <a:noFill/>
          </a:ln>
        </p:spPr>
      </p:sp>
      <p:sp>
        <p:nvSpPr>
          <p:cNvPr id="120" name="Google Shape;120;p83"/>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p83"/>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2" name="Google Shape;122;p83"/>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23" name="Google Shape;123;p8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4" name="Google Shape;124;p83"/>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5"/>
        <p:cNvGrpSpPr/>
        <p:nvPr/>
      </p:nvGrpSpPr>
      <p:grpSpPr>
        <a:xfrm>
          <a:off x="0" y="0"/>
          <a:ext cx="0" cy="0"/>
          <a:chOff x="0" y="0"/>
          <a:chExt cx="0" cy="0"/>
        </a:xfrm>
      </p:grpSpPr>
      <p:pic>
        <p:nvPicPr>
          <p:cNvPr id="126" name="Google Shape;126;p84"/>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27" name="Google Shape;127;p84"/>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84"/>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9" name="Google Shape;129;p8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84"/>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1"/>
        <p:cNvGrpSpPr/>
        <p:nvPr/>
      </p:nvGrpSpPr>
      <p:grpSpPr>
        <a:xfrm>
          <a:off x="0" y="0"/>
          <a:ext cx="0" cy="0"/>
          <a:chOff x="0" y="0"/>
          <a:chExt cx="0" cy="0"/>
        </a:xfrm>
      </p:grpSpPr>
      <p:sp>
        <p:nvSpPr>
          <p:cNvPr id="132" name="Google Shape;132;p8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3" name="Google Shape;133;p8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4" name="Google Shape;134;p8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5" name="Google Shape;135;p8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36" name="Google Shape;136;p85"/>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37" name="Google Shape;137;p85"/>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8" name="Google Shape;138;p8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39" name="Google Shape;139;p85"/>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9"/>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www.unique.com/" TargetMode="Externa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unique.com/" TargetMode="External"/><Relationship Id="rId7" Type="http://schemas.openxmlformats.org/officeDocument/2006/relationships/hyperlink" Target="https://gallery.unique.com/"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support.unique.com/" TargetMode="External"/><Relationship Id="rId5" Type="http://schemas.openxmlformats.org/officeDocument/2006/relationships/hyperlink" Target="http://null" TargetMode="External"/><Relationship Id="rId4" Type="http://schemas.openxmlformats.org/officeDocument/2006/relationships/hyperlink" Target="https://shop.unique.com/"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hyperlink" Target="https://www.hostpapa.com/blog/web-hosting/definitive-guide-web-hosting/" TargetMode="External"/><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hyperlink" Target="https://www.scmagazine.com/whitehat-security-release-website-security-statistics-report/article/536252/" TargetMode="External"/><Relationship Id="rId5" Type="http://schemas.openxmlformats.org/officeDocument/2006/relationships/hyperlink" Target="https://blog.optimizely.com/2016/07/13/how-does-page-load-time-impact-engagement/" TargetMode="External"/><Relationship Id="rId4" Type="http://schemas.openxmlformats.org/officeDocument/2006/relationships/hyperlink" Target="https://neilpatel.com/blog/loading-time/"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hostpapa.com/email-hosting/"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hostpapa.com/blog/web-hosting/definitive-guide-web-hosting/"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bluehost.com/resources/features-a-good-web-host-should-provide/#Pre-Installed-Apps" TargetMode="External"/><Relationship Id="rId13" Type="http://schemas.openxmlformats.org/officeDocument/2006/relationships/hyperlink" Target="https://www.bluehost.com/resources/features-a-good-web-host-should-provide/" TargetMode="External"/><Relationship Id="rId3" Type="http://schemas.openxmlformats.org/officeDocument/2006/relationships/hyperlink" Target="https://www.bluehost.com/resources/features-a-good-web-host-should-provide/#Disk-Space" TargetMode="External"/><Relationship Id="rId7" Type="http://schemas.openxmlformats.org/officeDocument/2006/relationships/hyperlink" Target="https://www.bluehost.com/resources/features-a-good-web-host-should-provide/#Website-Speed" TargetMode="External"/><Relationship Id="rId12" Type="http://schemas.openxmlformats.org/officeDocument/2006/relationships/hyperlink" Target="https://www.bluehost.com/resources/features-a-good-web-host-should-provide/#Backups"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s://www.bluehost.com/resources/features-a-good-web-host-should-provide/#Uptime" TargetMode="External"/><Relationship Id="rId11" Type="http://schemas.openxmlformats.org/officeDocument/2006/relationships/hyperlink" Target="https://www.bluehost.com/resources/features-a-good-web-host-should-provide/#Support" TargetMode="External"/><Relationship Id="rId5" Type="http://schemas.openxmlformats.org/officeDocument/2006/relationships/hyperlink" Target="https://www.bluehost.com/resources/features-a-good-web-host-should-provide/#Security" TargetMode="External"/><Relationship Id="rId10" Type="http://schemas.openxmlformats.org/officeDocument/2006/relationships/hyperlink" Target="https://www.bluehost.com/resources/features-a-good-web-host-should-provide/#Website-Builder" TargetMode="External"/><Relationship Id="rId4" Type="http://schemas.openxmlformats.org/officeDocument/2006/relationships/hyperlink" Target="https://www.bluehost.com/resources/features-a-good-web-host-should-provide/#Bandwidth" TargetMode="External"/><Relationship Id="rId9" Type="http://schemas.openxmlformats.org/officeDocument/2006/relationships/hyperlink" Target="https://www.bluehost.com/resources/features-a-good-web-host-should-provide/#Domain-Name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forbes.com/advisor/business/software/best-website-builders/"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https://www.searchenginejournal.com/cms-market-share-june-2022/455912/" TargetMode="External"/><Relationship Id="rId5" Type="http://schemas.openxmlformats.org/officeDocument/2006/relationships/image" Target="../media/image26.png"/><Relationship Id="rId4" Type="http://schemas.openxmlformats.org/officeDocument/2006/relationships/hyperlink" Target="https://meetanshi.com/blog/cms-statistics/"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forbes.com/advisor/business/software/best-website-builder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99designs.com/blog/web-digital/best-web-platform-small-busines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hyperlink" Target="http://www.porternovelli.com/" TargetMode="Externa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815975" y="1924050"/>
            <a:ext cx="7945211" cy="1435682"/>
          </a:xfrm>
          <a:prstGeom prst="rect">
            <a:avLst/>
          </a:prstGeom>
          <a:noFill/>
          <a:ln>
            <a:noFill/>
          </a:ln>
        </p:spPr>
        <p:txBody>
          <a:bodyPr spcFirstLastPara="1" wrap="square" lIns="121900" tIns="121900" rIns="121900" bIns="1219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a:t>Websites</a:t>
            </a:r>
            <a:endParaRPr/>
          </a:p>
        </p:txBody>
      </p:sp>
      <p:sp>
        <p:nvSpPr>
          <p:cNvPr id="145" name="Google Shape;145;p1"/>
          <p:cNvSpPr txBox="1">
            <a:spLocks noGrp="1"/>
          </p:cNvSpPr>
          <p:nvPr>
            <p:ph type="subTitle" idx="4294967295"/>
          </p:nvPr>
        </p:nvSpPr>
        <p:spPr>
          <a:xfrm>
            <a:off x="66422" y="3638959"/>
            <a:ext cx="11360100" cy="1057200"/>
          </a:xfrm>
          <a:prstGeom prst="rect">
            <a:avLst/>
          </a:prstGeom>
          <a:noFill/>
          <a:ln>
            <a:noFill/>
          </a:ln>
        </p:spPr>
        <p:txBody>
          <a:bodyPr spcFirstLastPara="1" wrap="square" lIns="121900" tIns="121900" rIns="121900" bIns="121900" anchor="t" anchorCtr="0">
            <a:normAutofit/>
          </a:bodyPr>
          <a:lstStyle/>
          <a:p>
            <a:pPr marL="457200" marR="0" lvl="0" indent="0" algn="l" rtl="0">
              <a:lnSpc>
                <a:spcPct val="90000"/>
              </a:lnSpc>
              <a:spcBef>
                <a:spcPts val="1000"/>
              </a:spcBef>
              <a:spcAft>
                <a:spcPts val="0"/>
              </a:spcAft>
              <a:buNone/>
            </a:pPr>
            <a:r>
              <a:rPr lang="fi-FI" sz="4000" b="1">
                <a:solidFill>
                  <a:schemeClr val="lt1"/>
                </a:solidFill>
              </a:rPr>
              <a:t>1B. Technical aspects of a website</a:t>
            </a:r>
            <a:endParaRPr sz="40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Learning objectives </a:t>
            </a:r>
            <a:br>
              <a:rPr lang="fi-FI"/>
            </a:br>
            <a:endParaRPr/>
          </a:p>
        </p:txBody>
      </p:sp>
      <p:sp>
        <p:nvSpPr>
          <p:cNvPr id="151" name="Google Shape;151;p2"/>
          <p:cNvSpPr txBox="1">
            <a:spLocks noGrp="1"/>
          </p:cNvSpPr>
          <p:nvPr>
            <p:ph type="body" idx="1"/>
          </p:nvPr>
        </p:nvSpPr>
        <p:spPr>
          <a:xfrm>
            <a:off x="838200" y="1148258"/>
            <a:ext cx="10515600" cy="3874531"/>
          </a:xfrm>
          <a:prstGeom prst="rect">
            <a:avLst/>
          </a:prstGeom>
          <a:noFill/>
          <a:ln>
            <a:noFill/>
          </a:ln>
        </p:spPr>
        <p:txBody>
          <a:bodyPr spcFirstLastPara="1" wrap="square" lIns="121900" tIns="121900" rIns="121900" bIns="121900" anchor="t" anchorCtr="0">
            <a:normAutofit lnSpcReduction="10000"/>
          </a:bodyPr>
          <a:lstStyle/>
          <a:p>
            <a:pPr marL="0" lvl="0" indent="0" algn="l" rtl="0">
              <a:lnSpc>
                <a:spcPct val="150000"/>
              </a:lnSpc>
              <a:spcBef>
                <a:spcPts val="0"/>
              </a:spcBef>
              <a:spcAft>
                <a:spcPts val="0"/>
              </a:spcAft>
              <a:buClr>
                <a:schemeClr val="dk1"/>
              </a:buClr>
              <a:buSzPts val="1297"/>
              <a:buNone/>
            </a:pPr>
            <a:r>
              <a:rPr lang="fi-FI" sz="2400"/>
              <a:t>Pre-requisite for student: Basics in marketing is recommended.</a:t>
            </a:r>
            <a:endParaRPr/>
          </a:p>
          <a:p>
            <a:pPr marL="0" marR="0" lvl="0" indent="0" algn="l" rtl="0">
              <a:lnSpc>
                <a:spcPct val="150000"/>
              </a:lnSpc>
              <a:spcBef>
                <a:spcPts val="0"/>
              </a:spcBef>
              <a:spcAft>
                <a:spcPts val="0"/>
              </a:spcAft>
              <a:buClr>
                <a:srgbClr val="161249"/>
              </a:buClr>
              <a:buSzPts val="2400"/>
              <a:buNone/>
            </a:pPr>
            <a:endParaRPr sz="2400" b="0" i="0" u="none" strike="noStrike" cap="none"/>
          </a:p>
          <a:p>
            <a:pPr marL="457200" marR="0" lvl="0" indent="-381000" algn="l" rtl="0">
              <a:lnSpc>
                <a:spcPct val="150000"/>
              </a:lnSpc>
              <a:spcBef>
                <a:spcPts val="0"/>
              </a:spcBef>
              <a:spcAft>
                <a:spcPts val="0"/>
              </a:spcAft>
              <a:buClr>
                <a:schemeClr val="accent2"/>
              </a:buClr>
              <a:buSzPts val="2400"/>
              <a:buChar char="●"/>
            </a:pPr>
            <a:r>
              <a:rPr lang="fi-FI" sz="2400" b="0" i="0" u="none" strike="noStrike" cap="none"/>
              <a:t>The objective is to create awareness </a:t>
            </a:r>
            <a:r>
              <a:rPr lang="fi-FI" sz="2400"/>
              <a:t>and provide the context</a:t>
            </a:r>
            <a:endParaRPr sz="2400"/>
          </a:p>
          <a:p>
            <a:pPr marL="914400" marR="0" lvl="1" indent="-381000" algn="l" rtl="0">
              <a:lnSpc>
                <a:spcPct val="150000"/>
              </a:lnSpc>
              <a:spcBef>
                <a:spcPts val="0"/>
              </a:spcBef>
              <a:spcAft>
                <a:spcPts val="0"/>
              </a:spcAft>
              <a:buClr>
                <a:schemeClr val="accent2"/>
              </a:buClr>
              <a:buSzPts val="2400"/>
              <a:buChar char="○"/>
            </a:pPr>
            <a:r>
              <a:rPr lang="fi-FI"/>
              <a:t>on the role of websites in the digital marketing</a:t>
            </a:r>
            <a:endParaRPr/>
          </a:p>
          <a:p>
            <a:pPr marL="457200" marR="0" lvl="0" indent="-406400" algn="l" rtl="0">
              <a:lnSpc>
                <a:spcPct val="150000"/>
              </a:lnSpc>
              <a:spcBef>
                <a:spcPts val="0"/>
              </a:spcBef>
              <a:spcAft>
                <a:spcPts val="0"/>
              </a:spcAft>
              <a:buClr>
                <a:schemeClr val="accent2"/>
              </a:buClr>
              <a:buSzPts val="2800"/>
              <a:buChar char="●"/>
            </a:pPr>
            <a:r>
              <a:rPr lang="fi-FI"/>
              <a:t>The student will learn</a:t>
            </a:r>
            <a:endParaRPr/>
          </a:p>
          <a:p>
            <a:pPr marL="914400" marR="0" lvl="1" indent="-381000" algn="l" rtl="0">
              <a:lnSpc>
                <a:spcPct val="150000"/>
              </a:lnSpc>
              <a:spcBef>
                <a:spcPts val="0"/>
              </a:spcBef>
              <a:spcAft>
                <a:spcPts val="0"/>
              </a:spcAft>
              <a:buClr>
                <a:schemeClr val="accent2"/>
              </a:buClr>
              <a:buSzPts val="2400"/>
              <a:buChar char="○"/>
            </a:pPr>
            <a:r>
              <a:rPr lang="fi-FI"/>
              <a:t>the technical aspects of a website (e.g. domain, web hosting)</a:t>
            </a:r>
            <a:endParaRPr/>
          </a:p>
          <a:p>
            <a:pPr marL="0" lvl="0" indent="0" algn="l" rtl="0">
              <a:lnSpc>
                <a:spcPct val="100000"/>
              </a:lnSpc>
              <a:spcBef>
                <a:spcPts val="0"/>
              </a:spcBef>
              <a:spcAft>
                <a:spcPts val="0"/>
              </a:spcAft>
              <a:buClr>
                <a:schemeClr val="dk1"/>
              </a:buClr>
              <a:buSzPts val="1297"/>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3"/>
          <p:cNvSpPr txBox="1">
            <a:spLocks noGrp="1"/>
          </p:cNvSpPr>
          <p:nvPr>
            <p:ph type="title"/>
          </p:nvPr>
        </p:nvSpPr>
        <p:spPr>
          <a:xfrm>
            <a:off x="1647825" y="1986858"/>
            <a:ext cx="2562225" cy="96589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a:t>Topics</a:t>
            </a:r>
            <a:endParaRPr/>
          </a:p>
        </p:txBody>
      </p:sp>
      <p:sp>
        <p:nvSpPr>
          <p:cNvPr id="157" name="Google Shape;157;p3"/>
          <p:cNvSpPr txBox="1">
            <a:spLocks noGrp="1"/>
          </p:cNvSpPr>
          <p:nvPr>
            <p:ph type="body" idx="1"/>
          </p:nvPr>
        </p:nvSpPr>
        <p:spPr>
          <a:xfrm>
            <a:off x="5415605" y="811138"/>
            <a:ext cx="6141600" cy="46716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endParaRPr/>
          </a:p>
          <a:p>
            <a:pPr marL="285750" marR="0" lvl="0" indent="-285750" algn="l" rtl="0">
              <a:lnSpc>
                <a:spcPct val="150000"/>
              </a:lnSpc>
              <a:spcBef>
                <a:spcPts val="0"/>
              </a:spcBef>
              <a:spcAft>
                <a:spcPts val="0"/>
              </a:spcAft>
              <a:buClr>
                <a:schemeClr val="lt1"/>
              </a:buClr>
              <a:buSzPts val="2500"/>
              <a:buFont typeface="Arial"/>
              <a:buChar char="●"/>
            </a:pPr>
            <a:r>
              <a:rPr lang="fi-FI"/>
              <a:t>Technical aspects of a website</a:t>
            </a:r>
            <a:endParaRPr>
              <a:solidFill>
                <a:schemeClr val="dk1"/>
              </a:solidFill>
              <a:highlight>
                <a:srgbClr val="FFFF00"/>
              </a:highlight>
            </a:endParaRPr>
          </a:p>
          <a:p>
            <a:pPr marL="285750" marR="0" lvl="0" indent="-254000" algn="l" rtl="0">
              <a:lnSpc>
                <a:spcPct val="150000"/>
              </a:lnSpc>
              <a:spcBef>
                <a:spcPts val="0"/>
              </a:spcBef>
              <a:spcAft>
                <a:spcPts val="0"/>
              </a:spcAft>
              <a:buSzPts val="2000"/>
              <a:buChar char="●"/>
            </a:pPr>
            <a:r>
              <a:rPr lang="fi-FI"/>
              <a:t>The domain name</a:t>
            </a:r>
            <a:endParaRPr/>
          </a:p>
          <a:p>
            <a:pPr marL="285750" marR="0" lvl="0" indent="-254000" algn="l" rtl="0">
              <a:lnSpc>
                <a:spcPct val="150000"/>
              </a:lnSpc>
              <a:spcBef>
                <a:spcPts val="0"/>
              </a:spcBef>
              <a:spcAft>
                <a:spcPts val="0"/>
              </a:spcAft>
              <a:buSzPts val="2000"/>
              <a:buChar char="●"/>
            </a:pPr>
            <a:r>
              <a:rPr lang="fi-FI"/>
              <a:t>SSL certificate</a:t>
            </a:r>
            <a:endParaRPr/>
          </a:p>
          <a:p>
            <a:pPr marL="285750" marR="0" lvl="0" indent="-254000" algn="l" rtl="0">
              <a:lnSpc>
                <a:spcPct val="150000"/>
              </a:lnSpc>
              <a:spcBef>
                <a:spcPts val="0"/>
              </a:spcBef>
              <a:spcAft>
                <a:spcPts val="0"/>
              </a:spcAft>
              <a:buSzPts val="2000"/>
              <a:buChar char="●"/>
            </a:pPr>
            <a:r>
              <a:rPr lang="fi-FI"/>
              <a:t>What is web hosting</a:t>
            </a:r>
            <a:endParaRPr/>
          </a:p>
          <a:p>
            <a:pPr marL="285750" marR="0" lvl="0" indent="-254000" algn="l" rtl="0">
              <a:lnSpc>
                <a:spcPct val="150000"/>
              </a:lnSpc>
              <a:spcBef>
                <a:spcPts val="0"/>
              </a:spcBef>
              <a:spcAft>
                <a:spcPts val="0"/>
              </a:spcAft>
              <a:buSzPts val="2000"/>
              <a:buChar char="●"/>
            </a:pPr>
            <a:r>
              <a:rPr lang="fi-FI"/>
              <a:t>Hosting architecture</a:t>
            </a:r>
            <a:endParaRPr/>
          </a:p>
          <a:p>
            <a:pPr marL="285750" marR="0" lvl="0" indent="-254000" algn="l" rtl="0">
              <a:lnSpc>
                <a:spcPct val="150000"/>
              </a:lnSpc>
              <a:spcBef>
                <a:spcPts val="0"/>
              </a:spcBef>
              <a:spcAft>
                <a:spcPts val="0"/>
              </a:spcAft>
              <a:buSzPts val="2000"/>
              <a:buChar char="●"/>
            </a:pPr>
            <a:r>
              <a:rPr lang="fi-FI"/>
              <a:t>Things to consider when choosing your web host</a:t>
            </a:r>
            <a:endParaRPr/>
          </a:p>
          <a:p>
            <a:pPr marL="285750" marR="0" lvl="0" indent="-254000" algn="l" rtl="0">
              <a:lnSpc>
                <a:spcPct val="150000"/>
              </a:lnSpc>
              <a:spcBef>
                <a:spcPts val="0"/>
              </a:spcBef>
              <a:spcAft>
                <a:spcPts val="0"/>
              </a:spcAft>
              <a:buSzPts val="2000"/>
              <a:buChar char="●"/>
            </a:pPr>
            <a:r>
              <a:rPr lang="fi-FI"/>
              <a:t>How to find the right development platform for your company?</a:t>
            </a:r>
            <a:endParaRPr/>
          </a:p>
          <a:p>
            <a:pPr marL="457200" marR="0" lvl="0" indent="0" algn="l" rtl="0">
              <a:lnSpc>
                <a:spcPct val="150000"/>
              </a:lnSpc>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2481729c776_0_51"/>
          <p:cNvSpPr txBox="1"/>
          <p:nvPr/>
        </p:nvSpPr>
        <p:spPr>
          <a:xfrm>
            <a:off x="1280575" y="2970000"/>
            <a:ext cx="9272700" cy="10158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4000"/>
              <a:buFont typeface="Arial"/>
              <a:buNone/>
            </a:pPr>
            <a:r>
              <a:rPr lang="fi-FI" sz="4000" b="1" i="0" u="none" strike="noStrike" cap="none">
                <a:solidFill>
                  <a:srgbClr val="161249"/>
                </a:solidFill>
                <a:latin typeface="Arial"/>
                <a:ea typeface="Arial"/>
                <a:cs typeface="Arial"/>
                <a:sym typeface="Arial"/>
              </a:rPr>
              <a:t>Technical aspects of a website</a:t>
            </a:r>
            <a:endParaRPr sz="40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249cfa4474c_0_1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Terms you need to know</a:t>
            </a:r>
            <a:endParaRPr/>
          </a:p>
        </p:txBody>
      </p:sp>
      <p:sp>
        <p:nvSpPr>
          <p:cNvPr id="170" name="Google Shape;170;g249cfa4474c_0_12"/>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62500" lnSpcReduction="20000"/>
          </a:bodyPr>
          <a:lstStyle/>
          <a:p>
            <a:pPr marL="0" lvl="0" indent="0" algn="l" rtl="0">
              <a:lnSpc>
                <a:spcPct val="90000"/>
              </a:lnSpc>
              <a:spcBef>
                <a:spcPts val="1000"/>
              </a:spcBef>
              <a:spcAft>
                <a:spcPts val="0"/>
              </a:spcAft>
              <a:buClr>
                <a:schemeClr val="dk1"/>
              </a:buClr>
              <a:buSzPct val="39285"/>
              <a:buFont typeface="Arial"/>
              <a:buNone/>
            </a:pPr>
            <a:r>
              <a:rPr lang="fi-FI"/>
              <a:t>CMS:  Content Management System. A software that you can use to create, upload and publish your website. For example: WordPress.org and Drupal. This is generally a solution for advanced users who want to create larger websites with more flexibility. Some coding knowledge is usually required.</a:t>
            </a:r>
            <a:endParaRPr/>
          </a:p>
          <a:p>
            <a:pPr marL="0" lvl="0" indent="0" algn="l" rtl="0">
              <a:lnSpc>
                <a:spcPct val="90000"/>
              </a:lnSpc>
              <a:spcBef>
                <a:spcPts val="1000"/>
              </a:spcBef>
              <a:spcAft>
                <a:spcPts val="0"/>
              </a:spcAft>
              <a:buClr>
                <a:schemeClr val="dk1"/>
              </a:buClr>
              <a:buSzPct val="39285"/>
              <a:buFont typeface="Arial"/>
              <a:buNone/>
            </a:pPr>
            <a:endParaRPr/>
          </a:p>
          <a:p>
            <a:pPr marL="0" lvl="0" indent="0" algn="l" rtl="0">
              <a:lnSpc>
                <a:spcPct val="90000"/>
              </a:lnSpc>
              <a:spcBef>
                <a:spcPts val="1000"/>
              </a:spcBef>
              <a:spcAft>
                <a:spcPts val="0"/>
              </a:spcAft>
              <a:buClr>
                <a:schemeClr val="dk1"/>
              </a:buClr>
              <a:buSzPct val="39285"/>
              <a:buFont typeface="Arial"/>
              <a:buNone/>
            </a:pPr>
            <a:r>
              <a:rPr lang="fi-FI"/>
              <a:t>Website Builder: a simplified version of a CMS, usually for smaller websites. It allows easy website editing and offers predefined designs for you to choose from. It also serves as your web hosting provider. Examples: Wix and Squarespace. </a:t>
            </a:r>
            <a:endParaRPr/>
          </a:p>
          <a:p>
            <a:pPr marL="0" lvl="0" indent="0" algn="l" rtl="0">
              <a:lnSpc>
                <a:spcPct val="90000"/>
              </a:lnSpc>
              <a:spcBef>
                <a:spcPts val="1000"/>
              </a:spcBef>
              <a:spcAft>
                <a:spcPts val="0"/>
              </a:spcAft>
              <a:buClr>
                <a:schemeClr val="dk1"/>
              </a:buClr>
              <a:buSzPct val="39285"/>
              <a:buFont typeface="Arial"/>
              <a:buNone/>
            </a:pPr>
            <a:endParaRPr/>
          </a:p>
          <a:p>
            <a:pPr marL="0" lvl="0" indent="0" algn="l" rtl="0">
              <a:lnSpc>
                <a:spcPct val="90000"/>
              </a:lnSpc>
              <a:spcBef>
                <a:spcPts val="1000"/>
              </a:spcBef>
              <a:spcAft>
                <a:spcPts val="0"/>
              </a:spcAft>
              <a:buClr>
                <a:schemeClr val="dk1"/>
              </a:buClr>
              <a:buSzPct val="39285"/>
              <a:buFont typeface="Arial"/>
              <a:buNone/>
            </a:pPr>
            <a:r>
              <a:rPr lang="fi-FI"/>
              <a:t>Theme or Template: Website builders always come with a range of pre-configured designs that you can use and customize. The theme focus on a specific use or business. e.g. portfolio websites, blogs, online stores,  restaurants, consultants, musicians etc. </a:t>
            </a:r>
            <a:endParaRPr/>
          </a:p>
          <a:p>
            <a:pPr marL="0" lvl="0" indent="0" algn="l" rtl="0">
              <a:lnSpc>
                <a:spcPct val="90000"/>
              </a:lnSpc>
              <a:spcBef>
                <a:spcPts val="1000"/>
              </a:spcBef>
              <a:spcAft>
                <a:spcPts val="0"/>
              </a:spcAft>
              <a:buClr>
                <a:schemeClr val="dk1"/>
              </a:buClr>
              <a:buSzPct val="39285"/>
              <a:buFont typeface="Arial"/>
              <a:buNone/>
            </a:pPr>
            <a:endParaRPr/>
          </a:p>
          <a:p>
            <a:pPr marL="0" lvl="0" indent="0" algn="l" rtl="0">
              <a:lnSpc>
                <a:spcPct val="90000"/>
              </a:lnSpc>
              <a:spcBef>
                <a:spcPts val="1000"/>
              </a:spcBef>
              <a:spcAft>
                <a:spcPts val="0"/>
              </a:spcAft>
              <a:buClr>
                <a:schemeClr val="dk1"/>
              </a:buClr>
              <a:buSzPct val="39285"/>
              <a:buFont typeface="Arial"/>
              <a:buNone/>
            </a:pPr>
            <a:r>
              <a:rPr lang="fi-FI"/>
              <a:t>Apps, extensions, widgets and plugins: these are extra features you can add to your website. For example a reservation system or an online appointment booking system.</a:t>
            </a:r>
            <a:endParaRPr/>
          </a:p>
          <a:p>
            <a:pPr marL="0" lvl="0" indent="0" algn="l" rtl="0">
              <a:lnSpc>
                <a:spcPct val="90000"/>
              </a:lnSpc>
              <a:spcBef>
                <a:spcPts val="1000"/>
              </a:spcBef>
              <a:spcAft>
                <a:spcPts val="0"/>
              </a:spcAft>
              <a:buSzPct val="160000"/>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The domain name</a:t>
            </a:r>
            <a:endParaRPr/>
          </a:p>
        </p:txBody>
      </p:sp>
      <p:sp>
        <p:nvSpPr>
          <p:cNvPr id="177" name="Google Shape;177;p34"/>
          <p:cNvSpPr txBox="1"/>
          <p:nvPr/>
        </p:nvSpPr>
        <p:spPr>
          <a:xfrm>
            <a:off x="4258267" y="2455892"/>
            <a:ext cx="2859437"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000"/>
              <a:buFont typeface="Calibri"/>
              <a:buNone/>
            </a:pPr>
            <a:r>
              <a:rPr lang="fi-FI" sz="2000" b="0" i="0" u="none" strike="noStrike" cap="none">
                <a:solidFill>
                  <a:schemeClr val="dk1"/>
                </a:solidFill>
                <a:latin typeface="Calibri"/>
                <a:ea typeface="Calibri"/>
                <a:cs typeface="Calibri"/>
                <a:sym typeface="Calibri"/>
              </a:rPr>
              <a:t>https://www.unique.com</a:t>
            </a:r>
            <a:endParaRPr sz="1800" b="0" i="0" u="none" strike="noStrike" cap="none">
              <a:solidFill>
                <a:schemeClr val="dk1"/>
              </a:solidFill>
              <a:latin typeface="Calibri"/>
              <a:ea typeface="Calibri"/>
              <a:cs typeface="Calibri"/>
              <a:sym typeface="Calibri"/>
            </a:endParaRPr>
          </a:p>
        </p:txBody>
      </p:sp>
      <p:sp>
        <p:nvSpPr>
          <p:cNvPr id="178" name="Google Shape;178;p34"/>
          <p:cNvSpPr txBox="1"/>
          <p:nvPr/>
        </p:nvSpPr>
        <p:spPr>
          <a:xfrm>
            <a:off x="2584046" y="3421000"/>
            <a:ext cx="2027472" cy="1077178"/>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fi-FI" sz="1600" b="0" i="0" u="none" strike="noStrike" cap="none">
                <a:solidFill>
                  <a:schemeClr val="dk1"/>
                </a:solidFill>
                <a:latin typeface="Arial"/>
                <a:ea typeface="Arial"/>
                <a:cs typeface="Arial"/>
                <a:sym typeface="Arial"/>
              </a:rPr>
              <a:t>Secure transmission protocol between the client and the server</a:t>
            </a:r>
            <a:endParaRPr sz="2800" b="0" i="0" u="none" strike="noStrike" cap="none">
              <a:solidFill>
                <a:schemeClr val="dk1"/>
              </a:solidFill>
              <a:latin typeface="Arial"/>
              <a:ea typeface="Arial"/>
              <a:cs typeface="Arial"/>
              <a:sym typeface="Arial"/>
            </a:endParaRPr>
          </a:p>
        </p:txBody>
      </p:sp>
      <p:sp>
        <p:nvSpPr>
          <p:cNvPr id="179" name="Google Shape;179;p34"/>
          <p:cNvSpPr txBox="1"/>
          <p:nvPr/>
        </p:nvSpPr>
        <p:spPr>
          <a:xfrm>
            <a:off x="4697545" y="4355936"/>
            <a:ext cx="2079828" cy="1323399"/>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fi-FI" sz="1600" b="0" i="0" u="none" strike="noStrike" cap="none">
                <a:solidFill>
                  <a:schemeClr val="dk1"/>
                </a:solidFill>
                <a:latin typeface="Arial"/>
                <a:ea typeface="Arial"/>
                <a:cs typeface="Arial"/>
                <a:sym typeface="Arial"/>
              </a:rPr>
              <a:t>Subdomain specifying the section on your website the present webpages resides in</a:t>
            </a:r>
            <a:endParaRPr sz="2800" b="0" i="0" u="none" strike="noStrike" cap="none">
              <a:solidFill>
                <a:schemeClr val="dk1"/>
              </a:solidFill>
              <a:latin typeface="Arial"/>
              <a:ea typeface="Arial"/>
              <a:cs typeface="Arial"/>
              <a:sym typeface="Arial"/>
            </a:endParaRPr>
          </a:p>
        </p:txBody>
      </p:sp>
      <p:sp>
        <p:nvSpPr>
          <p:cNvPr id="180" name="Google Shape;180;p34"/>
          <p:cNvSpPr txBox="1"/>
          <p:nvPr/>
        </p:nvSpPr>
        <p:spPr>
          <a:xfrm>
            <a:off x="5903306" y="3650787"/>
            <a:ext cx="2027472" cy="584735"/>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fi-FI" sz="1600" b="0" i="0" u="none" strike="noStrike" cap="none">
                <a:solidFill>
                  <a:schemeClr val="dk1"/>
                </a:solidFill>
                <a:latin typeface="Arial"/>
                <a:ea typeface="Arial"/>
                <a:cs typeface="Arial"/>
                <a:sym typeface="Arial"/>
              </a:rPr>
              <a:t>Your unique domain name</a:t>
            </a:r>
            <a:endParaRPr sz="2800" b="0" i="0" u="none" strike="noStrike" cap="none">
              <a:solidFill>
                <a:schemeClr val="dk1"/>
              </a:solidFill>
              <a:latin typeface="Arial"/>
              <a:ea typeface="Arial"/>
              <a:cs typeface="Arial"/>
              <a:sym typeface="Arial"/>
            </a:endParaRPr>
          </a:p>
        </p:txBody>
      </p:sp>
      <p:sp>
        <p:nvSpPr>
          <p:cNvPr id="181" name="Google Shape;181;p34"/>
          <p:cNvSpPr txBox="1"/>
          <p:nvPr/>
        </p:nvSpPr>
        <p:spPr>
          <a:xfrm>
            <a:off x="8097835" y="3902927"/>
            <a:ext cx="2172438" cy="1569620"/>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fi-FI" sz="1600" b="0" i="0" u="none" strike="noStrike" cap="none">
                <a:solidFill>
                  <a:schemeClr val="dk1"/>
                </a:solidFill>
                <a:latin typeface="Arial"/>
                <a:ea typeface="Arial"/>
                <a:cs typeface="Arial"/>
                <a:sym typeface="Arial"/>
              </a:rPr>
              <a:t>Your domain extension communicating the subject area of your site. Also calles Top Level Domain = TLD.</a:t>
            </a:r>
            <a:endParaRPr sz="2800" b="0" i="0" u="none" strike="noStrike" cap="none">
              <a:solidFill>
                <a:schemeClr val="dk1"/>
              </a:solidFill>
              <a:latin typeface="Arial"/>
              <a:ea typeface="Arial"/>
              <a:cs typeface="Arial"/>
              <a:sym typeface="Arial"/>
            </a:endParaRPr>
          </a:p>
        </p:txBody>
      </p:sp>
      <p:sp>
        <p:nvSpPr>
          <p:cNvPr id="182" name="Google Shape;182;p34"/>
          <p:cNvSpPr/>
          <p:nvPr/>
        </p:nvSpPr>
        <p:spPr>
          <a:xfrm rot="-5400000">
            <a:off x="4491157" y="2524053"/>
            <a:ext cx="288572" cy="697586"/>
          </a:xfrm>
          <a:prstGeom prst="leftBrace">
            <a:avLst>
              <a:gd name="adj1" fmla="val 8333"/>
              <a:gd name="adj2" fmla="val 50000"/>
            </a:avLst>
          </a:prstGeom>
          <a:noFill/>
          <a:ln w="127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3" name="Google Shape;183;p34"/>
          <p:cNvSpPr/>
          <p:nvPr/>
        </p:nvSpPr>
        <p:spPr>
          <a:xfrm rot="-5400000">
            <a:off x="5249349" y="2569448"/>
            <a:ext cx="288571" cy="620012"/>
          </a:xfrm>
          <a:prstGeom prst="leftBrace">
            <a:avLst>
              <a:gd name="adj1" fmla="val 8333"/>
              <a:gd name="adj2" fmla="val 50000"/>
            </a:avLst>
          </a:prstGeom>
          <a:noFill/>
          <a:ln w="127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4" name="Google Shape;184;p34"/>
          <p:cNvSpPr/>
          <p:nvPr/>
        </p:nvSpPr>
        <p:spPr>
          <a:xfrm rot="-5400000">
            <a:off x="6621743" y="2654557"/>
            <a:ext cx="266421" cy="458728"/>
          </a:xfrm>
          <a:prstGeom prst="leftBrace">
            <a:avLst>
              <a:gd name="adj1" fmla="val 8333"/>
              <a:gd name="adj2" fmla="val 50000"/>
            </a:avLst>
          </a:prstGeom>
          <a:noFill/>
          <a:ln w="127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5" name="Google Shape;185;p34"/>
          <p:cNvSpPr/>
          <p:nvPr/>
        </p:nvSpPr>
        <p:spPr>
          <a:xfrm rot="-5400000">
            <a:off x="5973070" y="2492947"/>
            <a:ext cx="300949" cy="772171"/>
          </a:xfrm>
          <a:prstGeom prst="leftBrace">
            <a:avLst>
              <a:gd name="adj1" fmla="val 8333"/>
              <a:gd name="adj2" fmla="val 50000"/>
            </a:avLst>
          </a:prstGeom>
          <a:noFill/>
          <a:ln w="127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cxnSp>
        <p:nvCxnSpPr>
          <p:cNvPr id="186" name="Google Shape;186;p34"/>
          <p:cNvCxnSpPr>
            <a:stCxn id="182" idx="1"/>
            <a:endCxn id="178" idx="0"/>
          </p:cNvCxnSpPr>
          <p:nvPr/>
        </p:nvCxnSpPr>
        <p:spPr>
          <a:xfrm flipH="1">
            <a:off x="3597743" y="3017132"/>
            <a:ext cx="1037700" cy="403800"/>
          </a:xfrm>
          <a:prstGeom prst="straightConnector1">
            <a:avLst/>
          </a:prstGeom>
          <a:noFill/>
          <a:ln w="9525" cap="flat" cmpd="sng">
            <a:solidFill>
              <a:srgbClr val="0070C0"/>
            </a:solidFill>
            <a:prstDash val="solid"/>
            <a:miter lim="800000"/>
            <a:headEnd type="none" w="sm" len="sm"/>
            <a:tailEnd type="none" w="sm" len="sm"/>
          </a:ln>
        </p:spPr>
      </p:cxnSp>
      <p:cxnSp>
        <p:nvCxnSpPr>
          <p:cNvPr id="187" name="Google Shape;187;p34"/>
          <p:cNvCxnSpPr>
            <a:stCxn id="183" idx="1"/>
            <a:endCxn id="179" idx="0"/>
          </p:cNvCxnSpPr>
          <p:nvPr/>
        </p:nvCxnSpPr>
        <p:spPr>
          <a:xfrm>
            <a:off x="5393635" y="3023740"/>
            <a:ext cx="343800" cy="1332300"/>
          </a:xfrm>
          <a:prstGeom prst="straightConnector1">
            <a:avLst/>
          </a:prstGeom>
          <a:noFill/>
          <a:ln w="12700" cap="flat" cmpd="sng">
            <a:solidFill>
              <a:srgbClr val="0070C0"/>
            </a:solidFill>
            <a:prstDash val="solid"/>
            <a:miter lim="800000"/>
            <a:headEnd type="none" w="sm" len="sm"/>
            <a:tailEnd type="none" w="sm" len="sm"/>
          </a:ln>
        </p:spPr>
      </p:cxnSp>
      <p:cxnSp>
        <p:nvCxnSpPr>
          <p:cNvPr id="188" name="Google Shape;188;p34"/>
          <p:cNvCxnSpPr>
            <a:stCxn id="185" idx="1"/>
            <a:endCxn id="180" idx="0"/>
          </p:cNvCxnSpPr>
          <p:nvPr/>
        </p:nvCxnSpPr>
        <p:spPr>
          <a:xfrm>
            <a:off x="6123544" y="3029507"/>
            <a:ext cx="793500" cy="621300"/>
          </a:xfrm>
          <a:prstGeom prst="straightConnector1">
            <a:avLst/>
          </a:prstGeom>
          <a:noFill/>
          <a:ln w="12700" cap="flat" cmpd="sng">
            <a:solidFill>
              <a:srgbClr val="0070C0"/>
            </a:solidFill>
            <a:prstDash val="solid"/>
            <a:miter lim="800000"/>
            <a:headEnd type="none" w="sm" len="sm"/>
            <a:tailEnd type="none" w="sm" len="sm"/>
          </a:ln>
        </p:spPr>
      </p:cxnSp>
      <p:cxnSp>
        <p:nvCxnSpPr>
          <p:cNvPr id="189" name="Google Shape;189;p34"/>
          <p:cNvCxnSpPr>
            <a:stCxn id="184" idx="1"/>
            <a:endCxn id="181" idx="0"/>
          </p:cNvCxnSpPr>
          <p:nvPr/>
        </p:nvCxnSpPr>
        <p:spPr>
          <a:xfrm>
            <a:off x="6754954" y="3017132"/>
            <a:ext cx="2429100" cy="885900"/>
          </a:xfrm>
          <a:prstGeom prst="straightConnector1">
            <a:avLst/>
          </a:prstGeom>
          <a:noFill/>
          <a:ln w="12700" cap="flat" cmpd="sng">
            <a:solidFill>
              <a:srgbClr val="0070C0"/>
            </a:solidFill>
            <a:prstDash val="solid"/>
            <a:miter lim="800000"/>
            <a:headEnd type="none" w="sm" len="sm"/>
            <a:tailEnd type="none" w="sm" len="sm"/>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35"/>
          <p:cNvSpPr/>
          <p:nvPr/>
        </p:nvSpPr>
        <p:spPr>
          <a:xfrm>
            <a:off x="667861" y="1717677"/>
            <a:ext cx="11188095" cy="211144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5" name="Google Shape;195;p35"/>
          <p:cNvSpPr/>
          <p:nvPr/>
        </p:nvSpPr>
        <p:spPr>
          <a:xfrm>
            <a:off x="667861" y="3822384"/>
            <a:ext cx="11188095" cy="2121303"/>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pic>
        <p:nvPicPr>
          <p:cNvPr id="196" name="Google Shape;196;p35"/>
          <p:cNvPicPr preferRelativeResize="0"/>
          <p:nvPr/>
        </p:nvPicPr>
        <p:blipFill rotWithShape="1">
          <a:blip r:embed="rId3">
            <a:alphaModFix/>
          </a:blip>
          <a:srcRect/>
          <a:stretch/>
        </p:blipFill>
        <p:spPr>
          <a:xfrm>
            <a:off x="869558" y="1682554"/>
            <a:ext cx="1905000" cy="1905000"/>
          </a:xfrm>
          <a:prstGeom prst="rect">
            <a:avLst/>
          </a:prstGeom>
          <a:noFill/>
          <a:ln>
            <a:noFill/>
          </a:ln>
        </p:spPr>
      </p:pic>
      <p:cxnSp>
        <p:nvCxnSpPr>
          <p:cNvPr id="197" name="Google Shape;197;p35"/>
          <p:cNvCxnSpPr/>
          <p:nvPr/>
        </p:nvCxnSpPr>
        <p:spPr>
          <a:xfrm>
            <a:off x="2945231" y="2635054"/>
            <a:ext cx="7050966" cy="0"/>
          </a:xfrm>
          <a:prstGeom prst="straightConnector1">
            <a:avLst/>
          </a:prstGeom>
          <a:noFill/>
          <a:ln w="12700" cap="flat" cmpd="sng">
            <a:solidFill>
              <a:schemeClr val="dk1"/>
            </a:solidFill>
            <a:prstDash val="solid"/>
            <a:miter lim="800000"/>
            <a:headEnd type="none" w="sm" len="sm"/>
            <a:tailEnd type="triangle" w="med" len="med"/>
          </a:ln>
        </p:spPr>
      </p:cxnSp>
      <p:cxnSp>
        <p:nvCxnSpPr>
          <p:cNvPr id="198" name="Google Shape;198;p35"/>
          <p:cNvCxnSpPr/>
          <p:nvPr/>
        </p:nvCxnSpPr>
        <p:spPr>
          <a:xfrm>
            <a:off x="3127950" y="4685598"/>
            <a:ext cx="7201667" cy="0"/>
          </a:xfrm>
          <a:prstGeom prst="straightConnector1">
            <a:avLst/>
          </a:prstGeom>
          <a:noFill/>
          <a:ln w="12700" cap="flat" cmpd="sng">
            <a:solidFill>
              <a:schemeClr val="dk1"/>
            </a:solidFill>
            <a:prstDash val="solid"/>
            <a:miter lim="800000"/>
            <a:headEnd type="none" w="sm" len="sm"/>
            <a:tailEnd type="triangle" w="med" len="med"/>
          </a:ln>
        </p:spPr>
      </p:cxnSp>
      <p:sp>
        <p:nvSpPr>
          <p:cNvPr id="199" name="Google Shape;199;p35"/>
          <p:cNvSpPr txBox="1">
            <a:spLocks noGrp="1"/>
          </p:cNvSpPr>
          <p:nvPr>
            <p:ph type="title"/>
          </p:nvPr>
        </p:nvSpPr>
        <p:spPr>
          <a:xfrm>
            <a:off x="667861" y="390318"/>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alibri"/>
              <a:buNone/>
            </a:pPr>
            <a:r>
              <a:rPr lang="fi-FI" sz="4000"/>
              <a:t>Transmission protocol     </a:t>
            </a:r>
            <a:r>
              <a:rPr lang="fi-FI" sz="3200">
                <a:solidFill>
                  <a:srgbClr val="0070C0"/>
                </a:solidFill>
              </a:rPr>
              <a:t>https</a:t>
            </a:r>
            <a:r>
              <a:rPr lang="fi-FI" sz="2000" b="0"/>
              <a:t>://www.unique.com</a:t>
            </a:r>
            <a:br>
              <a:rPr lang="fi-FI" sz="3200"/>
            </a:br>
            <a:endParaRPr/>
          </a:p>
        </p:txBody>
      </p:sp>
      <p:sp>
        <p:nvSpPr>
          <p:cNvPr id="200" name="Google Shape;200;p35"/>
          <p:cNvSpPr txBox="1">
            <a:spLocks noGrp="1"/>
          </p:cNvSpPr>
          <p:nvPr>
            <p:ph type="body" idx="1"/>
          </p:nvPr>
        </p:nvSpPr>
        <p:spPr>
          <a:xfrm>
            <a:off x="670969" y="1315735"/>
            <a:ext cx="10983384" cy="62898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000"/>
              <a:buNone/>
            </a:pPr>
            <a:r>
              <a:rPr lang="fi-FI" sz="2000"/>
              <a:t>If you want secure transmission on your website, choose a webhost that offers a </a:t>
            </a:r>
            <a:r>
              <a:rPr lang="fi-FI" sz="2000" b="1" u="sng"/>
              <a:t>SLL Ceriticate</a:t>
            </a:r>
            <a:r>
              <a:rPr lang="fi-FI" sz="2000" b="1"/>
              <a:t> </a:t>
            </a:r>
            <a:endParaRPr sz="2000"/>
          </a:p>
        </p:txBody>
      </p:sp>
      <p:pic>
        <p:nvPicPr>
          <p:cNvPr id="201" name="Google Shape;201;p35"/>
          <p:cNvPicPr preferRelativeResize="0"/>
          <p:nvPr/>
        </p:nvPicPr>
        <p:blipFill rotWithShape="1">
          <a:blip r:embed="rId4">
            <a:alphaModFix/>
          </a:blip>
          <a:srcRect/>
          <a:stretch/>
        </p:blipFill>
        <p:spPr>
          <a:xfrm>
            <a:off x="819514" y="3938833"/>
            <a:ext cx="2125717" cy="1500867"/>
          </a:xfrm>
          <a:prstGeom prst="rect">
            <a:avLst/>
          </a:prstGeom>
          <a:noFill/>
          <a:ln>
            <a:noFill/>
          </a:ln>
        </p:spPr>
      </p:pic>
      <p:sp>
        <p:nvSpPr>
          <p:cNvPr id="202" name="Google Shape;202;p35"/>
          <p:cNvSpPr txBox="1"/>
          <p:nvPr/>
        </p:nvSpPr>
        <p:spPr>
          <a:xfrm>
            <a:off x="5047245" y="1836634"/>
            <a:ext cx="1496714" cy="369291"/>
          </a:xfrm>
          <a:prstGeom prst="rect">
            <a:avLst/>
          </a:prstGeom>
          <a:solidFill>
            <a:srgbClr val="FFC000"/>
          </a:solid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fi-FI" sz="1800" b="0" i="0" u="none" strike="noStrike" cap="none">
                <a:solidFill>
                  <a:schemeClr val="dk1"/>
                </a:solidFill>
                <a:latin typeface="Arial"/>
                <a:ea typeface="Arial"/>
                <a:cs typeface="Arial"/>
                <a:sym typeface="Arial"/>
              </a:rPr>
              <a:t>Using HTTP</a:t>
            </a:r>
            <a:endParaRPr sz="1800" b="0" i="0" u="none" strike="noStrike" cap="none">
              <a:solidFill>
                <a:schemeClr val="dk1"/>
              </a:solidFill>
              <a:latin typeface="Arial"/>
              <a:ea typeface="Arial"/>
              <a:cs typeface="Arial"/>
              <a:sym typeface="Arial"/>
            </a:endParaRPr>
          </a:p>
        </p:txBody>
      </p:sp>
      <p:sp>
        <p:nvSpPr>
          <p:cNvPr id="203" name="Google Shape;203;p35"/>
          <p:cNvSpPr txBox="1"/>
          <p:nvPr/>
        </p:nvSpPr>
        <p:spPr>
          <a:xfrm>
            <a:off x="2311560" y="3466410"/>
            <a:ext cx="4939652"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Arial"/>
              <a:buNone/>
            </a:pPr>
            <a:r>
              <a:rPr lang="fi-FI" sz="1400" b="0" i="0" u="sng" strike="noStrike" cap="none">
                <a:solidFill>
                  <a:schemeClr val="dk1"/>
                </a:solidFill>
                <a:latin typeface="Arial"/>
                <a:ea typeface="Arial"/>
                <a:cs typeface="Arial"/>
                <a:sym typeface="Arial"/>
                <a:hlinkClick r:id="rId5">
                  <a:extLst>
                    <a:ext uri="{A12FA001-AC4F-418D-AE19-62706E023703}">
                      <ahyp:hlinkClr xmlns:ahyp="http://schemas.microsoft.com/office/drawing/2018/hyperlinkcolor" val="tx"/>
                    </a:ext>
                  </a:extLst>
                </a:hlinkClick>
              </a:rPr>
              <a:t>http://www.unique.com</a:t>
            </a:r>
            <a:r>
              <a:rPr lang="fi-FI" sz="1400" b="0" i="0" u="none" strike="noStrike" cap="none">
                <a:solidFill>
                  <a:schemeClr val="dk1"/>
                </a:solidFill>
                <a:latin typeface="Arial"/>
                <a:ea typeface="Arial"/>
                <a:cs typeface="Arial"/>
                <a:sym typeface="Arial"/>
              </a:rPr>
              <a:t> Password: qwerty987</a:t>
            </a:r>
            <a:endParaRPr sz="2000" b="0" i="0" u="none" strike="noStrike" cap="none">
              <a:solidFill>
                <a:schemeClr val="dk1"/>
              </a:solidFill>
              <a:latin typeface="Arial"/>
              <a:ea typeface="Arial"/>
              <a:cs typeface="Arial"/>
              <a:sym typeface="Arial"/>
            </a:endParaRPr>
          </a:p>
        </p:txBody>
      </p:sp>
      <p:pic>
        <p:nvPicPr>
          <p:cNvPr id="204" name="Google Shape;204;p35"/>
          <p:cNvPicPr preferRelativeResize="0"/>
          <p:nvPr/>
        </p:nvPicPr>
        <p:blipFill rotWithShape="1">
          <a:blip r:embed="rId6">
            <a:alphaModFix/>
          </a:blip>
          <a:srcRect/>
          <a:stretch/>
        </p:blipFill>
        <p:spPr>
          <a:xfrm>
            <a:off x="7513740" y="1883382"/>
            <a:ext cx="1285875" cy="890588"/>
          </a:xfrm>
          <a:prstGeom prst="rect">
            <a:avLst/>
          </a:prstGeom>
          <a:noFill/>
          <a:ln>
            <a:noFill/>
          </a:ln>
        </p:spPr>
      </p:pic>
      <p:sp>
        <p:nvSpPr>
          <p:cNvPr id="205" name="Google Shape;205;p35"/>
          <p:cNvSpPr txBox="1"/>
          <p:nvPr/>
        </p:nvSpPr>
        <p:spPr>
          <a:xfrm>
            <a:off x="7251212" y="2836427"/>
            <a:ext cx="2242500" cy="954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HTTP </a:t>
            </a:r>
            <a:r>
              <a:rPr lang="fi-FI" sz="1400" b="1" i="0" u="sng" strike="noStrike" cap="none">
                <a:solidFill>
                  <a:schemeClr val="dk1"/>
                </a:solidFill>
                <a:latin typeface="Arial"/>
                <a:ea typeface="Arial"/>
                <a:cs typeface="Arial"/>
                <a:sym typeface="Arial"/>
              </a:rPr>
              <a:t>does not </a:t>
            </a:r>
            <a:r>
              <a:rPr lang="fi-FI" sz="1400" b="0" i="0" u="none" strike="noStrike" cap="none">
                <a:solidFill>
                  <a:schemeClr val="dk1"/>
                </a:solidFill>
                <a:latin typeface="Arial"/>
                <a:ea typeface="Arial"/>
                <a:cs typeface="Arial"/>
                <a:sym typeface="Arial"/>
              </a:rPr>
              <a:t>have passworod encryption so the hacker </a:t>
            </a:r>
            <a:r>
              <a:rPr lang="fi-FI" sz="1400" b="1" i="0" u="sng" strike="noStrike" cap="none">
                <a:solidFill>
                  <a:schemeClr val="dk1"/>
                </a:solidFill>
                <a:latin typeface="Arial"/>
                <a:ea typeface="Arial"/>
                <a:cs typeface="Arial"/>
                <a:sym typeface="Arial"/>
              </a:rPr>
              <a:t>can</a:t>
            </a:r>
            <a:r>
              <a:rPr lang="fi-FI" sz="1400" b="0" i="0" u="none" strike="noStrike" cap="none">
                <a:solidFill>
                  <a:schemeClr val="dk1"/>
                </a:solidFill>
                <a:latin typeface="Arial"/>
                <a:ea typeface="Arial"/>
                <a:cs typeface="Arial"/>
                <a:sym typeface="Arial"/>
              </a:rPr>
              <a:t> see your password </a:t>
            </a:r>
            <a:r>
              <a:rPr lang="fi-FI" sz="1400" b="0" i="1" u="none" strike="noStrike" cap="none">
                <a:solidFill>
                  <a:schemeClr val="dk1"/>
                </a:solidFill>
                <a:latin typeface="Arial"/>
                <a:ea typeface="Arial"/>
                <a:cs typeface="Arial"/>
                <a:sym typeface="Arial"/>
              </a:rPr>
              <a:t>qwerty987</a:t>
            </a:r>
            <a:endParaRPr sz="2000" b="0" i="1" u="none" strike="noStrike" cap="none">
              <a:solidFill>
                <a:schemeClr val="dk1"/>
              </a:solidFill>
              <a:latin typeface="Arial"/>
              <a:ea typeface="Arial"/>
              <a:cs typeface="Arial"/>
              <a:sym typeface="Arial"/>
            </a:endParaRPr>
          </a:p>
        </p:txBody>
      </p:sp>
      <p:sp>
        <p:nvSpPr>
          <p:cNvPr id="206" name="Google Shape;206;p35"/>
          <p:cNvSpPr txBox="1"/>
          <p:nvPr/>
        </p:nvSpPr>
        <p:spPr>
          <a:xfrm>
            <a:off x="4986330" y="3938833"/>
            <a:ext cx="1669951" cy="369291"/>
          </a:xfrm>
          <a:prstGeom prst="rect">
            <a:avLst/>
          </a:prstGeom>
          <a:solidFill>
            <a:srgbClr val="FFC000"/>
          </a:solidFill>
          <a:ln w="9525" cap="flat" cmpd="sng">
            <a:solidFill>
              <a:srgbClr val="FF000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fi-FI" sz="1800" b="0" i="0" u="none" strike="noStrike" cap="none">
                <a:solidFill>
                  <a:schemeClr val="dk1"/>
                </a:solidFill>
                <a:latin typeface="Arial"/>
                <a:ea typeface="Arial"/>
                <a:cs typeface="Arial"/>
                <a:sym typeface="Arial"/>
              </a:rPr>
              <a:t>Using HTTPS</a:t>
            </a:r>
            <a:endParaRPr sz="1800" b="0" i="0" u="none" strike="noStrike" cap="none">
              <a:solidFill>
                <a:schemeClr val="dk1"/>
              </a:solidFill>
              <a:latin typeface="Arial"/>
              <a:ea typeface="Arial"/>
              <a:cs typeface="Arial"/>
              <a:sym typeface="Arial"/>
            </a:endParaRPr>
          </a:p>
        </p:txBody>
      </p:sp>
      <p:pic>
        <p:nvPicPr>
          <p:cNvPr id="207" name="Google Shape;207;p35"/>
          <p:cNvPicPr preferRelativeResize="0"/>
          <p:nvPr/>
        </p:nvPicPr>
        <p:blipFill rotWithShape="1">
          <a:blip r:embed="rId6">
            <a:alphaModFix/>
          </a:blip>
          <a:srcRect/>
          <a:stretch/>
        </p:blipFill>
        <p:spPr>
          <a:xfrm>
            <a:off x="7850012" y="4123499"/>
            <a:ext cx="1285875" cy="890588"/>
          </a:xfrm>
          <a:prstGeom prst="rect">
            <a:avLst/>
          </a:prstGeom>
          <a:noFill/>
          <a:ln>
            <a:noFill/>
          </a:ln>
        </p:spPr>
      </p:pic>
      <p:sp>
        <p:nvSpPr>
          <p:cNvPr id="208" name="Google Shape;208;p35"/>
          <p:cNvSpPr txBox="1"/>
          <p:nvPr/>
        </p:nvSpPr>
        <p:spPr>
          <a:xfrm>
            <a:off x="7513740" y="5037261"/>
            <a:ext cx="2242500" cy="954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HTTPS </a:t>
            </a:r>
            <a:r>
              <a:rPr lang="fi-FI" sz="1400" b="1" i="0" u="sng" strike="noStrike" cap="none">
                <a:solidFill>
                  <a:schemeClr val="dk1"/>
                </a:solidFill>
                <a:latin typeface="Arial"/>
                <a:ea typeface="Arial"/>
                <a:cs typeface="Arial"/>
                <a:sym typeface="Arial"/>
              </a:rPr>
              <a:t>does</a:t>
            </a:r>
            <a:r>
              <a:rPr lang="fi-FI" sz="1400" b="0" i="0" u="none" strike="noStrike" cap="none">
                <a:solidFill>
                  <a:schemeClr val="dk1"/>
                </a:solidFill>
                <a:latin typeface="Arial"/>
                <a:ea typeface="Arial"/>
                <a:cs typeface="Arial"/>
                <a:sym typeface="Arial"/>
              </a:rPr>
              <a:t> have passworod encryption so the hacker </a:t>
            </a:r>
            <a:r>
              <a:rPr lang="fi-FI" sz="1400" b="1" i="0" u="sng" strike="noStrike" cap="none">
                <a:solidFill>
                  <a:schemeClr val="dk1"/>
                </a:solidFill>
                <a:latin typeface="Arial"/>
                <a:ea typeface="Arial"/>
                <a:cs typeface="Arial"/>
                <a:sym typeface="Arial"/>
              </a:rPr>
              <a:t>cannot</a:t>
            </a:r>
            <a:r>
              <a:rPr lang="fi-FI" sz="1400" b="0" i="0" u="none" strike="noStrike" cap="none">
                <a:solidFill>
                  <a:schemeClr val="dk1"/>
                </a:solidFill>
                <a:latin typeface="Arial"/>
                <a:ea typeface="Arial"/>
                <a:cs typeface="Arial"/>
                <a:sym typeface="Arial"/>
              </a:rPr>
              <a:t> see your password</a:t>
            </a:r>
            <a:r>
              <a:rPr lang="fi-FI" sz="1400" b="0" i="1" u="none" strike="noStrike" cap="none">
                <a:solidFill>
                  <a:schemeClr val="dk1"/>
                </a:solidFill>
                <a:latin typeface="Arial"/>
                <a:ea typeface="Arial"/>
                <a:cs typeface="Arial"/>
                <a:sym typeface="Arial"/>
              </a:rPr>
              <a:t> qwerty987</a:t>
            </a:r>
            <a:endParaRPr sz="2000" b="0" i="1" u="none" strike="noStrike" cap="none">
              <a:solidFill>
                <a:schemeClr val="dk1"/>
              </a:solidFill>
              <a:latin typeface="Arial"/>
              <a:ea typeface="Arial"/>
              <a:cs typeface="Arial"/>
              <a:sym typeface="Arial"/>
            </a:endParaRPr>
          </a:p>
        </p:txBody>
      </p:sp>
      <p:sp>
        <p:nvSpPr>
          <p:cNvPr id="209" name="Google Shape;209;p35"/>
          <p:cNvSpPr txBox="1"/>
          <p:nvPr/>
        </p:nvSpPr>
        <p:spPr>
          <a:xfrm>
            <a:off x="2514741" y="5637071"/>
            <a:ext cx="4939652"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Arial"/>
              <a:buNone/>
            </a:pPr>
            <a:r>
              <a:rPr lang="fi-FI" sz="1400" b="0" i="0" u="sng" strike="noStrike" cap="none">
                <a:solidFill>
                  <a:schemeClr val="dk1"/>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https://www.unique.com</a:t>
            </a:r>
            <a:r>
              <a:rPr lang="fi-FI" sz="1400" b="0" i="0" u="none" strike="noStrike" cap="none">
                <a:solidFill>
                  <a:schemeClr val="dk1"/>
                </a:solidFill>
                <a:latin typeface="Arial"/>
                <a:ea typeface="Arial"/>
                <a:cs typeface="Arial"/>
                <a:sym typeface="Arial"/>
              </a:rPr>
              <a:t> Password: qwerty987</a:t>
            </a:r>
            <a:endParaRPr sz="2000" b="0" i="0" u="none" strike="noStrike" cap="none">
              <a:solidFill>
                <a:schemeClr val="dk1"/>
              </a:solidFill>
              <a:latin typeface="Arial"/>
              <a:ea typeface="Arial"/>
              <a:cs typeface="Arial"/>
              <a:sym typeface="Arial"/>
            </a:endParaRPr>
          </a:p>
        </p:txBody>
      </p:sp>
      <p:pic>
        <p:nvPicPr>
          <p:cNvPr id="210" name="Google Shape;210;p35"/>
          <p:cNvPicPr preferRelativeResize="0"/>
          <p:nvPr/>
        </p:nvPicPr>
        <p:blipFill rotWithShape="1">
          <a:blip r:embed="rId7">
            <a:alphaModFix/>
          </a:blip>
          <a:srcRect/>
          <a:stretch/>
        </p:blipFill>
        <p:spPr>
          <a:xfrm>
            <a:off x="10048875" y="1767595"/>
            <a:ext cx="2143125" cy="2143125"/>
          </a:xfrm>
          <a:prstGeom prst="rect">
            <a:avLst/>
          </a:prstGeom>
          <a:noFill/>
          <a:ln>
            <a:noFill/>
          </a:ln>
        </p:spPr>
      </p:pic>
      <p:pic>
        <p:nvPicPr>
          <p:cNvPr id="211" name="Google Shape;211;p35"/>
          <p:cNvPicPr preferRelativeResize="0"/>
          <p:nvPr/>
        </p:nvPicPr>
        <p:blipFill rotWithShape="1">
          <a:blip r:embed="rId8">
            <a:alphaModFix/>
          </a:blip>
          <a:srcRect/>
          <a:stretch/>
        </p:blipFill>
        <p:spPr>
          <a:xfrm>
            <a:off x="10562354" y="4294451"/>
            <a:ext cx="943586" cy="943586"/>
          </a:xfrm>
          <a:prstGeom prst="rect">
            <a:avLst/>
          </a:prstGeom>
          <a:noFill/>
          <a:ln>
            <a:noFill/>
          </a:ln>
        </p:spPr>
      </p:pic>
      <p:cxnSp>
        <p:nvCxnSpPr>
          <p:cNvPr id="212" name="Google Shape;212;p35"/>
          <p:cNvCxnSpPr/>
          <p:nvPr/>
        </p:nvCxnSpPr>
        <p:spPr>
          <a:xfrm flipH="1">
            <a:off x="7850012" y="4016011"/>
            <a:ext cx="1285875" cy="998076"/>
          </a:xfrm>
          <a:prstGeom prst="straightConnector1">
            <a:avLst/>
          </a:prstGeom>
          <a:noFill/>
          <a:ln w="76200" cap="flat" cmpd="sng">
            <a:solidFill>
              <a:srgbClr val="FF0000"/>
            </a:solidFill>
            <a:prstDash val="solid"/>
            <a:miter lim="800000"/>
            <a:headEnd type="none" w="sm" len="sm"/>
            <a:tailEnd type="none" w="sm" len="sm"/>
          </a:ln>
        </p:spPr>
      </p:cxnSp>
      <p:cxnSp>
        <p:nvCxnSpPr>
          <p:cNvPr id="213" name="Google Shape;213;p35"/>
          <p:cNvCxnSpPr/>
          <p:nvPr/>
        </p:nvCxnSpPr>
        <p:spPr>
          <a:xfrm>
            <a:off x="7850012" y="4004638"/>
            <a:ext cx="1285875" cy="1009449"/>
          </a:xfrm>
          <a:prstGeom prst="straightConnector1">
            <a:avLst/>
          </a:prstGeom>
          <a:noFill/>
          <a:ln w="76200" cap="flat" cmpd="sng">
            <a:solidFill>
              <a:srgbClr val="FF0000"/>
            </a:solidFill>
            <a:prstDash val="solid"/>
            <a:miter lim="800000"/>
            <a:headEnd type="none" w="sm" len="sm"/>
            <a:tailEnd type="none" w="sm" len="sm"/>
          </a:ln>
        </p:spPr>
      </p:cxnSp>
      <p:sp>
        <p:nvSpPr>
          <p:cNvPr id="214" name="Google Shape;214;p35"/>
          <p:cNvSpPr/>
          <p:nvPr/>
        </p:nvSpPr>
        <p:spPr>
          <a:xfrm>
            <a:off x="3349956" y="4629440"/>
            <a:ext cx="985668" cy="985668"/>
          </a:xfrm>
          <a:prstGeom prst="star10">
            <a:avLst>
              <a:gd name="adj" fmla="val 42533"/>
              <a:gd name="hf" fmla="val 105146"/>
            </a:avLst>
          </a:prstGeom>
          <a:solidFill>
            <a:srgbClr val="FFC000"/>
          </a:solidFill>
          <a:ln w="9525" cap="flat" cmpd="sng">
            <a:solidFill>
              <a:srgbClr val="FF0000"/>
            </a:solidFill>
            <a:prstDash val="solid"/>
            <a:miter lim="800000"/>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1" i="0" u="none" strike="noStrike" cap="none">
                <a:solidFill>
                  <a:schemeClr val="dk1"/>
                </a:solidFill>
                <a:latin typeface="Arial"/>
                <a:ea typeface="Arial"/>
                <a:cs typeface="Arial"/>
                <a:sym typeface="Arial"/>
              </a:rPr>
              <a:t>SLL</a:t>
            </a:r>
            <a:r>
              <a:rPr lang="fi-FI" sz="1400" b="0" i="0" u="none" strike="noStrike" cap="none">
                <a:solidFill>
                  <a:schemeClr val="dk1"/>
                </a:solidFill>
                <a:latin typeface="Arial"/>
                <a:ea typeface="Arial"/>
                <a:cs typeface="Arial"/>
                <a:sym typeface="Arial"/>
              </a:rPr>
              <a:t> </a:t>
            </a:r>
            <a:r>
              <a:rPr lang="fi-FI" sz="1100" b="1" i="0" u="none" strike="noStrike" cap="none">
                <a:solidFill>
                  <a:schemeClr val="dk1"/>
                </a:solidFill>
                <a:latin typeface="Arial"/>
                <a:ea typeface="Arial"/>
                <a:cs typeface="Arial"/>
                <a:sym typeface="Arial"/>
              </a:rPr>
              <a:t>Certificate</a:t>
            </a:r>
            <a:endParaRPr sz="1100" b="1" i="0" u="none" strike="noStrike" cap="none">
              <a:solidFill>
                <a:schemeClr val="dk1"/>
              </a:solidFill>
              <a:latin typeface="Arial"/>
              <a:ea typeface="Arial"/>
              <a:cs typeface="Arial"/>
              <a:sym typeface="Arial"/>
            </a:endParaRPr>
          </a:p>
        </p:txBody>
      </p:sp>
      <p:cxnSp>
        <p:nvCxnSpPr>
          <p:cNvPr id="215" name="Google Shape;215;p35"/>
          <p:cNvCxnSpPr>
            <a:endCxn id="214" idx="5"/>
          </p:cNvCxnSpPr>
          <p:nvPr/>
        </p:nvCxnSpPr>
        <p:spPr>
          <a:xfrm rot="10800000" flipH="1">
            <a:off x="2859755" y="5274570"/>
            <a:ext cx="490200" cy="432600"/>
          </a:xfrm>
          <a:prstGeom prst="straightConnector1">
            <a:avLst/>
          </a:prstGeom>
          <a:noFill/>
          <a:ln w="12700" cap="flat" cmpd="sng">
            <a:solidFill>
              <a:schemeClr val="dk1"/>
            </a:solidFill>
            <a:prstDash val="solid"/>
            <a:miter lim="800000"/>
            <a:headEnd type="none" w="sm" len="sm"/>
            <a:tailEnd type="triangle" w="med" len="med"/>
          </a:ln>
        </p:spPr>
      </p:cxnSp>
      <p:sp>
        <p:nvSpPr>
          <p:cNvPr id="216" name="Google Shape;216;p35"/>
          <p:cNvSpPr/>
          <p:nvPr/>
        </p:nvSpPr>
        <p:spPr>
          <a:xfrm>
            <a:off x="3507362" y="2560569"/>
            <a:ext cx="931340" cy="931340"/>
          </a:xfrm>
          <a:prstGeom prst="star10">
            <a:avLst>
              <a:gd name="adj" fmla="val 42533"/>
              <a:gd name="hf" fmla="val 105146"/>
            </a:avLst>
          </a:prstGeom>
          <a:solidFill>
            <a:srgbClr val="FF0000"/>
          </a:solidFill>
          <a:ln w="9525" cap="flat" cmpd="sng">
            <a:solidFill>
              <a:srgbClr val="FF0000"/>
            </a:solidFill>
            <a:prstDash val="solid"/>
            <a:miter lim="800000"/>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1" i="0" u="none" strike="noStrike" cap="none">
                <a:solidFill>
                  <a:schemeClr val="dk1"/>
                </a:solidFill>
                <a:latin typeface="Arial"/>
                <a:ea typeface="Arial"/>
                <a:cs typeface="Arial"/>
                <a:sym typeface="Arial"/>
              </a:rPr>
              <a:t>NO SLL </a:t>
            </a:r>
            <a:r>
              <a:rPr lang="fi-FI" sz="1050" b="1" i="0" u="none" strike="noStrike" cap="none">
                <a:solidFill>
                  <a:schemeClr val="dk1"/>
                </a:solidFill>
                <a:latin typeface="Arial"/>
                <a:ea typeface="Arial"/>
                <a:cs typeface="Arial"/>
                <a:sym typeface="Arial"/>
              </a:rPr>
              <a:t>Certificate</a:t>
            </a:r>
            <a:endParaRPr sz="1050" b="1" i="0" u="none" strike="noStrike" cap="none">
              <a:solidFill>
                <a:schemeClr val="dk1"/>
              </a:solidFill>
              <a:latin typeface="Arial"/>
              <a:ea typeface="Arial"/>
              <a:cs typeface="Arial"/>
              <a:sym typeface="Arial"/>
            </a:endParaRPr>
          </a:p>
        </p:txBody>
      </p:sp>
      <p:cxnSp>
        <p:nvCxnSpPr>
          <p:cNvPr id="217" name="Google Shape;217;p35"/>
          <p:cNvCxnSpPr>
            <a:endCxn id="216" idx="5"/>
          </p:cNvCxnSpPr>
          <p:nvPr/>
        </p:nvCxnSpPr>
        <p:spPr>
          <a:xfrm rot="10800000" flipH="1">
            <a:off x="2696461" y="3170140"/>
            <a:ext cx="810900" cy="366600"/>
          </a:xfrm>
          <a:prstGeom prst="straightConnector1">
            <a:avLst/>
          </a:prstGeom>
          <a:noFill/>
          <a:ln w="12700" cap="flat" cmpd="sng">
            <a:solidFill>
              <a:schemeClr val="dk1"/>
            </a:solidFill>
            <a:prstDash val="solid"/>
            <a:miter lim="800000"/>
            <a:headEnd type="none" w="sm" len="sm"/>
            <a:tailEnd type="triangle" w="med" len="med"/>
          </a:ln>
        </p:spPr>
      </p:cxnSp>
      <p:sp>
        <p:nvSpPr>
          <p:cNvPr id="218" name="Google Shape;218;p35"/>
          <p:cNvSpPr/>
          <p:nvPr/>
        </p:nvSpPr>
        <p:spPr>
          <a:xfrm>
            <a:off x="6301669" y="671327"/>
            <a:ext cx="484580" cy="199538"/>
          </a:xfrm>
          <a:prstGeom prst="rightArrow">
            <a:avLst>
              <a:gd name="adj1" fmla="val 50000"/>
              <a:gd name="adj2" fmla="val 50000"/>
            </a:avLst>
          </a:prstGeom>
          <a:solidFill>
            <a:srgbClr val="ED7D3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36"/>
          <p:cNvSpPr txBox="1">
            <a:spLocks noGrp="1"/>
          </p:cNvSpPr>
          <p:nvPr>
            <p:ph type="title"/>
          </p:nvPr>
        </p:nvSpPr>
        <p:spPr>
          <a:xfrm>
            <a:off x="670932" y="40190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3600"/>
              <a:t>Use only the secure communication protocol</a:t>
            </a:r>
            <a:endParaRPr sz="3600"/>
          </a:p>
        </p:txBody>
      </p:sp>
      <p:sp>
        <p:nvSpPr>
          <p:cNvPr id="224" name="Google Shape;224;p36"/>
          <p:cNvSpPr txBox="1">
            <a:spLocks noGrp="1"/>
          </p:cNvSpPr>
          <p:nvPr>
            <p:ph type="body" idx="1"/>
          </p:nvPr>
        </p:nvSpPr>
        <p:spPr>
          <a:xfrm>
            <a:off x="1118592" y="1256006"/>
            <a:ext cx="10515600" cy="387453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endParaRPr/>
          </a:p>
          <a:p>
            <a:pPr marL="0" lvl="0" indent="0" algn="l" rtl="0">
              <a:lnSpc>
                <a:spcPct val="90000"/>
              </a:lnSpc>
              <a:spcBef>
                <a:spcPts val="1000"/>
              </a:spcBef>
              <a:spcAft>
                <a:spcPts val="0"/>
              </a:spcAft>
              <a:buClr>
                <a:schemeClr val="dk1"/>
              </a:buClr>
              <a:buSzPts val="2800"/>
              <a:buNone/>
            </a:pPr>
            <a:endParaRPr/>
          </a:p>
          <a:p>
            <a:pPr marL="0" lvl="0" indent="0" algn="l" rtl="0">
              <a:lnSpc>
                <a:spcPct val="90000"/>
              </a:lnSpc>
              <a:spcBef>
                <a:spcPts val="1000"/>
              </a:spcBef>
              <a:spcAft>
                <a:spcPts val="0"/>
              </a:spcAft>
              <a:buClr>
                <a:schemeClr val="dk1"/>
              </a:buClr>
              <a:buSzPts val="2800"/>
              <a:buNone/>
            </a:pPr>
            <a:endParaRPr/>
          </a:p>
          <a:p>
            <a:pPr marL="0" lvl="0" indent="0" algn="l" rtl="0">
              <a:lnSpc>
                <a:spcPct val="90000"/>
              </a:lnSpc>
              <a:spcBef>
                <a:spcPts val="1000"/>
              </a:spcBef>
              <a:spcAft>
                <a:spcPts val="0"/>
              </a:spcAft>
              <a:buClr>
                <a:schemeClr val="dk1"/>
              </a:buClr>
              <a:buSzPts val="2400"/>
              <a:buNone/>
            </a:pPr>
            <a:r>
              <a:rPr lang="fi-FI" sz="2400"/>
              <a:t>HTTP - </a:t>
            </a:r>
            <a:r>
              <a:rPr lang="fi-FI" sz="2400" b="0" i="1">
                <a:latin typeface="Arial"/>
                <a:ea typeface="Arial"/>
                <a:cs typeface="Arial"/>
                <a:sym typeface="Arial"/>
              </a:rPr>
              <a:t>Hypertext Transfer Protocol</a:t>
            </a:r>
            <a:endParaRPr sz="2400"/>
          </a:p>
          <a:p>
            <a:pPr marL="0" lvl="0" indent="0" algn="l" rtl="0">
              <a:lnSpc>
                <a:spcPct val="90000"/>
              </a:lnSpc>
              <a:spcBef>
                <a:spcPts val="1000"/>
              </a:spcBef>
              <a:spcAft>
                <a:spcPts val="0"/>
              </a:spcAft>
              <a:buClr>
                <a:schemeClr val="dk1"/>
              </a:buClr>
              <a:buSzPts val="2400"/>
              <a:buNone/>
            </a:pPr>
            <a:endParaRPr sz="2400"/>
          </a:p>
          <a:p>
            <a:pPr marL="0" lvl="0" indent="0" algn="l" rtl="0">
              <a:lnSpc>
                <a:spcPct val="90000"/>
              </a:lnSpc>
              <a:spcBef>
                <a:spcPts val="1000"/>
              </a:spcBef>
              <a:spcAft>
                <a:spcPts val="0"/>
              </a:spcAft>
              <a:buClr>
                <a:schemeClr val="dk1"/>
              </a:buClr>
              <a:buSzPts val="2400"/>
              <a:buNone/>
            </a:pPr>
            <a:endParaRPr sz="2400"/>
          </a:p>
          <a:p>
            <a:pPr marL="0" lvl="0" indent="0" algn="l" rtl="0">
              <a:lnSpc>
                <a:spcPct val="90000"/>
              </a:lnSpc>
              <a:spcBef>
                <a:spcPts val="1000"/>
              </a:spcBef>
              <a:spcAft>
                <a:spcPts val="0"/>
              </a:spcAft>
              <a:buClr>
                <a:schemeClr val="dk1"/>
              </a:buClr>
              <a:buSzPts val="2400"/>
              <a:buNone/>
            </a:pPr>
            <a:endParaRPr sz="2400"/>
          </a:p>
          <a:p>
            <a:pPr marL="0" lvl="0" indent="0" algn="l" rtl="0">
              <a:lnSpc>
                <a:spcPct val="90000"/>
              </a:lnSpc>
              <a:spcBef>
                <a:spcPts val="1000"/>
              </a:spcBef>
              <a:spcAft>
                <a:spcPts val="0"/>
              </a:spcAft>
              <a:buClr>
                <a:schemeClr val="dk1"/>
              </a:buClr>
              <a:buSzPts val="2400"/>
              <a:buNone/>
            </a:pPr>
            <a:r>
              <a:rPr lang="fi-FI" sz="2400"/>
              <a:t>HTTP</a:t>
            </a:r>
            <a:r>
              <a:rPr lang="fi-FI" sz="2400" b="1" u="sng"/>
              <a:t>S</a:t>
            </a:r>
            <a:r>
              <a:rPr lang="fi-FI" sz="2400" b="1"/>
              <a:t> </a:t>
            </a:r>
            <a:r>
              <a:rPr lang="fi-FI" sz="2400"/>
              <a:t>-</a:t>
            </a:r>
            <a:r>
              <a:rPr lang="fi-FI" sz="2400" b="1"/>
              <a:t> </a:t>
            </a:r>
            <a:r>
              <a:rPr lang="fi-FI" sz="2400" b="0" i="1">
                <a:latin typeface="Arial"/>
                <a:ea typeface="Arial"/>
                <a:cs typeface="Arial"/>
                <a:sym typeface="Arial"/>
              </a:rPr>
              <a:t>Hypertext Transfer Protocol </a:t>
            </a:r>
            <a:r>
              <a:rPr lang="fi-FI" sz="2400" b="1" i="1" u="sng">
                <a:latin typeface="Arial"/>
                <a:ea typeface="Arial"/>
                <a:cs typeface="Arial"/>
                <a:sym typeface="Arial"/>
              </a:rPr>
              <a:t>Secure</a:t>
            </a:r>
            <a:endParaRPr sz="2400" b="1" u="sng"/>
          </a:p>
        </p:txBody>
      </p:sp>
      <p:sp>
        <p:nvSpPr>
          <p:cNvPr id="225" name="Google Shape;225;p36"/>
          <p:cNvSpPr/>
          <p:nvPr/>
        </p:nvSpPr>
        <p:spPr>
          <a:xfrm>
            <a:off x="6376392" y="2173837"/>
            <a:ext cx="1478350" cy="1478350"/>
          </a:xfrm>
          <a:prstGeom prst="star10">
            <a:avLst>
              <a:gd name="adj" fmla="val 42533"/>
              <a:gd name="hf" fmla="val 105146"/>
            </a:avLst>
          </a:prstGeom>
          <a:solidFill>
            <a:srgbClr val="FF0000"/>
          </a:solidFill>
          <a:ln w="9525" cap="flat" cmpd="sng">
            <a:solidFill>
              <a:srgbClr val="FFC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600"/>
              <a:buFont typeface="Arial"/>
              <a:buNone/>
            </a:pPr>
            <a:r>
              <a:rPr lang="fi-FI" sz="1600" b="1" i="0" u="none" strike="noStrike" cap="none">
                <a:solidFill>
                  <a:schemeClr val="dk1"/>
                </a:solidFill>
                <a:latin typeface="Arial"/>
                <a:ea typeface="Arial"/>
                <a:cs typeface="Arial"/>
                <a:sym typeface="Arial"/>
              </a:rPr>
              <a:t>NO SLL </a:t>
            </a:r>
            <a:r>
              <a:rPr lang="fi-FI" sz="1400" b="1" i="0" u="none" strike="noStrike" cap="none">
                <a:solidFill>
                  <a:schemeClr val="dk1"/>
                </a:solidFill>
                <a:latin typeface="Arial"/>
                <a:ea typeface="Arial"/>
                <a:cs typeface="Arial"/>
                <a:sym typeface="Arial"/>
              </a:rPr>
              <a:t>Certificate</a:t>
            </a:r>
            <a:endParaRPr sz="1600" b="1" i="0" u="none" strike="noStrike" cap="none">
              <a:solidFill>
                <a:schemeClr val="dk1"/>
              </a:solidFill>
              <a:latin typeface="Arial"/>
              <a:ea typeface="Arial"/>
              <a:cs typeface="Arial"/>
              <a:sym typeface="Arial"/>
            </a:endParaRPr>
          </a:p>
        </p:txBody>
      </p:sp>
      <p:sp>
        <p:nvSpPr>
          <p:cNvPr id="226" name="Google Shape;226;p36"/>
          <p:cNvSpPr/>
          <p:nvPr/>
        </p:nvSpPr>
        <p:spPr>
          <a:xfrm>
            <a:off x="7698626" y="4098560"/>
            <a:ext cx="1478350" cy="1478350"/>
          </a:xfrm>
          <a:prstGeom prst="star10">
            <a:avLst>
              <a:gd name="adj" fmla="val 42533"/>
              <a:gd name="hf" fmla="val 105146"/>
            </a:avLst>
          </a:prstGeom>
          <a:solidFill>
            <a:srgbClr val="FFC000"/>
          </a:solidFill>
          <a:ln w="9525"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600"/>
              <a:buFont typeface="Arial"/>
              <a:buNone/>
            </a:pPr>
            <a:r>
              <a:rPr lang="fi-FI" sz="1600" b="1" i="0" u="none" strike="noStrike" cap="none">
                <a:solidFill>
                  <a:schemeClr val="dk1"/>
                </a:solidFill>
                <a:latin typeface="Arial"/>
                <a:ea typeface="Arial"/>
                <a:cs typeface="Arial"/>
                <a:sym typeface="Arial"/>
              </a:rPr>
              <a:t>SLL </a:t>
            </a:r>
            <a:r>
              <a:rPr lang="fi-FI" sz="1400" b="1" i="0" u="none" strike="noStrike" cap="none">
                <a:solidFill>
                  <a:schemeClr val="dk1"/>
                </a:solidFill>
                <a:latin typeface="Arial"/>
                <a:ea typeface="Arial"/>
                <a:cs typeface="Arial"/>
                <a:sym typeface="Arial"/>
              </a:rPr>
              <a:t>Certificate</a:t>
            </a:r>
            <a:endParaRPr sz="1600" b="1" i="0" u="none" strike="noStrike" cap="none">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37"/>
          <p:cNvSpPr txBox="1">
            <a:spLocks noGrp="1"/>
          </p:cNvSpPr>
          <p:nvPr>
            <p:ph type="title"/>
          </p:nvPr>
        </p:nvSpPr>
        <p:spPr>
          <a:xfrm>
            <a:off x="972014" y="331671"/>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alibri"/>
              <a:buNone/>
            </a:pPr>
            <a:r>
              <a:rPr lang="fi-FI" sz="4000"/>
              <a:t>Subdomain </a:t>
            </a:r>
            <a:r>
              <a:rPr lang="fi-FI" sz="2000"/>
              <a:t>               </a:t>
            </a:r>
            <a:r>
              <a:rPr lang="fi-FI" sz="2000" b="0"/>
              <a:t>https://</a:t>
            </a:r>
            <a:r>
              <a:rPr lang="fi-FI">
                <a:solidFill>
                  <a:srgbClr val="0070C0"/>
                </a:solidFill>
              </a:rPr>
              <a:t>www</a:t>
            </a:r>
            <a:r>
              <a:rPr lang="fi-FI" sz="2000" b="0"/>
              <a:t>.unique.com</a:t>
            </a:r>
            <a:br>
              <a:rPr lang="fi-FI" sz="3200"/>
            </a:br>
            <a:endParaRPr/>
          </a:p>
        </p:txBody>
      </p:sp>
      <p:sp>
        <p:nvSpPr>
          <p:cNvPr id="232" name="Google Shape;232;p37"/>
          <p:cNvSpPr txBox="1">
            <a:spLocks noGrp="1"/>
          </p:cNvSpPr>
          <p:nvPr>
            <p:ph type="body" idx="1"/>
          </p:nvPr>
        </p:nvSpPr>
        <p:spPr>
          <a:xfrm>
            <a:off x="838200" y="1315845"/>
            <a:ext cx="10515600" cy="4384312"/>
          </a:xfrm>
          <a:prstGeom prst="rect">
            <a:avLst/>
          </a:prstGeom>
          <a:noFill/>
          <a:ln>
            <a:noFill/>
          </a:ln>
        </p:spPr>
        <p:txBody>
          <a:bodyPr spcFirstLastPara="1" wrap="square" lIns="91425" tIns="45700" rIns="91425" bIns="45700" anchor="t" anchorCtr="0">
            <a:normAutofit fontScale="77500" lnSpcReduction="20000"/>
          </a:bodyPr>
          <a:lstStyle/>
          <a:p>
            <a:pPr marL="457200" lvl="0" indent="-457200" algn="l" rtl="0">
              <a:lnSpc>
                <a:spcPct val="120000"/>
              </a:lnSpc>
              <a:spcBef>
                <a:spcPts val="0"/>
              </a:spcBef>
              <a:spcAft>
                <a:spcPts val="0"/>
              </a:spcAft>
              <a:buClr>
                <a:srgbClr val="ED7D31"/>
              </a:buClr>
              <a:buSzPct val="150000"/>
              <a:buFont typeface="Arial"/>
              <a:buChar char="•"/>
            </a:pPr>
            <a:r>
              <a:rPr lang="fi-FI"/>
              <a:t>The subdomain allows you to have a separate section within your website that is focused on specific content or function.</a:t>
            </a:r>
            <a:endParaRPr/>
          </a:p>
          <a:p>
            <a:pPr marL="621665" lvl="0" indent="-250507" algn="l" rtl="0">
              <a:lnSpc>
                <a:spcPct val="120000"/>
              </a:lnSpc>
              <a:spcBef>
                <a:spcPts val="1000"/>
              </a:spcBef>
              <a:spcAft>
                <a:spcPts val="0"/>
              </a:spcAft>
              <a:buClr>
                <a:srgbClr val="ED7D31"/>
              </a:buClr>
              <a:buSzPct val="150000"/>
              <a:buFont typeface="Arial"/>
              <a:buNone/>
            </a:pPr>
            <a:endParaRPr/>
          </a:p>
          <a:p>
            <a:pPr marL="457200" lvl="0" indent="-457200" algn="l" rtl="0">
              <a:lnSpc>
                <a:spcPct val="120000"/>
              </a:lnSpc>
              <a:spcBef>
                <a:spcPts val="1000"/>
              </a:spcBef>
              <a:spcAft>
                <a:spcPts val="0"/>
              </a:spcAft>
              <a:buClr>
                <a:srgbClr val="ED7D31"/>
              </a:buClr>
              <a:buSzPct val="150000"/>
              <a:buFont typeface="Arial"/>
              <a:buChar char="•"/>
            </a:pPr>
            <a:r>
              <a:rPr lang="fi-FI"/>
              <a:t>Examples (your website </a:t>
            </a:r>
            <a:r>
              <a:rPr lang="fi-FI" u="sng">
                <a:solidFill>
                  <a:schemeClr val="hlink"/>
                </a:solidFill>
                <a:hlinkClick r:id="rId3"/>
              </a:rPr>
              <a:t>https://www.unique.com</a:t>
            </a:r>
            <a:r>
              <a:rPr lang="fi-FI"/>
              <a:t> could have for example the following subsections):</a:t>
            </a:r>
            <a:endParaRPr/>
          </a:p>
          <a:p>
            <a:pPr marL="228600" lvl="0" indent="-64135" algn="l" rtl="0">
              <a:lnSpc>
                <a:spcPct val="90000"/>
              </a:lnSpc>
              <a:spcBef>
                <a:spcPts val="1000"/>
              </a:spcBef>
              <a:spcAft>
                <a:spcPts val="0"/>
              </a:spcAft>
              <a:buClr>
                <a:schemeClr val="dk1"/>
              </a:buClr>
              <a:buSzPct val="100000"/>
              <a:buNone/>
            </a:pPr>
            <a:endParaRPr/>
          </a:p>
          <a:p>
            <a:pPr marL="457200" lvl="1" indent="0" algn="l" rtl="0">
              <a:lnSpc>
                <a:spcPct val="90000"/>
              </a:lnSpc>
              <a:spcBef>
                <a:spcPts val="500"/>
              </a:spcBef>
              <a:spcAft>
                <a:spcPts val="0"/>
              </a:spcAft>
              <a:buClr>
                <a:srgbClr val="000000"/>
              </a:buClr>
              <a:buSzPct val="100000"/>
              <a:buNone/>
            </a:pPr>
            <a:r>
              <a:rPr lang="fi-FI" sz="2000" u="sng">
                <a:solidFill>
                  <a:srgbClr val="000000"/>
                </a:solidFill>
                <a:hlinkClick r:id="rId4">
                  <a:extLst>
                    <a:ext uri="{A12FA001-AC4F-418D-AE19-62706E023703}">
                      <ahyp:hlinkClr xmlns:ahyp="http://schemas.microsoft.com/office/drawing/2018/hyperlinkcolor" val="tx"/>
                    </a:ext>
                  </a:extLst>
                </a:hlinkClick>
              </a:rPr>
              <a:t>https://</a:t>
            </a:r>
            <a:r>
              <a:rPr lang="fi-FI" sz="2000" b="1" u="sng">
                <a:solidFill>
                  <a:srgbClr val="0070C0"/>
                </a:solidFill>
                <a:hlinkClick r:id="rId4">
                  <a:extLst>
                    <a:ext uri="{A12FA001-AC4F-418D-AE19-62706E023703}">
                      <ahyp:hlinkClr xmlns:ahyp="http://schemas.microsoft.com/office/drawing/2018/hyperlinkcolor" val="tx"/>
                    </a:ext>
                  </a:extLst>
                </a:hlinkClick>
              </a:rPr>
              <a:t>shop</a:t>
            </a:r>
            <a:r>
              <a:rPr lang="fi-FI" sz="2000" u="sng">
                <a:solidFill>
                  <a:srgbClr val="000000"/>
                </a:solidFill>
                <a:hlinkClick r:id="rId4">
                  <a:extLst>
                    <a:ext uri="{A12FA001-AC4F-418D-AE19-62706E023703}">
                      <ahyp:hlinkClr xmlns:ahyp="http://schemas.microsoft.com/office/drawing/2018/hyperlinkcolor" val="tx"/>
                    </a:ext>
                  </a:extLst>
                </a:hlinkClick>
              </a:rPr>
              <a:t>.unique.com</a:t>
            </a:r>
            <a:endParaRPr sz="2000"/>
          </a:p>
          <a:p>
            <a:pPr marL="857250" lvl="2" indent="0" algn="l" rtl="0">
              <a:lnSpc>
                <a:spcPct val="90000"/>
              </a:lnSpc>
              <a:spcBef>
                <a:spcPts val="500"/>
              </a:spcBef>
              <a:spcAft>
                <a:spcPts val="0"/>
              </a:spcAft>
              <a:buClr>
                <a:schemeClr val="dk1"/>
              </a:buClr>
              <a:buSzPct val="100000"/>
              <a:buNone/>
            </a:pPr>
            <a:r>
              <a:rPr lang="fi-FI"/>
              <a:t>contains your online shop</a:t>
            </a:r>
            <a:endParaRPr/>
          </a:p>
          <a:p>
            <a:pPr marL="857250" lvl="2" indent="0" algn="l" rtl="0">
              <a:lnSpc>
                <a:spcPct val="90000"/>
              </a:lnSpc>
              <a:spcBef>
                <a:spcPts val="500"/>
              </a:spcBef>
              <a:spcAft>
                <a:spcPts val="0"/>
              </a:spcAft>
              <a:buClr>
                <a:schemeClr val="dk1"/>
              </a:buClr>
              <a:buSzPct val="100000"/>
              <a:buNone/>
            </a:pPr>
            <a:endParaRPr/>
          </a:p>
          <a:p>
            <a:pPr marL="457200" lvl="1" indent="0" algn="l" rtl="0">
              <a:lnSpc>
                <a:spcPct val="90000"/>
              </a:lnSpc>
              <a:spcBef>
                <a:spcPts val="500"/>
              </a:spcBef>
              <a:spcAft>
                <a:spcPts val="0"/>
              </a:spcAft>
              <a:buClr>
                <a:schemeClr val="dk1"/>
              </a:buClr>
              <a:buSzPct val="100000"/>
              <a:buNone/>
            </a:pPr>
            <a:r>
              <a:rPr lang="fi-FI" sz="2000" u="sng">
                <a:solidFill>
                  <a:schemeClr val="hlink"/>
                </a:solidFill>
                <a:hlinkClick r:id="rId5"/>
              </a:rPr>
              <a:t>https://</a:t>
            </a:r>
            <a:r>
              <a:rPr lang="fi-FI" b="1" u="sng">
                <a:solidFill>
                  <a:srgbClr val="0070C0"/>
                </a:solidFill>
                <a:hlinkClick r:id="rId6">
                  <a:extLst>
                    <a:ext uri="{A12FA001-AC4F-418D-AE19-62706E023703}">
                      <ahyp:hlinkClr xmlns:ahyp="http://schemas.microsoft.com/office/drawing/2018/hyperlinkcolor" val="tx"/>
                    </a:ext>
                  </a:extLst>
                </a:hlinkClick>
              </a:rPr>
              <a:t>support</a:t>
            </a:r>
            <a:r>
              <a:rPr lang="fi-FI" sz="2000" u="sng">
                <a:solidFill>
                  <a:schemeClr val="hlink"/>
                </a:solidFill>
                <a:hlinkClick r:id="rId6"/>
              </a:rPr>
              <a:t>.unique.com</a:t>
            </a:r>
            <a:endParaRPr sz="2000"/>
          </a:p>
          <a:p>
            <a:pPr marL="857250" lvl="2" indent="0" algn="l" rtl="0">
              <a:lnSpc>
                <a:spcPct val="90000"/>
              </a:lnSpc>
              <a:spcBef>
                <a:spcPts val="500"/>
              </a:spcBef>
              <a:spcAft>
                <a:spcPts val="0"/>
              </a:spcAft>
              <a:buClr>
                <a:schemeClr val="dk1"/>
              </a:buClr>
              <a:buSzPct val="100000"/>
              <a:buNone/>
            </a:pPr>
            <a:r>
              <a:rPr lang="fi-FI"/>
              <a:t>is dedicated to your customer support pages</a:t>
            </a:r>
            <a:endParaRPr/>
          </a:p>
          <a:p>
            <a:pPr marL="857250" lvl="2" indent="0" algn="l" rtl="0">
              <a:lnSpc>
                <a:spcPct val="90000"/>
              </a:lnSpc>
              <a:spcBef>
                <a:spcPts val="500"/>
              </a:spcBef>
              <a:spcAft>
                <a:spcPts val="0"/>
              </a:spcAft>
              <a:buClr>
                <a:schemeClr val="dk1"/>
              </a:buClr>
              <a:buSzPct val="100000"/>
              <a:buNone/>
            </a:pPr>
            <a:endParaRPr/>
          </a:p>
          <a:p>
            <a:pPr marL="457200" lvl="1" indent="0" algn="l" rtl="0">
              <a:lnSpc>
                <a:spcPct val="90000"/>
              </a:lnSpc>
              <a:spcBef>
                <a:spcPts val="500"/>
              </a:spcBef>
              <a:spcAft>
                <a:spcPts val="0"/>
              </a:spcAft>
              <a:buClr>
                <a:schemeClr val="dk1"/>
              </a:buClr>
              <a:buSzPct val="100000"/>
              <a:buNone/>
            </a:pPr>
            <a:r>
              <a:rPr lang="fi-FI" sz="2000" u="sng">
                <a:solidFill>
                  <a:schemeClr val="hlink"/>
                </a:solidFill>
                <a:hlinkClick r:id="rId7"/>
              </a:rPr>
              <a:t>https://</a:t>
            </a:r>
            <a:r>
              <a:rPr lang="fi-FI" b="1" u="sng">
                <a:solidFill>
                  <a:srgbClr val="0070C0"/>
                </a:solidFill>
                <a:hlinkClick r:id="rId7">
                  <a:extLst>
                    <a:ext uri="{A12FA001-AC4F-418D-AE19-62706E023703}">
                      <ahyp:hlinkClr xmlns:ahyp="http://schemas.microsoft.com/office/drawing/2018/hyperlinkcolor" val="tx"/>
                    </a:ext>
                  </a:extLst>
                </a:hlinkClick>
              </a:rPr>
              <a:t>gallery</a:t>
            </a:r>
            <a:r>
              <a:rPr lang="fi-FI" sz="2000" u="sng">
                <a:solidFill>
                  <a:schemeClr val="hlink"/>
                </a:solidFill>
                <a:hlinkClick r:id="rId7"/>
              </a:rPr>
              <a:t>.unique.com</a:t>
            </a:r>
            <a:endParaRPr sz="2000"/>
          </a:p>
          <a:p>
            <a:pPr marL="857250" lvl="2" indent="0" algn="l" rtl="0">
              <a:lnSpc>
                <a:spcPct val="90000"/>
              </a:lnSpc>
              <a:spcBef>
                <a:spcPts val="500"/>
              </a:spcBef>
              <a:spcAft>
                <a:spcPts val="0"/>
              </a:spcAft>
              <a:buClr>
                <a:schemeClr val="dk1"/>
              </a:buClr>
              <a:buSzPct val="100000"/>
              <a:buNone/>
            </a:pPr>
            <a:r>
              <a:rPr lang="fi-FI"/>
              <a:t>contains your picture gallery</a:t>
            </a:r>
            <a:endParaRPr/>
          </a:p>
          <a:p>
            <a:pPr marL="457200" lvl="1" indent="0" algn="l" rtl="0">
              <a:lnSpc>
                <a:spcPct val="90000"/>
              </a:lnSpc>
              <a:spcBef>
                <a:spcPts val="500"/>
              </a:spcBef>
              <a:spcAft>
                <a:spcPts val="0"/>
              </a:spcAft>
              <a:buClr>
                <a:schemeClr val="dk1"/>
              </a:buClr>
              <a:buSzPct val="100000"/>
              <a:buNone/>
            </a:pPr>
            <a:endParaRPr/>
          </a:p>
          <a:p>
            <a:pPr marL="228600" lvl="0" indent="-64135" algn="l" rtl="0">
              <a:lnSpc>
                <a:spcPct val="90000"/>
              </a:lnSpc>
              <a:spcBef>
                <a:spcPts val="1000"/>
              </a:spcBef>
              <a:spcAft>
                <a:spcPts val="0"/>
              </a:spcAft>
              <a:buClr>
                <a:schemeClr val="dk1"/>
              </a:buClr>
              <a:buSzPct val="100000"/>
              <a:buNone/>
            </a:pPr>
            <a:endParaRPr/>
          </a:p>
        </p:txBody>
      </p:sp>
      <p:sp>
        <p:nvSpPr>
          <p:cNvPr id="233" name="Google Shape;233;p37"/>
          <p:cNvSpPr/>
          <p:nvPr/>
        </p:nvSpPr>
        <p:spPr>
          <a:xfrm>
            <a:off x="4015668" y="602166"/>
            <a:ext cx="723600" cy="291001"/>
          </a:xfrm>
          <a:prstGeom prst="rightArrow">
            <a:avLst>
              <a:gd name="adj1" fmla="val 50000"/>
              <a:gd name="adj2" fmla="val 50000"/>
            </a:avLst>
          </a:prstGeom>
          <a:solidFill>
            <a:srgbClr val="ED7D3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38"/>
          <p:cNvSpPr txBox="1">
            <a:spLocks noGrp="1"/>
          </p:cNvSpPr>
          <p:nvPr>
            <p:ph type="title"/>
          </p:nvPr>
        </p:nvSpPr>
        <p:spPr>
          <a:xfrm>
            <a:off x="838200" y="50006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Unique domain name </a:t>
            </a:r>
            <a:br>
              <a:rPr lang="fi-FI"/>
            </a:br>
            <a:endParaRPr/>
          </a:p>
        </p:txBody>
      </p:sp>
      <p:sp>
        <p:nvSpPr>
          <p:cNvPr id="239" name="Google Shape;239;p38"/>
          <p:cNvSpPr txBox="1">
            <a:spLocks noGrp="1"/>
          </p:cNvSpPr>
          <p:nvPr>
            <p:ph type="body" idx="1"/>
          </p:nvPr>
        </p:nvSpPr>
        <p:spPr>
          <a:xfrm>
            <a:off x="927411" y="1592353"/>
            <a:ext cx="10515600" cy="3673293"/>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D7D31"/>
              </a:buClr>
              <a:buSzPts val="8100"/>
              <a:buNone/>
            </a:pPr>
            <a:r>
              <a:rPr lang="fi-FI" sz="5400"/>
              <a:t>   </a:t>
            </a:r>
            <a:r>
              <a:rPr lang="fi-FI" sz="2800" b="0"/>
              <a:t>https://www.</a:t>
            </a:r>
            <a:r>
              <a:rPr lang="fi-FI" sz="4800" b="1">
                <a:solidFill>
                  <a:srgbClr val="0070C0"/>
                </a:solidFill>
              </a:rPr>
              <a:t>unique</a:t>
            </a:r>
            <a:r>
              <a:rPr lang="fi-FI" sz="2800" b="0"/>
              <a:t>.com</a:t>
            </a:r>
            <a:endParaRPr/>
          </a:p>
          <a:p>
            <a:pPr marL="228600" lvl="0" indent="0" algn="l" rtl="0">
              <a:lnSpc>
                <a:spcPct val="90000"/>
              </a:lnSpc>
              <a:spcBef>
                <a:spcPts val="0"/>
              </a:spcBef>
              <a:spcAft>
                <a:spcPts val="0"/>
              </a:spcAft>
              <a:buClr>
                <a:srgbClr val="ED7D31"/>
              </a:buClr>
              <a:buSzPts val="4200"/>
              <a:buNone/>
            </a:pPr>
            <a:endParaRPr/>
          </a:p>
          <a:p>
            <a:pPr marL="228600" lvl="0" indent="-228600" algn="l" rtl="0">
              <a:lnSpc>
                <a:spcPct val="90000"/>
              </a:lnSpc>
              <a:spcBef>
                <a:spcPts val="0"/>
              </a:spcBef>
              <a:spcAft>
                <a:spcPts val="0"/>
              </a:spcAft>
              <a:buClr>
                <a:srgbClr val="ED7D31"/>
              </a:buClr>
              <a:buSzPts val="4200"/>
              <a:buChar char="•"/>
            </a:pPr>
            <a:r>
              <a:rPr lang="fi-FI"/>
              <a:t>The unique domain name separates your site from all other sites</a:t>
            </a:r>
            <a:endParaRPr/>
          </a:p>
        </p:txBody>
      </p:sp>
      <p:sp>
        <p:nvSpPr>
          <p:cNvPr id="240" name="Google Shape;240;p38"/>
          <p:cNvSpPr/>
          <p:nvPr/>
        </p:nvSpPr>
        <p:spPr>
          <a:xfrm>
            <a:off x="838200" y="1937135"/>
            <a:ext cx="600307" cy="336572"/>
          </a:xfrm>
          <a:prstGeom prst="rightArrow">
            <a:avLst>
              <a:gd name="adj1" fmla="val 50000"/>
              <a:gd name="adj2" fmla="val 50000"/>
            </a:avLst>
          </a:prstGeom>
          <a:solidFill>
            <a:srgbClr val="ED7D3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39"/>
          <p:cNvSpPr txBox="1">
            <a:spLocks noGrp="1"/>
          </p:cNvSpPr>
          <p:nvPr>
            <p:ph type="title"/>
          </p:nvPr>
        </p:nvSpPr>
        <p:spPr>
          <a:xfrm>
            <a:off x="838200" y="495062"/>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fi-FI"/>
              <a:t>Domain extension</a:t>
            </a:r>
            <a:br>
              <a:rPr lang="fi-FI"/>
            </a:br>
            <a:r>
              <a:rPr lang="fi-FI"/>
              <a:t>      </a:t>
            </a:r>
            <a:r>
              <a:rPr lang="fi-FI" sz="2200" b="0"/>
              <a:t>https://www.unique.</a:t>
            </a:r>
            <a:r>
              <a:rPr lang="fi-FI" sz="4000">
                <a:solidFill>
                  <a:srgbClr val="0070C0"/>
                </a:solidFill>
              </a:rPr>
              <a:t>com</a:t>
            </a:r>
            <a:br>
              <a:rPr lang="fi-FI" sz="3200"/>
            </a:br>
            <a:endParaRPr/>
          </a:p>
        </p:txBody>
      </p:sp>
      <p:sp>
        <p:nvSpPr>
          <p:cNvPr id="246" name="Google Shape;246;p39"/>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fontScale="85000" lnSpcReduction="10000"/>
          </a:bodyPr>
          <a:lstStyle/>
          <a:p>
            <a:pPr marL="457200" lvl="0" indent="-457200" algn="l" rtl="0">
              <a:lnSpc>
                <a:spcPct val="90000"/>
              </a:lnSpc>
              <a:spcBef>
                <a:spcPts val="0"/>
              </a:spcBef>
              <a:spcAft>
                <a:spcPts val="0"/>
              </a:spcAft>
              <a:buClr>
                <a:schemeClr val="accent2"/>
              </a:buClr>
              <a:buSzPct val="150000"/>
              <a:buFont typeface="Arial"/>
              <a:buChar char="•"/>
            </a:pPr>
            <a:r>
              <a:rPr lang="fi-FI"/>
              <a:t>You can use your domain extension to communicate more about your business or the contents on your site</a:t>
            </a:r>
            <a:endParaRPr/>
          </a:p>
          <a:p>
            <a:pPr marL="621665" lvl="0" indent="-230505" algn="l" rtl="0">
              <a:lnSpc>
                <a:spcPct val="90000"/>
              </a:lnSpc>
              <a:spcBef>
                <a:spcPts val="1000"/>
              </a:spcBef>
              <a:spcAft>
                <a:spcPts val="0"/>
              </a:spcAft>
              <a:buClr>
                <a:schemeClr val="accent2"/>
              </a:buClr>
              <a:buSzPct val="150000"/>
              <a:buFont typeface="Arial"/>
              <a:buNone/>
            </a:pPr>
            <a:endParaRPr/>
          </a:p>
          <a:p>
            <a:pPr marL="457200" lvl="0" indent="-457200" algn="l" rtl="0">
              <a:lnSpc>
                <a:spcPct val="90000"/>
              </a:lnSpc>
              <a:spcBef>
                <a:spcPts val="1000"/>
              </a:spcBef>
              <a:spcAft>
                <a:spcPts val="0"/>
              </a:spcAft>
              <a:buClr>
                <a:schemeClr val="accent2"/>
              </a:buClr>
              <a:buSzPct val="150000"/>
              <a:buFont typeface="Arial"/>
              <a:buChar char="•"/>
            </a:pPr>
            <a:r>
              <a:rPr lang="fi-FI"/>
              <a:t>Examples:</a:t>
            </a:r>
            <a:endParaRPr/>
          </a:p>
          <a:p>
            <a:pPr marL="800100" lvl="2" indent="0" algn="l" rtl="0">
              <a:lnSpc>
                <a:spcPct val="90000"/>
              </a:lnSpc>
              <a:spcBef>
                <a:spcPts val="500"/>
              </a:spcBef>
              <a:spcAft>
                <a:spcPts val="0"/>
              </a:spcAft>
              <a:buClr>
                <a:srgbClr val="36344D"/>
              </a:buClr>
              <a:buSzPct val="100000"/>
              <a:buNone/>
            </a:pPr>
            <a:r>
              <a:rPr lang="fi-FI" b="1" i="0">
                <a:latin typeface="Arial"/>
                <a:ea typeface="Arial"/>
                <a:cs typeface="Arial"/>
                <a:sym typeface="Arial"/>
              </a:rPr>
              <a:t>.com</a:t>
            </a:r>
            <a:r>
              <a:rPr lang="fi-FI" b="0" i="0">
                <a:latin typeface="Arial"/>
                <a:ea typeface="Arial"/>
                <a:cs typeface="Arial"/>
                <a:sym typeface="Arial"/>
              </a:rPr>
              <a:t> – originally used for commercial sites. The most widely used extension (TLD) available</a:t>
            </a:r>
            <a:endParaRPr/>
          </a:p>
          <a:p>
            <a:pPr marL="800100" lvl="2" indent="0" algn="l" rtl="0">
              <a:lnSpc>
                <a:spcPct val="90000"/>
              </a:lnSpc>
              <a:spcBef>
                <a:spcPts val="1100"/>
              </a:spcBef>
              <a:spcAft>
                <a:spcPts val="0"/>
              </a:spcAft>
              <a:buClr>
                <a:srgbClr val="36344D"/>
              </a:buClr>
              <a:buSzPct val="100000"/>
              <a:buNone/>
            </a:pPr>
            <a:r>
              <a:rPr lang="fi-FI" b="1" i="0">
                <a:latin typeface="Arial"/>
                <a:ea typeface="Arial"/>
                <a:cs typeface="Arial"/>
                <a:sym typeface="Arial"/>
              </a:rPr>
              <a:t>.org</a:t>
            </a:r>
            <a:r>
              <a:rPr lang="fi-FI" b="0" i="0">
                <a:latin typeface="Arial"/>
                <a:ea typeface="Arial"/>
                <a:cs typeface="Arial"/>
                <a:sym typeface="Arial"/>
              </a:rPr>
              <a:t> – primarily associated with various nonprofit organizations or charities</a:t>
            </a:r>
            <a:endParaRPr/>
          </a:p>
          <a:p>
            <a:pPr marL="800100" lvl="2" indent="0" algn="l" rtl="0">
              <a:lnSpc>
                <a:spcPct val="90000"/>
              </a:lnSpc>
              <a:spcBef>
                <a:spcPts val="1100"/>
              </a:spcBef>
              <a:spcAft>
                <a:spcPts val="0"/>
              </a:spcAft>
              <a:buClr>
                <a:srgbClr val="36344D"/>
              </a:buClr>
              <a:buSzPct val="100000"/>
              <a:buNone/>
            </a:pPr>
            <a:r>
              <a:rPr lang="fi-FI" b="1" i="0">
                <a:latin typeface="Arial"/>
                <a:ea typeface="Arial"/>
                <a:cs typeface="Arial"/>
                <a:sym typeface="Arial"/>
              </a:rPr>
              <a:t>.net</a:t>
            </a:r>
            <a:r>
              <a:rPr lang="fi-FI" b="0" i="0">
                <a:latin typeface="Arial"/>
                <a:ea typeface="Arial"/>
                <a:cs typeface="Arial"/>
                <a:sym typeface="Arial"/>
              </a:rPr>
              <a:t> – originally used by companies working with networking technology, now in general use</a:t>
            </a:r>
            <a:endParaRPr/>
          </a:p>
          <a:p>
            <a:pPr marL="800100" lvl="2" indent="0" algn="l" rtl="0">
              <a:lnSpc>
                <a:spcPct val="90000"/>
              </a:lnSpc>
              <a:spcBef>
                <a:spcPts val="1100"/>
              </a:spcBef>
              <a:spcAft>
                <a:spcPts val="0"/>
              </a:spcAft>
              <a:buClr>
                <a:srgbClr val="36344D"/>
              </a:buClr>
              <a:buSzPct val="100000"/>
              <a:buNone/>
            </a:pPr>
            <a:r>
              <a:rPr lang="fi-FI" b="1" i="0">
                <a:latin typeface="Arial"/>
                <a:ea typeface="Arial"/>
                <a:cs typeface="Arial"/>
                <a:sym typeface="Arial"/>
              </a:rPr>
              <a:t>.xyz </a:t>
            </a:r>
            <a:r>
              <a:rPr lang="fi-FI" b="0" i="0">
                <a:latin typeface="Arial"/>
                <a:ea typeface="Arial"/>
                <a:cs typeface="Arial"/>
                <a:sym typeface="Arial"/>
              </a:rPr>
              <a:t>or</a:t>
            </a:r>
            <a:r>
              <a:rPr lang="fi-FI" b="1" i="0">
                <a:latin typeface="Arial"/>
                <a:ea typeface="Arial"/>
                <a:cs typeface="Arial"/>
                <a:sym typeface="Arial"/>
              </a:rPr>
              <a:t> .icu</a:t>
            </a:r>
            <a:r>
              <a:rPr lang="fi-FI" b="0" i="0">
                <a:latin typeface="Arial"/>
                <a:ea typeface="Arial"/>
                <a:cs typeface="Arial"/>
                <a:sym typeface="Arial"/>
              </a:rPr>
              <a:t> – general use, from eCommerce websites to agencies</a:t>
            </a:r>
            <a:endParaRPr/>
          </a:p>
          <a:p>
            <a:pPr marL="800100" lvl="2" indent="0" algn="l" rtl="0">
              <a:lnSpc>
                <a:spcPct val="90000"/>
              </a:lnSpc>
              <a:spcBef>
                <a:spcPts val="1100"/>
              </a:spcBef>
              <a:spcAft>
                <a:spcPts val="0"/>
              </a:spcAft>
              <a:buClr>
                <a:srgbClr val="36344D"/>
              </a:buClr>
              <a:buSzPct val="100000"/>
              <a:buNone/>
            </a:pPr>
            <a:r>
              <a:rPr lang="fi-FI" b="1" i="0">
                <a:latin typeface="Arial"/>
                <a:ea typeface="Arial"/>
                <a:cs typeface="Arial"/>
                <a:sym typeface="Arial"/>
              </a:rPr>
              <a:t>.biz</a:t>
            </a:r>
            <a:r>
              <a:rPr lang="fi-FI" b="0" i="0">
                <a:latin typeface="Arial"/>
                <a:ea typeface="Arial"/>
                <a:cs typeface="Arial"/>
                <a:sym typeface="Arial"/>
              </a:rPr>
              <a:t> – generally used by various businesses</a:t>
            </a:r>
            <a:endParaRPr/>
          </a:p>
          <a:p>
            <a:pPr marL="800100" lvl="2" indent="0" algn="l" rtl="0">
              <a:lnSpc>
                <a:spcPct val="90000"/>
              </a:lnSpc>
              <a:spcBef>
                <a:spcPts val="1100"/>
              </a:spcBef>
              <a:spcAft>
                <a:spcPts val="0"/>
              </a:spcAft>
              <a:buClr>
                <a:srgbClr val="36344D"/>
              </a:buClr>
              <a:buSzPct val="100000"/>
              <a:buNone/>
            </a:pPr>
            <a:r>
              <a:rPr lang="fi-FI" b="1" i="0">
                <a:latin typeface="Arial"/>
                <a:ea typeface="Arial"/>
                <a:cs typeface="Arial"/>
                <a:sym typeface="Arial"/>
              </a:rPr>
              <a:t>.tech </a:t>
            </a:r>
            <a:r>
              <a:rPr lang="fi-FI" b="0" i="0">
                <a:latin typeface="Arial"/>
                <a:ea typeface="Arial"/>
                <a:cs typeface="Arial"/>
                <a:sym typeface="Arial"/>
              </a:rPr>
              <a:t>– widely used by tech companies</a:t>
            </a:r>
            <a:endParaRPr/>
          </a:p>
          <a:p>
            <a:pPr marL="800100" lvl="2" indent="0" algn="l" rtl="0">
              <a:lnSpc>
                <a:spcPct val="90000"/>
              </a:lnSpc>
              <a:spcBef>
                <a:spcPts val="1100"/>
              </a:spcBef>
              <a:spcAft>
                <a:spcPts val="0"/>
              </a:spcAft>
              <a:buClr>
                <a:srgbClr val="36344D"/>
              </a:buClr>
              <a:buSzPct val="100000"/>
              <a:buNone/>
            </a:pPr>
            <a:r>
              <a:rPr lang="fi-FI" b="1">
                <a:latin typeface="Arial"/>
                <a:ea typeface="Arial"/>
                <a:cs typeface="Arial"/>
                <a:sym typeface="Arial"/>
              </a:rPr>
              <a:t>.edu </a:t>
            </a:r>
            <a:r>
              <a:rPr lang="fi-FI">
                <a:latin typeface="Arial"/>
                <a:ea typeface="Arial"/>
                <a:cs typeface="Arial"/>
                <a:sym typeface="Arial"/>
              </a:rPr>
              <a:t>– used widely by educational institutions, mainly universities</a:t>
            </a:r>
            <a:endParaRPr b="0" i="0">
              <a:latin typeface="Arial"/>
              <a:ea typeface="Arial"/>
              <a:cs typeface="Arial"/>
              <a:sym typeface="Arial"/>
            </a:endParaRPr>
          </a:p>
          <a:p>
            <a:pPr marL="228600" lvl="0" indent="-64135" algn="l" rtl="0">
              <a:lnSpc>
                <a:spcPct val="90000"/>
              </a:lnSpc>
              <a:spcBef>
                <a:spcPts val="1600"/>
              </a:spcBef>
              <a:spcAft>
                <a:spcPts val="0"/>
              </a:spcAft>
              <a:buClr>
                <a:schemeClr val="dk1"/>
              </a:buClr>
              <a:buSzPct val="100000"/>
              <a:buNone/>
            </a:pPr>
            <a:endParaRPr/>
          </a:p>
          <a:p>
            <a:pPr marL="228600" lvl="0" indent="-64135" algn="l" rtl="0">
              <a:lnSpc>
                <a:spcPct val="90000"/>
              </a:lnSpc>
              <a:spcBef>
                <a:spcPts val="1000"/>
              </a:spcBef>
              <a:spcAft>
                <a:spcPts val="0"/>
              </a:spcAft>
              <a:buClr>
                <a:schemeClr val="dk1"/>
              </a:buClr>
              <a:buSzPct val="100000"/>
              <a:buNone/>
            </a:pPr>
            <a:endParaRPr/>
          </a:p>
        </p:txBody>
      </p:sp>
      <p:sp>
        <p:nvSpPr>
          <p:cNvPr id="247" name="Google Shape;247;p39"/>
          <p:cNvSpPr/>
          <p:nvPr/>
        </p:nvSpPr>
        <p:spPr>
          <a:xfrm>
            <a:off x="972014" y="989557"/>
            <a:ext cx="600307" cy="336572"/>
          </a:xfrm>
          <a:prstGeom prst="rightArrow">
            <a:avLst>
              <a:gd name="adj1" fmla="val 50000"/>
              <a:gd name="adj2" fmla="val 50000"/>
            </a:avLst>
          </a:prstGeom>
          <a:solidFill>
            <a:srgbClr val="ED7D3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g24a987f3d29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What is web hosting?</a:t>
            </a:r>
            <a:endParaRPr/>
          </a:p>
        </p:txBody>
      </p:sp>
      <p:sp>
        <p:nvSpPr>
          <p:cNvPr id="254" name="Google Shape;254;g24a987f3d29_0_0"/>
          <p:cNvSpPr txBox="1">
            <a:spLocks noGrp="1"/>
          </p:cNvSpPr>
          <p:nvPr>
            <p:ph type="body" idx="1"/>
          </p:nvPr>
        </p:nvSpPr>
        <p:spPr>
          <a:xfrm>
            <a:off x="838200" y="1825625"/>
            <a:ext cx="10675200" cy="4129200"/>
          </a:xfrm>
          <a:prstGeom prst="rect">
            <a:avLst/>
          </a:prstGeom>
        </p:spPr>
        <p:txBody>
          <a:bodyPr spcFirstLastPara="1" wrap="square" lIns="91425" tIns="45700" rIns="91425" bIns="45700" anchor="t" anchorCtr="0">
            <a:normAutofit/>
          </a:bodyPr>
          <a:lstStyle/>
          <a:p>
            <a:pPr marL="457200" lvl="0" indent="-406400" algn="l" rtl="0">
              <a:spcBef>
                <a:spcPts val="1000"/>
              </a:spcBef>
              <a:spcAft>
                <a:spcPts val="0"/>
              </a:spcAft>
              <a:buClr>
                <a:schemeClr val="accent2"/>
              </a:buClr>
              <a:buSzPts val="2800"/>
              <a:buChar char="●"/>
            </a:pPr>
            <a:r>
              <a:rPr lang="fi-FI"/>
              <a:t>Web hosting refers to the service of providing storage space and access for websites on the internet. </a:t>
            </a:r>
            <a:endParaRPr/>
          </a:p>
          <a:p>
            <a:pPr marL="457200" lvl="0" indent="-406400" algn="l" rtl="0">
              <a:spcBef>
                <a:spcPts val="0"/>
              </a:spcBef>
              <a:spcAft>
                <a:spcPts val="0"/>
              </a:spcAft>
              <a:buClr>
                <a:schemeClr val="accent2"/>
              </a:buClr>
              <a:buSzPts val="2800"/>
              <a:buChar char="●"/>
            </a:pPr>
            <a:r>
              <a:rPr lang="fi-FI"/>
              <a:t>It involves </a:t>
            </a:r>
            <a:r>
              <a:rPr lang="fi-FI" b="1"/>
              <a:t>storing website files and data on a server that is connected to the internet</a:t>
            </a:r>
            <a:r>
              <a:rPr lang="fi-FI"/>
              <a:t>, allowing the website to be accessed by users worldwide. </a:t>
            </a:r>
            <a:endParaRPr/>
          </a:p>
          <a:p>
            <a:pPr marL="457200" lvl="0" indent="-406400" algn="l" rtl="0">
              <a:spcBef>
                <a:spcPts val="0"/>
              </a:spcBef>
              <a:spcAft>
                <a:spcPts val="0"/>
              </a:spcAft>
              <a:buClr>
                <a:schemeClr val="accent2"/>
              </a:buClr>
              <a:buSzPts val="2800"/>
              <a:buChar char="●"/>
            </a:pPr>
            <a:r>
              <a:rPr lang="fi-FI"/>
              <a:t>Web hosting companies typically offer different types of hosting plans, e.g. shared hosting and cloud hosting. </a:t>
            </a:r>
            <a:endParaRPr/>
          </a:p>
          <a:p>
            <a:pPr marL="457200" lvl="0" indent="-406400" algn="l" rtl="0">
              <a:spcBef>
                <a:spcPts val="0"/>
              </a:spcBef>
              <a:spcAft>
                <a:spcPts val="0"/>
              </a:spcAft>
              <a:buClr>
                <a:schemeClr val="accent2"/>
              </a:buClr>
              <a:buSzPts val="2800"/>
              <a:buChar char="●"/>
            </a:pPr>
            <a:r>
              <a:rPr lang="fi-FI"/>
              <a:t>The web hosting provider is responsible for maintaining the server, ensuring its uptime, and providing technical support to website owners.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40"/>
          <p:cNvSpPr txBox="1"/>
          <p:nvPr/>
        </p:nvSpPr>
        <p:spPr>
          <a:xfrm>
            <a:off x="2351677" y="1918321"/>
            <a:ext cx="1366969" cy="523617"/>
          </a:xfrm>
          <a:prstGeom prst="rect">
            <a:avLst/>
          </a:prstGeom>
          <a:solidFill>
            <a:srgbClr val="D5DBE5"/>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DNS contains IP-addresses</a:t>
            </a:r>
            <a:endParaRPr sz="2000" b="0" i="0" u="none" strike="noStrike" cap="none">
              <a:solidFill>
                <a:schemeClr val="dk1"/>
              </a:solidFill>
              <a:latin typeface="Arial"/>
              <a:ea typeface="Arial"/>
              <a:cs typeface="Arial"/>
              <a:sym typeface="Arial"/>
            </a:endParaRPr>
          </a:p>
        </p:txBody>
      </p:sp>
      <p:sp>
        <p:nvSpPr>
          <p:cNvPr id="261" name="Google Shape;261;p40"/>
          <p:cNvSpPr txBox="1">
            <a:spLocks noGrp="1"/>
          </p:cNvSpPr>
          <p:nvPr>
            <p:ph type="title"/>
          </p:nvPr>
        </p:nvSpPr>
        <p:spPr>
          <a:xfrm>
            <a:off x="1195038" y="143699"/>
            <a:ext cx="10524390" cy="1326671"/>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Hosting architecture</a:t>
            </a:r>
            <a:endParaRPr/>
          </a:p>
        </p:txBody>
      </p:sp>
      <p:pic>
        <p:nvPicPr>
          <p:cNvPr id="262" name="Google Shape;262;p40"/>
          <p:cNvPicPr preferRelativeResize="0"/>
          <p:nvPr/>
        </p:nvPicPr>
        <p:blipFill rotWithShape="1">
          <a:blip r:embed="rId3">
            <a:alphaModFix/>
          </a:blip>
          <a:srcRect/>
          <a:stretch/>
        </p:blipFill>
        <p:spPr>
          <a:xfrm>
            <a:off x="3564298" y="4954569"/>
            <a:ext cx="1574352" cy="1333280"/>
          </a:xfrm>
          <a:prstGeom prst="rect">
            <a:avLst/>
          </a:prstGeom>
          <a:noFill/>
          <a:ln>
            <a:noFill/>
          </a:ln>
        </p:spPr>
      </p:pic>
      <p:pic>
        <p:nvPicPr>
          <p:cNvPr id="263" name="Google Shape;263;p40"/>
          <p:cNvPicPr preferRelativeResize="0"/>
          <p:nvPr/>
        </p:nvPicPr>
        <p:blipFill rotWithShape="1">
          <a:blip r:embed="rId4">
            <a:alphaModFix/>
          </a:blip>
          <a:srcRect/>
          <a:stretch/>
        </p:blipFill>
        <p:spPr>
          <a:xfrm>
            <a:off x="2627055" y="2550014"/>
            <a:ext cx="639922" cy="857627"/>
          </a:xfrm>
          <a:prstGeom prst="rect">
            <a:avLst/>
          </a:prstGeom>
          <a:noFill/>
          <a:ln>
            <a:noFill/>
          </a:ln>
        </p:spPr>
      </p:pic>
      <p:pic>
        <p:nvPicPr>
          <p:cNvPr id="264" name="Google Shape;264;p40"/>
          <p:cNvPicPr preferRelativeResize="0"/>
          <p:nvPr/>
        </p:nvPicPr>
        <p:blipFill rotWithShape="1">
          <a:blip r:embed="rId4">
            <a:alphaModFix/>
          </a:blip>
          <a:srcRect/>
          <a:stretch/>
        </p:blipFill>
        <p:spPr>
          <a:xfrm>
            <a:off x="7696210" y="2041617"/>
            <a:ext cx="668612" cy="896078"/>
          </a:xfrm>
          <a:prstGeom prst="rect">
            <a:avLst/>
          </a:prstGeom>
          <a:noFill/>
          <a:ln>
            <a:noFill/>
          </a:ln>
        </p:spPr>
      </p:pic>
      <p:sp>
        <p:nvSpPr>
          <p:cNvPr id="265" name="Google Shape;265;p40"/>
          <p:cNvSpPr txBox="1"/>
          <p:nvPr/>
        </p:nvSpPr>
        <p:spPr>
          <a:xfrm>
            <a:off x="7383905" y="1115687"/>
            <a:ext cx="1436710" cy="739240"/>
          </a:xfrm>
          <a:prstGeom prst="rect">
            <a:avLst/>
          </a:prstGeom>
          <a:solidFill>
            <a:srgbClr val="D5DBE5"/>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Web hosting server</a:t>
            </a:r>
            <a:endParaRPr sz="20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(123.456.7.89)</a:t>
            </a:r>
            <a:endParaRPr sz="2000" b="0" i="0" u="none" strike="noStrike" cap="none">
              <a:solidFill>
                <a:schemeClr val="dk1"/>
              </a:solidFill>
              <a:latin typeface="Arial"/>
              <a:ea typeface="Arial"/>
              <a:cs typeface="Arial"/>
              <a:sym typeface="Arial"/>
            </a:endParaRPr>
          </a:p>
        </p:txBody>
      </p:sp>
      <p:cxnSp>
        <p:nvCxnSpPr>
          <p:cNvPr id="266" name="Google Shape;266;p40"/>
          <p:cNvCxnSpPr/>
          <p:nvPr/>
        </p:nvCxnSpPr>
        <p:spPr>
          <a:xfrm rot="10800000" flipH="1">
            <a:off x="4817721" y="2750567"/>
            <a:ext cx="2698090" cy="2163528"/>
          </a:xfrm>
          <a:prstGeom prst="straightConnector1">
            <a:avLst/>
          </a:prstGeom>
          <a:noFill/>
          <a:ln w="12700" cap="flat" cmpd="sng">
            <a:solidFill>
              <a:srgbClr val="0070C0"/>
            </a:solidFill>
            <a:prstDash val="solid"/>
            <a:miter lim="800000"/>
            <a:headEnd type="none" w="sm" len="sm"/>
            <a:tailEnd type="triangle" w="med" len="med"/>
          </a:ln>
        </p:spPr>
      </p:cxnSp>
      <p:sp>
        <p:nvSpPr>
          <p:cNvPr id="267" name="Google Shape;267;p40"/>
          <p:cNvSpPr txBox="1"/>
          <p:nvPr/>
        </p:nvSpPr>
        <p:spPr>
          <a:xfrm>
            <a:off x="1554639" y="3494409"/>
            <a:ext cx="1325120" cy="1200288"/>
          </a:xfrm>
          <a:prstGeom prst="rect">
            <a:avLst/>
          </a:prstGeom>
          <a:solidFill>
            <a:schemeClr val="lt1"/>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136525" marR="0" lvl="0" indent="-136525" algn="l" rtl="0">
              <a:lnSpc>
                <a:spcPct val="100000"/>
              </a:lnSpc>
              <a:spcBef>
                <a:spcPts val="0"/>
              </a:spcBef>
              <a:spcAft>
                <a:spcPts val="0"/>
              </a:spcAft>
              <a:buClr>
                <a:schemeClr val="dk1"/>
              </a:buClr>
              <a:buSzPts val="1200"/>
              <a:buFont typeface="Calibri"/>
              <a:buAutoNum type="arabicPeriod" startAt="2"/>
            </a:pPr>
            <a:r>
              <a:rPr lang="fi-FI" sz="1200" b="0" i="0" u="none" strike="noStrike" cap="none">
                <a:solidFill>
                  <a:schemeClr val="dk1"/>
                </a:solidFill>
                <a:latin typeface="Arial"/>
                <a:ea typeface="Arial"/>
                <a:cs typeface="Arial"/>
                <a:sym typeface="Arial"/>
              </a:rPr>
              <a:t>DNS server sends back the correspondign IP address: 123.456.7.89</a:t>
            </a:r>
            <a:endParaRPr sz="3200" b="0" i="0" u="none" strike="noStrike" cap="none">
              <a:solidFill>
                <a:schemeClr val="dk1"/>
              </a:solidFill>
              <a:latin typeface="Arial"/>
              <a:ea typeface="Arial"/>
              <a:cs typeface="Arial"/>
              <a:sym typeface="Arial"/>
            </a:endParaRPr>
          </a:p>
        </p:txBody>
      </p:sp>
      <p:sp>
        <p:nvSpPr>
          <p:cNvPr id="268" name="Google Shape;268;p40"/>
          <p:cNvSpPr txBox="1"/>
          <p:nvPr/>
        </p:nvSpPr>
        <p:spPr>
          <a:xfrm>
            <a:off x="5507728" y="3631160"/>
            <a:ext cx="1229113" cy="646830"/>
          </a:xfrm>
          <a:prstGeom prst="rect">
            <a:avLst/>
          </a:prstGeom>
          <a:solidFill>
            <a:schemeClr val="lt1"/>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136525" marR="0" lvl="0" indent="-136525" algn="l" rtl="0">
              <a:lnSpc>
                <a:spcPct val="100000"/>
              </a:lnSpc>
              <a:spcBef>
                <a:spcPts val="0"/>
              </a:spcBef>
              <a:spcAft>
                <a:spcPts val="0"/>
              </a:spcAft>
              <a:buClr>
                <a:schemeClr val="dk1"/>
              </a:buClr>
              <a:buSzPts val="1200"/>
              <a:buFont typeface="Calibri"/>
              <a:buAutoNum type="arabicPeriod" startAt="3"/>
            </a:pPr>
            <a:r>
              <a:rPr lang="fi-FI" sz="1200" b="0" i="0" u="none" strike="noStrike" cap="none">
                <a:solidFill>
                  <a:schemeClr val="dk1"/>
                </a:solidFill>
                <a:latin typeface="Arial"/>
                <a:ea typeface="Arial"/>
                <a:cs typeface="Arial"/>
                <a:sym typeface="Arial"/>
              </a:rPr>
              <a:t>Browser asks for 123.456.7.89</a:t>
            </a:r>
            <a:endParaRPr sz="3200" b="0" i="0" u="none" strike="noStrike" cap="none">
              <a:solidFill>
                <a:schemeClr val="dk1"/>
              </a:solidFill>
              <a:latin typeface="Arial"/>
              <a:ea typeface="Arial"/>
              <a:cs typeface="Arial"/>
              <a:sym typeface="Arial"/>
            </a:endParaRPr>
          </a:p>
        </p:txBody>
      </p:sp>
      <p:cxnSp>
        <p:nvCxnSpPr>
          <p:cNvPr id="269" name="Google Shape;269;p40"/>
          <p:cNvCxnSpPr/>
          <p:nvPr/>
        </p:nvCxnSpPr>
        <p:spPr>
          <a:xfrm rot="10800000">
            <a:off x="3371085" y="3429000"/>
            <a:ext cx="830027" cy="1422481"/>
          </a:xfrm>
          <a:prstGeom prst="straightConnector1">
            <a:avLst/>
          </a:prstGeom>
          <a:noFill/>
          <a:ln w="12700" cap="flat" cmpd="sng">
            <a:solidFill>
              <a:srgbClr val="0070C0"/>
            </a:solidFill>
            <a:prstDash val="solid"/>
            <a:miter lim="800000"/>
            <a:headEnd type="none" w="sm" len="sm"/>
            <a:tailEnd type="triangle" w="med" len="med"/>
          </a:ln>
        </p:spPr>
      </p:cxnSp>
      <p:cxnSp>
        <p:nvCxnSpPr>
          <p:cNvPr id="270" name="Google Shape;270;p40"/>
          <p:cNvCxnSpPr/>
          <p:nvPr/>
        </p:nvCxnSpPr>
        <p:spPr>
          <a:xfrm>
            <a:off x="2879843" y="3631700"/>
            <a:ext cx="775393" cy="1453256"/>
          </a:xfrm>
          <a:prstGeom prst="straightConnector1">
            <a:avLst/>
          </a:prstGeom>
          <a:noFill/>
          <a:ln w="12700" cap="flat" cmpd="sng">
            <a:solidFill>
              <a:srgbClr val="0070C0"/>
            </a:solidFill>
            <a:prstDash val="solid"/>
            <a:miter lim="800000"/>
            <a:headEnd type="none" w="sm" len="sm"/>
            <a:tailEnd type="triangle" w="med" len="med"/>
          </a:ln>
        </p:spPr>
      </p:cxnSp>
      <p:sp>
        <p:nvSpPr>
          <p:cNvPr id="271" name="Google Shape;271;p40"/>
          <p:cNvSpPr/>
          <p:nvPr/>
        </p:nvSpPr>
        <p:spPr>
          <a:xfrm>
            <a:off x="3718646" y="4236567"/>
            <a:ext cx="428814" cy="428814"/>
          </a:xfrm>
          <a:prstGeom prst="ellipse">
            <a:avLst/>
          </a:prstGeom>
          <a:solidFill>
            <a:schemeClr val="lt1"/>
          </a:solidFill>
          <a:ln w="9525"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70C0"/>
              </a:buClr>
              <a:buSzPts val="1800"/>
              <a:buFont typeface="Calibri"/>
              <a:buNone/>
            </a:pPr>
            <a:r>
              <a:rPr lang="fi-FI" sz="1800" b="0" i="0" u="none" strike="noStrike" cap="none">
                <a:solidFill>
                  <a:srgbClr val="0070C0"/>
                </a:solidFill>
                <a:latin typeface="Calibri"/>
                <a:ea typeface="Calibri"/>
                <a:cs typeface="Calibri"/>
                <a:sym typeface="Calibri"/>
              </a:rPr>
              <a:t>1</a:t>
            </a:r>
            <a:endParaRPr sz="1800" b="0" i="0" u="none" strike="noStrike" cap="none">
              <a:solidFill>
                <a:schemeClr val="dk1"/>
              </a:solidFill>
              <a:latin typeface="Calibri"/>
              <a:ea typeface="Calibri"/>
              <a:cs typeface="Calibri"/>
              <a:sym typeface="Calibri"/>
            </a:endParaRPr>
          </a:p>
        </p:txBody>
      </p:sp>
      <p:sp>
        <p:nvSpPr>
          <p:cNvPr id="272" name="Google Shape;272;p40"/>
          <p:cNvSpPr/>
          <p:nvPr/>
        </p:nvSpPr>
        <p:spPr>
          <a:xfrm>
            <a:off x="2903141" y="3786041"/>
            <a:ext cx="428814" cy="428814"/>
          </a:xfrm>
          <a:prstGeom prst="ellipse">
            <a:avLst/>
          </a:prstGeom>
          <a:solidFill>
            <a:schemeClr val="lt1"/>
          </a:solidFill>
          <a:ln w="9525"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70C0"/>
              </a:buClr>
              <a:buSzPts val="1800"/>
              <a:buFont typeface="Calibri"/>
              <a:buNone/>
            </a:pPr>
            <a:r>
              <a:rPr lang="fi-FI" sz="1800" b="0" i="0" u="none" strike="noStrike" cap="none">
                <a:solidFill>
                  <a:srgbClr val="0070C0"/>
                </a:solidFill>
                <a:latin typeface="Calibri"/>
                <a:ea typeface="Calibri"/>
                <a:cs typeface="Calibri"/>
                <a:sym typeface="Calibri"/>
              </a:rPr>
              <a:t>2</a:t>
            </a:r>
            <a:endParaRPr sz="1800" b="0" i="0" u="none" strike="noStrike" cap="none">
              <a:solidFill>
                <a:schemeClr val="dk1"/>
              </a:solidFill>
              <a:latin typeface="Calibri"/>
              <a:ea typeface="Calibri"/>
              <a:cs typeface="Calibri"/>
              <a:sym typeface="Calibri"/>
            </a:endParaRPr>
          </a:p>
        </p:txBody>
      </p:sp>
      <p:sp>
        <p:nvSpPr>
          <p:cNvPr id="273" name="Google Shape;273;p40"/>
          <p:cNvSpPr txBox="1"/>
          <p:nvPr/>
        </p:nvSpPr>
        <p:spPr>
          <a:xfrm>
            <a:off x="3751384" y="3190561"/>
            <a:ext cx="1574352" cy="1016471"/>
          </a:xfrm>
          <a:prstGeom prst="rect">
            <a:avLst/>
          </a:prstGeom>
          <a:solidFill>
            <a:schemeClr val="lt1"/>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180975" marR="0" lvl="0" indent="-139700" algn="l" rtl="0">
              <a:lnSpc>
                <a:spcPct val="100000"/>
              </a:lnSpc>
              <a:spcBef>
                <a:spcPts val="0"/>
              </a:spcBef>
              <a:spcAft>
                <a:spcPts val="0"/>
              </a:spcAft>
              <a:buClr>
                <a:schemeClr val="dk1"/>
              </a:buClr>
              <a:buSzPts val="1200"/>
              <a:buFont typeface="Calibri"/>
              <a:buAutoNum type="arabicPeriod"/>
            </a:pPr>
            <a:r>
              <a:rPr lang="fi-FI" sz="1200" b="0" i="0" u="none" strike="noStrike" cap="none">
                <a:solidFill>
                  <a:schemeClr val="dk1"/>
                </a:solidFill>
                <a:latin typeface="Arial"/>
                <a:ea typeface="Arial"/>
                <a:cs typeface="Arial"/>
                <a:sym typeface="Arial"/>
              </a:rPr>
              <a:t>Users search for </a:t>
            </a:r>
            <a:r>
              <a:rPr lang="fi-FI" sz="1200" b="0" i="0" u="sng" strike="noStrike" cap="none">
                <a:solidFill>
                  <a:schemeClr val="dk1"/>
                </a:solidFill>
                <a:latin typeface="Arial"/>
                <a:ea typeface="Arial"/>
                <a:cs typeface="Arial"/>
                <a:sym typeface="Arial"/>
              </a:rPr>
              <a:t>www.unique.com </a:t>
            </a:r>
            <a:r>
              <a:rPr lang="fi-FI" sz="1200" b="0" i="0" u="none" strike="noStrike" cap="none">
                <a:solidFill>
                  <a:schemeClr val="dk1"/>
                </a:solidFill>
                <a:latin typeface="Arial"/>
                <a:ea typeface="Arial"/>
                <a:cs typeface="Arial"/>
                <a:sym typeface="Arial"/>
              </a:rPr>
              <a:t>sending a query from their browser</a:t>
            </a:r>
            <a:endParaRPr sz="3200" b="0" i="0" u="none" strike="noStrike" cap="none">
              <a:solidFill>
                <a:schemeClr val="dk1"/>
              </a:solidFill>
              <a:latin typeface="Arial"/>
              <a:ea typeface="Arial"/>
              <a:cs typeface="Arial"/>
              <a:sym typeface="Arial"/>
            </a:endParaRPr>
          </a:p>
        </p:txBody>
      </p:sp>
      <p:sp>
        <p:nvSpPr>
          <p:cNvPr id="274" name="Google Shape;274;p40"/>
          <p:cNvSpPr/>
          <p:nvPr/>
        </p:nvSpPr>
        <p:spPr>
          <a:xfrm>
            <a:off x="4899167" y="4482568"/>
            <a:ext cx="428814" cy="428814"/>
          </a:xfrm>
          <a:prstGeom prst="ellipse">
            <a:avLst/>
          </a:prstGeom>
          <a:solidFill>
            <a:schemeClr val="lt1"/>
          </a:solidFill>
          <a:ln w="9525"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70C0"/>
              </a:buClr>
              <a:buSzPts val="1800"/>
              <a:buFont typeface="Calibri"/>
              <a:buNone/>
            </a:pPr>
            <a:r>
              <a:rPr lang="fi-FI" sz="1800" b="0" i="0" u="none" strike="noStrike" cap="none">
                <a:solidFill>
                  <a:srgbClr val="0070C0"/>
                </a:solidFill>
                <a:latin typeface="Calibri"/>
                <a:ea typeface="Calibri"/>
                <a:cs typeface="Calibri"/>
                <a:sym typeface="Calibri"/>
              </a:rPr>
              <a:t>3</a:t>
            </a:r>
            <a:endParaRPr sz="1800" b="0" i="0" u="none" strike="noStrike" cap="none">
              <a:solidFill>
                <a:schemeClr val="dk1"/>
              </a:solidFill>
              <a:latin typeface="Calibri"/>
              <a:ea typeface="Calibri"/>
              <a:cs typeface="Calibri"/>
              <a:sym typeface="Calibri"/>
            </a:endParaRPr>
          </a:p>
        </p:txBody>
      </p:sp>
      <p:sp>
        <p:nvSpPr>
          <p:cNvPr id="275" name="Google Shape;275;p40"/>
          <p:cNvSpPr txBox="1"/>
          <p:nvPr/>
        </p:nvSpPr>
        <p:spPr>
          <a:xfrm>
            <a:off x="7413349" y="4946621"/>
            <a:ext cx="1503539" cy="646830"/>
          </a:xfrm>
          <a:prstGeom prst="rect">
            <a:avLst/>
          </a:prstGeom>
          <a:solidFill>
            <a:schemeClr val="lt1"/>
          </a:solid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136525" marR="0" lvl="0" indent="-136525" algn="l" rtl="0">
              <a:lnSpc>
                <a:spcPct val="100000"/>
              </a:lnSpc>
              <a:spcBef>
                <a:spcPts val="0"/>
              </a:spcBef>
              <a:spcAft>
                <a:spcPts val="0"/>
              </a:spcAft>
              <a:buClr>
                <a:schemeClr val="dk1"/>
              </a:buClr>
              <a:buSzPts val="1200"/>
              <a:buFont typeface="Calibri"/>
              <a:buAutoNum type="arabicPeriod" startAt="4"/>
            </a:pPr>
            <a:r>
              <a:rPr lang="fi-FI" sz="1200" b="0" i="0" u="none" strike="noStrike" cap="none">
                <a:solidFill>
                  <a:schemeClr val="dk1"/>
                </a:solidFill>
                <a:latin typeface="Arial"/>
                <a:ea typeface="Arial"/>
                <a:cs typeface="Arial"/>
                <a:sym typeface="Arial"/>
              </a:rPr>
              <a:t>Web host sends 123.45465.7.89 to the browser</a:t>
            </a:r>
            <a:endParaRPr sz="3200" b="0" i="0" u="none" strike="noStrike" cap="none">
              <a:solidFill>
                <a:schemeClr val="dk1"/>
              </a:solidFill>
              <a:latin typeface="Arial"/>
              <a:ea typeface="Arial"/>
              <a:cs typeface="Arial"/>
              <a:sym typeface="Arial"/>
            </a:endParaRPr>
          </a:p>
        </p:txBody>
      </p:sp>
      <p:cxnSp>
        <p:nvCxnSpPr>
          <p:cNvPr id="276" name="Google Shape;276;p40"/>
          <p:cNvCxnSpPr/>
          <p:nvPr/>
        </p:nvCxnSpPr>
        <p:spPr>
          <a:xfrm rot="10800000" flipH="1">
            <a:off x="5139583" y="3040783"/>
            <a:ext cx="2989656" cy="2589944"/>
          </a:xfrm>
          <a:prstGeom prst="straightConnector1">
            <a:avLst/>
          </a:prstGeom>
          <a:noFill/>
          <a:ln w="12700" cap="flat" cmpd="sng">
            <a:solidFill>
              <a:srgbClr val="0070C0"/>
            </a:solidFill>
            <a:prstDash val="solid"/>
            <a:miter lim="800000"/>
            <a:headEnd type="triangle" w="med" len="med"/>
            <a:tailEnd type="none" w="sm" len="sm"/>
          </a:ln>
        </p:spPr>
      </p:cxnSp>
      <p:sp>
        <p:nvSpPr>
          <p:cNvPr id="277" name="Google Shape;277;p40"/>
          <p:cNvSpPr/>
          <p:nvPr/>
        </p:nvSpPr>
        <p:spPr>
          <a:xfrm>
            <a:off x="5920798" y="4574260"/>
            <a:ext cx="428814" cy="428814"/>
          </a:xfrm>
          <a:prstGeom prst="ellipse">
            <a:avLst/>
          </a:prstGeom>
          <a:solidFill>
            <a:schemeClr val="lt1"/>
          </a:solidFill>
          <a:ln w="9525"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70C0"/>
              </a:buClr>
              <a:buSzPts val="1800"/>
              <a:buFont typeface="Calibri"/>
              <a:buNone/>
            </a:pPr>
            <a:r>
              <a:rPr lang="fi-FI" sz="1800" b="0" i="0" u="none" strike="noStrike" cap="none">
                <a:solidFill>
                  <a:srgbClr val="0070C0"/>
                </a:solidFill>
                <a:latin typeface="Calibri"/>
                <a:ea typeface="Calibri"/>
                <a:cs typeface="Calibri"/>
                <a:sym typeface="Calibri"/>
              </a:rPr>
              <a:t>4</a:t>
            </a:r>
            <a:endParaRPr sz="1800" b="0" i="0" u="none" strike="noStrike" cap="none">
              <a:solidFill>
                <a:schemeClr val="dk1"/>
              </a:solidFill>
              <a:latin typeface="Calibri"/>
              <a:ea typeface="Calibri"/>
              <a:cs typeface="Calibri"/>
              <a:sym typeface="Calibri"/>
            </a:endParaRPr>
          </a:p>
        </p:txBody>
      </p:sp>
      <p:grpSp>
        <p:nvGrpSpPr>
          <p:cNvPr id="278" name="Google Shape;278;p40"/>
          <p:cNvGrpSpPr/>
          <p:nvPr/>
        </p:nvGrpSpPr>
        <p:grpSpPr>
          <a:xfrm>
            <a:off x="7329658" y="3410385"/>
            <a:ext cx="2145553" cy="1441096"/>
            <a:chOff x="8966335" y="1999225"/>
            <a:chExt cx="2422071" cy="1626824"/>
          </a:xfrm>
        </p:grpSpPr>
        <p:pic>
          <p:nvPicPr>
            <p:cNvPr id="279" name="Google Shape;279;p40"/>
            <p:cNvPicPr preferRelativeResize="0"/>
            <p:nvPr/>
          </p:nvPicPr>
          <p:blipFill rotWithShape="1">
            <a:blip r:embed="rId5">
              <a:alphaModFix/>
            </a:blip>
            <a:srcRect/>
            <a:stretch/>
          </p:blipFill>
          <p:spPr>
            <a:xfrm>
              <a:off x="8966335" y="1999225"/>
              <a:ext cx="2422071" cy="1626824"/>
            </a:xfrm>
            <a:prstGeom prst="rect">
              <a:avLst/>
            </a:prstGeom>
            <a:noFill/>
            <a:ln w="9525" cap="flat" cmpd="sng">
              <a:solidFill>
                <a:srgbClr val="0070C0"/>
              </a:solidFill>
              <a:prstDash val="solid"/>
              <a:round/>
              <a:headEnd type="none" w="sm" len="sm"/>
              <a:tailEnd type="none" w="sm" len="sm"/>
            </a:ln>
          </p:spPr>
        </p:pic>
        <p:sp>
          <p:nvSpPr>
            <p:cNvPr id="280" name="Google Shape;280;p40"/>
            <p:cNvSpPr txBox="1"/>
            <p:nvPr/>
          </p:nvSpPr>
          <p:spPr>
            <a:xfrm>
              <a:off x="9691775" y="2045073"/>
              <a:ext cx="1513274" cy="20864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600"/>
                <a:buFont typeface="Calibri"/>
                <a:buNone/>
              </a:pPr>
              <a:r>
                <a:rPr lang="fi-FI" sz="600" b="0" i="0" u="none" strike="noStrike" cap="none">
                  <a:solidFill>
                    <a:schemeClr val="dk1"/>
                  </a:solidFill>
                  <a:latin typeface="Calibri"/>
                  <a:ea typeface="Calibri"/>
                  <a:cs typeface="Calibri"/>
                  <a:sym typeface="Calibri"/>
                </a:rPr>
                <a:t>www.unique.com</a:t>
              </a:r>
              <a:endParaRPr sz="1800" b="0" i="0" u="none" strike="noStrike" cap="none">
                <a:solidFill>
                  <a:schemeClr val="dk1"/>
                </a:solidFill>
                <a:latin typeface="Calibri"/>
                <a:ea typeface="Calibri"/>
                <a:cs typeface="Calibri"/>
                <a:sym typeface="Calibri"/>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41"/>
          <p:cNvSpPr txBox="1">
            <a:spLocks noGrp="1"/>
          </p:cNvSpPr>
          <p:nvPr>
            <p:ph type="title"/>
          </p:nvPr>
        </p:nvSpPr>
        <p:spPr>
          <a:xfrm>
            <a:off x="464990" y="227687"/>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98765"/>
              <a:buFont typeface="Calibri"/>
              <a:buNone/>
            </a:pPr>
            <a:r>
              <a:rPr lang="fi-FI" sz="3600"/>
              <a:t>Things to consider when choosing your web host</a:t>
            </a:r>
            <a:br>
              <a:rPr lang="fi-FI"/>
            </a:br>
            <a:r>
              <a:rPr lang="fi-FI" sz="1200" b="0" u="sng">
                <a:solidFill>
                  <a:schemeClr val="hlink"/>
                </a:solidFill>
                <a:hlinkClick r:id="rId3"/>
              </a:rPr>
              <a:t>Source: https://www.hostpapa.com/blog/web-hosting/definitive-guide-web-hosting/</a:t>
            </a:r>
            <a:br>
              <a:rPr lang="fi-FI" sz="1200"/>
            </a:br>
            <a:endParaRPr/>
          </a:p>
        </p:txBody>
      </p:sp>
      <p:sp>
        <p:nvSpPr>
          <p:cNvPr id="286" name="Google Shape;286;p41"/>
          <p:cNvSpPr txBox="1">
            <a:spLocks noGrp="1"/>
          </p:cNvSpPr>
          <p:nvPr>
            <p:ph type="body" idx="1"/>
          </p:nvPr>
        </p:nvSpPr>
        <p:spPr>
          <a:xfrm>
            <a:off x="633919" y="1183599"/>
            <a:ext cx="10515600" cy="4789184"/>
          </a:xfrm>
          <a:prstGeom prst="rect">
            <a:avLst/>
          </a:prstGeom>
          <a:noFill/>
          <a:ln>
            <a:noFill/>
          </a:ln>
        </p:spPr>
        <p:txBody>
          <a:bodyPr spcFirstLastPara="1" wrap="square" lIns="91425" tIns="45700" rIns="91425" bIns="45700" anchor="t" anchorCtr="0">
            <a:noAutofit/>
          </a:bodyPr>
          <a:lstStyle/>
          <a:p>
            <a:pPr marL="342900" lvl="0" indent="-317500" algn="l" rtl="0">
              <a:lnSpc>
                <a:spcPct val="110000"/>
              </a:lnSpc>
              <a:spcBef>
                <a:spcPts val="0"/>
              </a:spcBef>
              <a:spcAft>
                <a:spcPts val="0"/>
              </a:spcAft>
              <a:buClr>
                <a:srgbClr val="ED7D31"/>
              </a:buClr>
              <a:buSzPts val="2660"/>
              <a:buChar char="•"/>
            </a:pPr>
            <a:r>
              <a:rPr lang="fi-FI" sz="1640"/>
              <a:t>A 1-second delay in page load time causes a</a:t>
            </a:r>
            <a:r>
              <a:rPr lang="fi-FI" sz="1640" u="sng">
                <a:solidFill>
                  <a:schemeClr val="hlink"/>
                </a:solidFill>
                <a:hlinkClick r:id="rId4"/>
              </a:rPr>
              <a:t> 7% reduction in conversions</a:t>
            </a:r>
            <a:endParaRPr sz="1640"/>
          </a:p>
          <a:p>
            <a:pPr marL="342900" lvl="0" indent="-317500" algn="l" rtl="0">
              <a:lnSpc>
                <a:spcPct val="110000"/>
              </a:lnSpc>
              <a:spcBef>
                <a:spcPts val="1600"/>
              </a:spcBef>
              <a:spcAft>
                <a:spcPts val="0"/>
              </a:spcAft>
              <a:buClr>
                <a:srgbClr val="ED7D31"/>
              </a:buClr>
              <a:buSzPts val="2660"/>
              <a:buChar char="•"/>
            </a:pPr>
            <a:r>
              <a:rPr lang="fi-FI" sz="1640"/>
              <a:t>A 4-second delay in page load time results in a loss of</a:t>
            </a:r>
            <a:r>
              <a:rPr lang="fi-FI" sz="1640" u="sng">
                <a:solidFill>
                  <a:schemeClr val="hlink"/>
                </a:solidFill>
                <a:hlinkClick r:id="rId5"/>
              </a:rPr>
              <a:t> 10% or more of site traffic</a:t>
            </a:r>
            <a:endParaRPr sz="1640"/>
          </a:p>
          <a:p>
            <a:pPr marL="342900" lvl="0" indent="-317500" algn="l" rtl="0">
              <a:lnSpc>
                <a:spcPct val="110000"/>
              </a:lnSpc>
              <a:spcBef>
                <a:spcPts val="1600"/>
              </a:spcBef>
              <a:spcAft>
                <a:spcPts val="0"/>
              </a:spcAft>
              <a:buClr>
                <a:srgbClr val="ED7D31"/>
              </a:buClr>
              <a:buSzPts val="2660"/>
              <a:buChar char="•"/>
            </a:pPr>
            <a:r>
              <a:rPr lang="fi-FI" sz="1640" u="sng">
                <a:solidFill>
                  <a:schemeClr val="hlink"/>
                </a:solidFill>
                <a:hlinkClick r:id="rId6"/>
              </a:rPr>
              <a:t>86% of websites</a:t>
            </a:r>
            <a:r>
              <a:rPr lang="fi-FI" sz="1640"/>
              <a:t> have at least one serious security vulnerability</a:t>
            </a:r>
            <a:endParaRPr sz="1640"/>
          </a:p>
          <a:p>
            <a:pPr marL="342900" lvl="0" indent="-317500" algn="l" rtl="0">
              <a:lnSpc>
                <a:spcPct val="110000"/>
              </a:lnSpc>
              <a:spcBef>
                <a:spcPts val="1600"/>
              </a:spcBef>
              <a:spcAft>
                <a:spcPts val="0"/>
              </a:spcAft>
              <a:buClr>
                <a:srgbClr val="ED7D31"/>
              </a:buClr>
              <a:buSzPts val="2660"/>
              <a:buChar char="•"/>
            </a:pPr>
            <a:r>
              <a:rPr lang="fi-FI" sz="1640"/>
              <a:t>Migrating to another host can cost thousands of dollars and take weeks, even months, of planning</a:t>
            </a:r>
            <a:endParaRPr sz="1979"/>
          </a:p>
          <a:p>
            <a:pPr marL="342900" lvl="0" indent="-317500" algn="l" rtl="0">
              <a:lnSpc>
                <a:spcPct val="110000"/>
              </a:lnSpc>
              <a:spcBef>
                <a:spcPts val="600"/>
              </a:spcBef>
              <a:spcAft>
                <a:spcPts val="0"/>
              </a:spcAft>
              <a:buClr>
                <a:srgbClr val="ED7D31"/>
              </a:buClr>
              <a:buSzPts val="2660"/>
              <a:buFont typeface="Arial"/>
              <a:buChar char="•"/>
            </a:pPr>
            <a:r>
              <a:rPr lang="fi-FI" sz="1640"/>
              <a:t>What kind of website are you building – will it be primarily a source of company information or will it require more interactive elements?</a:t>
            </a:r>
            <a:endParaRPr sz="1979"/>
          </a:p>
          <a:p>
            <a:pPr marL="342900" lvl="0" indent="-317500" algn="l" rtl="0">
              <a:lnSpc>
                <a:spcPct val="110000"/>
              </a:lnSpc>
              <a:spcBef>
                <a:spcPts val="600"/>
              </a:spcBef>
              <a:spcAft>
                <a:spcPts val="0"/>
              </a:spcAft>
              <a:buClr>
                <a:srgbClr val="ED7D31"/>
              </a:buClr>
              <a:buSzPts val="2660"/>
              <a:buFont typeface="Arial"/>
              <a:buChar char="•"/>
            </a:pPr>
            <a:r>
              <a:rPr lang="fi-FI" sz="1640"/>
              <a:t>What functionality will your site include – will you have a customer database, and will there be a transfer of private and secure information?</a:t>
            </a:r>
            <a:endParaRPr sz="1979"/>
          </a:p>
          <a:p>
            <a:pPr marL="342900" lvl="0" indent="-317500" algn="l" rtl="0">
              <a:lnSpc>
                <a:spcPct val="110000"/>
              </a:lnSpc>
              <a:spcBef>
                <a:spcPts val="600"/>
              </a:spcBef>
              <a:spcAft>
                <a:spcPts val="0"/>
              </a:spcAft>
              <a:buClr>
                <a:srgbClr val="ED7D31"/>
              </a:buClr>
              <a:buSzPts val="2660"/>
              <a:buFont typeface="Arial"/>
              <a:buChar char="•"/>
            </a:pPr>
            <a:r>
              <a:rPr lang="fi-FI" sz="1640"/>
              <a:t>What kind of traffic growth is expected – will it be a blog that sees steadily growing traffic over time, or an eCommerce site that can experience intense traffic spikes?</a:t>
            </a:r>
            <a:endParaRPr sz="1979"/>
          </a:p>
          <a:p>
            <a:pPr marL="342900" lvl="0" indent="-148590" algn="l" rtl="0">
              <a:lnSpc>
                <a:spcPct val="110000"/>
              </a:lnSpc>
              <a:spcBef>
                <a:spcPts val="1600"/>
              </a:spcBef>
              <a:spcAft>
                <a:spcPts val="0"/>
              </a:spcAft>
              <a:buClr>
                <a:srgbClr val="ED7D31"/>
              </a:buClr>
              <a:buSzPts val="3060"/>
              <a:buNone/>
            </a:pPr>
            <a:endParaRPr sz="1640"/>
          </a:p>
          <a:p>
            <a:pPr marL="342900" lvl="0" indent="-215900" algn="l" rtl="0">
              <a:lnSpc>
                <a:spcPct val="110000"/>
              </a:lnSpc>
              <a:spcBef>
                <a:spcPts val="1600"/>
              </a:spcBef>
              <a:spcAft>
                <a:spcPts val="0"/>
              </a:spcAft>
              <a:buClr>
                <a:schemeClr val="dk1"/>
              </a:buClr>
              <a:buSzPts val="2000"/>
              <a:buNone/>
            </a:pPr>
            <a:endParaRPr sz="13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33"/>
          <p:cNvSpPr txBox="1"/>
          <p:nvPr/>
        </p:nvSpPr>
        <p:spPr>
          <a:xfrm>
            <a:off x="334536" y="1263417"/>
            <a:ext cx="11768254" cy="5129484"/>
          </a:xfrm>
          <a:prstGeom prst="rect">
            <a:avLst/>
          </a:prstGeom>
          <a:noFill/>
          <a:ln>
            <a:noFill/>
          </a:ln>
        </p:spPr>
        <p:txBody>
          <a:bodyPr spcFirstLastPara="1" wrap="square" lIns="91425" tIns="45700" rIns="91425" bIns="45700" anchor="t" anchorCtr="0">
            <a:noAutofit/>
          </a:bodyPr>
          <a:lstStyle/>
          <a:p>
            <a:pPr marL="285750" marR="0" lvl="0" indent="-215265" algn="l" rtl="0">
              <a:lnSpc>
                <a:spcPct val="90000"/>
              </a:lnSpc>
              <a:spcBef>
                <a:spcPts val="1600"/>
              </a:spcBef>
              <a:spcAft>
                <a:spcPts val="0"/>
              </a:spcAft>
              <a:buClr>
                <a:schemeClr val="dk1"/>
              </a:buClr>
              <a:buSzPts val="1400"/>
              <a:buFont typeface="Arial"/>
              <a:buNone/>
            </a:pPr>
            <a:endParaRPr sz="1400" b="0" i="0" u="none" strike="noStrike" cap="none">
              <a:solidFill>
                <a:srgbClr val="161249"/>
              </a:solidFill>
              <a:latin typeface="Arial"/>
              <a:ea typeface="Arial"/>
              <a:cs typeface="Arial"/>
              <a:sym typeface="Arial"/>
            </a:endParaRPr>
          </a:p>
        </p:txBody>
      </p:sp>
      <p:sp>
        <p:nvSpPr>
          <p:cNvPr id="292" name="Google Shape;292;p33"/>
          <p:cNvSpPr txBox="1">
            <a:spLocks noGrp="1"/>
          </p:cNvSpPr>
          <p:nvPr>
            <p:ph type="title"/>
          </p:nvPr>
        </p:nvSpPr>
        <p:spPr>
          <a:xfrm>
            <a:off x="334536" y="0"/>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FI" sz="3600" b="1" i="0" u="none" strike="noStrike" cap="none">
                <a:solidFill>
                  <a:srgbClr val="161249"/>
                </a:solidFill>
                <a:latin typeface="Arial"/>
                <a:ea typeface="Arial"/>
                <a:cs typeface="Arial"/>
                <a:sym typeface="Arial"/>
              </a:rPr>
              <a:t>Things to consider when choosing your web host</a:t>
            </a:r>
            <a:endParaRPr sz="4800"/>
          </a:p>
        </p:txBody>
      </p:sp>
      <p:sp>
        <p:nvSpPr>
          <p:cNvPr id="293" name="Google Shape;293;p33"/>
          <p:cNvSpPr txBox="1">
            <a:spLocks noGrp="1"/>
          </p:cNvSpPr>
          <p:nvPr>
            <p:ph type="body" idx="1"/>
          </p:nvPr>
        </p:nvSpPr>
        <p:spPr>
          <a:xfrm>
            <a:off x="521319" y="1446018"/>
            <a:ext cx="11149361" cy="4946883"/>
          </a:xfrm>
          <a:prstGeom prst="rect">
            <a:avLst/>
          </a:prstGeom>
          <a:noFill/>
          <a:ln>
            <a:noFill/>
          </a:ln>
        </p:spPr>
        <p:txBody>
          <a:bodyPr spcFirstLastPara="1" wrap="square" lIns="91425" tIns="45700" rIns="91425" bIns="45700" anchor="t" anchorCtr="0">
            <a:noAutofit/>
          </a:bodyPr>
          <a:lstStyle/>
          <a:p>
            <a:pPr marL="285750" lvl="0" indent="-254000" algn="l" rtl="0">
              <a:lnSpc>
                <a:spcPct val="100000"/>
              </a:lnSpc>
              <a:spcBef>
                <a:spcPts val="0"/>
              </a:spcBef>
              <a:spcAft>
                <a:spcPts val="0"/>
              </a:spcAft>
              <a:buClr>
                <a:srgbClr val="ED7D31"/>
              </a:buClr>
              <a:buSzPts val="2500"/>
              <a:buFont typeface="Arial"/>
              <a:buChar char="•"/>
            </a:pPr>
            <a:r>
              <a:rPr lang="fi-FI" sz="1500"/>
              <a:t>Will you need to host multiple websites at multiple subdomains for your site?</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Do you plan to scale up and add new functionality as the business grows?</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Will you require software integration now or in the future, with 3rd party software (think accounting software, customer relationship management software, ERP, etc.)</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Do you anticipate any special coding needs for your site (php, java, .net, etc.)?</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What kind of content is being served – will you need a significant amount of reliable bandwidth for an ever-growing audience?</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How many pages will your site have – some providers limit the number of pages permitted with value/economic hosting plans.</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Is your site critical to the success and growth of your business – how will downtime impact your revenue? Is uptime a critical factor?</a:t>
            </a:r>
            <a:endParaRPr sz="2300"/>
          </a:p>
          <a:p>
            <a:pPr marL="285750" lvl="0" indent="-254000" algn="l" rtl="0">
              <a:lnSpc>
                <a:spcPct val="100000"/>
              </a:lnSpc>
              <a:spcBef>
                <a:spcPts val="600"/>
              </a:spcBef>
              <a:spcAft>
                <a:spcPts val="0"/>
              </a:spcAft>
              <a:buClr>
                <a:srgbClr val="ED7D31"/>
              </a:buClr>
              <a:buSzPts val="2500"/>
              <a:buFont typeface="Arial"/>
              <a:buChar char="•"/>
            </a:pPr>
            <a:r>
              <a:rPr lang="fi-FI" sz="1500"/>
              <a:t>Will you need </a:t>
            </a:r>
            <a:r>
              <a:rPr lang="fi-FI" sz="1500" u="sng">
                <a:solidFill>
                  <a:schemeClr val="hlink"/>
                </a:solidFill>
                <a:hlinkClick r:id="rId3"/>
              </a:rPr>
              <a:t>email hosting</a:t>
            </a:r>
            <a:r>
              <a:rPr lang="fi-FI" sz="1500"/>
              <a:t> with your site?</a:t>
            </a:r>
            <a:endParaRPr sz="2300"/>
          </a:p>
          <a:p>
            <a:pPr marL="356235" lvl="0" indent="-152400" algn="l" rtl="0">
              <a:lnSpc>
                <a:spcPct val="90000"/>
              </a:lnSpc>
              <a:spcBef>
                <a:spcPts val="1600"/>
              </a:spcBef>
              <a:spcAft>
                <a:spcPts val="0"/>
              </a:spcAft>
              <a:buClr>
                <a:srgbClr val="ED7D31"/>
              </a:buClr>
              <a:buSzPts val="2100"/>
              <a:buFont typeface="Arial"/>
              <a:buNone/>
            </a:pPr>
            <a:endParaRPr sz="900"/>
          </a:p>
        </p:txBody>
      </p:sp>
      <p:sp>
        <p:nvSpPr>
          <p:cNvPr id="294" name="Google Shape;294;p33"/>
          <p:cNvSpPr txBox="1"/>
          <p:nvPr/>
        </p:nvSpPr>
        <p:spPr>
          <a:xfrm>
            <a:off x="6359368" y="6027769"/>
            <a:ext cx="57435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FI" sz="1200" b="0" i="0" u="sng" strike="noStrike" cap="none">
                <a:solidFill>
                  <a:srgbClr val="0563C1"/>
                </a:solidFill>
                <a:latin typeface="Arial"/>
                <a:ea typeface="Arial"/>
                <a:cs typeface="Arial"/>
                <a:sym typeface="Arial"/>
                <a:hlinkClick r:id="rId4">
                  <a:extLst>
                    <a:ext uri="{A12FA001-AC4F-418D-AE19-62706E023703}">
                      <ahyp:hlinkClr xmlns:ahyp="http://schemas.microsoft.com/office/drawing/2018/hyperlinkcolor" val="tx"/>
                    </a:ext>
                  </a:extLst>
                </a:hlinkClick>
              </a:rPr>
              <a:t>Source: https://www.hostpapa.com/blog/web-hosting/definitive-guide-web-hosting/</a:t>
            </a: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42"/>
          <p:cNvSpPr txBox="1">
            <a:spLocks noGrp="1"/>
          </p:cNvSpPr>
          <p:nvPr>
            <p:ph type="title"/>
          </p:nvPr>
        </p:nvSpPr>
        <p:spPr>
          <a:xfrm>
            <a:off x="601134" y="371749"/>
            <a:ext cx="9533466" cy="147601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4000"/>
              <a:t>10 most important factors when choosing a web host</a:t>
            </a:r>
            <a:br>
              <a:rPr lang="fi-FI"/>
            </a:br>
            <a:endParaRPr sz="1200" b="0">
              <a:solidFill>
                <a:srgbClr val="0070C0"/>
              </a:solidFill>
            </a:endParaRPr>
          </a:p>
        </p:txBody>
      </p:sp>
      <p:sp>
        <p:nvSpPr>
          <p:cNvPr id="300" name="Google Shape;300;p42"/>
          <p:cNvSpPr txBox="1">
            <a:spLocks noGrp="1"/>
          </p:cNvSpPr>
          <p:nvPr>
            <p:ph type="body" idx="1"/>
          </p:nvPr>
        </p:nvSpPr>
        <p:spPr>
          <a:xfrm>
            <a:off x="838200" y="1609726"/>
            <a:ext cx="10515600" cy="4224246"/>
          </a:xfrm>
          <a:prstGeom prst="rect">
            <a:avLst/>
          </a:prstGeom>
          <a:noFill/>
          <a:ln>
            <a:noFill/>
          </a:ln>
        </p:spPr>
        <p:txBody>
          <a:bodyPr spcFirstLastPara="1" wrap="square" lIns="91425" tIns="45700" rIns="91425" bIns="45700" anchor="t" anchorCtr="0">
            <a:normAutofit fontScale="55000" lnSpcReduction="20000"/>
          </a:bodyPr>
          <a:lstStyle/>
          <a:p>
            <a:pPr marL="0" lvl="0" indent="0" algn="l" rtl="0">
              <a:lnSpc>
                <a:spcPct val="120000"/>
              </a:lnSpc>
              <a:spcBef>
                <a:spcPts val="0"/>
              </a:spcBef>
              <a:spcAft>
                <a:spcPts val="0"/>
              </a:spcAft>
              <a:buClr>
                <a:srgbClr val="3575D3"/>
              </a:buClr>
              <a:buSzPct val="133971"/>
              <a:buNone/>
            </a:pPr>
            <a:r>
              <a:rPr lang="fi-FI" sz="3800" b="0" i="0" u="sng">
                <a:solidFill>
                  <a:srgbClr val="3575D3"/>
                </a:solidFill>
                <a:hlinkClick r:id="rId3">
                  <a:extLst>
                    <a:ext uri="{A12FA001-AC4F-418D-AE19-62706E023703}">
                      <ahyp:hlinkClr xmlns:ahyp="http://schemas.microsoft.com/office/drawing/2018/hyperlinkcolor" val="tx"/>
                    </a:ext>
                  </a:extLst>
                </a:hlinkClick>
              </a:rPr>
              <a:t>1. Disk Space</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4">
                  <a:extLst>
                    <a:ext uri="{A12FA001-AC4F-418D-AE19-62706E023703}">
                      <ahyp:hlinkClr xmlns:ahyp="http://schemas.microsoft.com/office/drawing/2018/hyperlinkcolor" val="tx"/>
                    </a:ext>
                  </a:extLst>
                </a:hlinkClick>
              </a:rPr>
              <a:t>2. Bandwidth</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5">
                  <a:extLst>
                    <a:ext uri="{A12FA001-AC4F-418D-AE19-62706E023703}">
                      <ahyp:hlinkClr xmlns:ahyp="http://schemas.microsoft.com/office/drawing/2018/hyperlinkcolor" val="tx"/>
                    </a:ext>
                  </a:extLst>
                </a:hlinkClick>
              </a:rPr>
              <a:t>3. Security</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6">
                  <a:extLst>
                    <a:ext uri="{A12FA001-AC4F-418D-AE19-62706E023703}">
                      <ahyp:hlinkClr xmlns:ahyp="http://schemas.microsoft.com/office/drawing/2018/hyperlinkcolor" val="tx"/>
                    </a:ext>
                  </a:extLst>
                </a:hlinkClick>
              </a:rPr>
              <a:t>4. Uptime</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7">
                  <a:extLst>
                    <a:ext uri="{A12FA001-AC4F-418D-AE19-62706E023703}">
                      <ahyp:hlinkClr xmlns:ahyp="http://schemas.microsoft.com/office/drawing/2018/hyperlinkcolor" val="tx"/>
                    </a:ext>
                  </a:extLst>
                </a:hlinkClick>
              </a:rPr>
              <a:t>5. Website Speed</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8">
                  <a:extLst>
                    <a:ext uri="{A12FA001-AC4F-418D-AE19-62706E023703}">
                      <ahyp:hlinkClr xmlns:ahyp="http://schemas.microsoft.com/office/drawing/2018/hyperlinkcolor" val="tx"/>
                    </a:ext>
                  </a:extLst>
                </a:hlinkClick>
              </a:rPr>
              <a:t>6. Pre-Installed Apps</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9">
                  <a:extLst>
                    <a:ext uri="{A12FA001-AC4F-418D-AE19-62706E023703}">
                      <ahyp:hlinkClr xmlns:ahyp="http://schemas.microsoft.com/office/drawing/2018/hyperlinkcolor" val="tx"/>
                    </a:ext>
                  </a:extLst>
                </a:hlinkClick>
              </a:rPr>
              <a:t>7. Domain Names</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10">
                  <a:extLst>
                    <a:ext uri="{A12FA001-AC4F-418D-AE19-62706E023703}">
                      <ahyp:hlinkClr xmlns:ahyp="http://schemas.microsoft.com/office/drawing/2018/hyperlinkcolor" val="tx"/>
                    </a:ext>
                  </a:extLst>
                </a:hlinkClick>
              </a:rPr>
              <a:t>8. Website Builder</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11">
                  <a:extLst>
                    <a:ext uri="{A12FA001-AC4F-418D-AE19-62706E023703}">
                      <ahyp:hlinkClr xmlns:ahyp="http://schemas.microsoft.com/office/drawing/2018/hyperlinkcolor" val="tx"/>
                    </a:ext>
                  </a:extLst>
                </a:hlinkClick>
              </a:rPr>
              <a:t>9. Support</a:t>
            </a:r>
            <a:endParaRPr sz="3800" b="0" i="0">
              <a:solidFill>
                <a:srgbClr val="3D4E5E"/>
              </a:solidFill>
            </a:endParaRPr>
          </a:p>
          <a:p>
            <a:pPr marL="0" lvl="0" indent="0" algn="l" rtl="0">
              <a:lnSpc>
                <a:spcPct val="120000"/>
              </a:lnSpc>
              <a:spcBef>
                <a:spcPts val="600"/>
              </a:spcBef>
              <a:spcAft>
                <a:spcPts val="0"/>
              </a:spcAft>
              <a:buClr>
                <a:srgbClr val="3575D3"/>
              </a:buClr>
              <a:buSzPct val="133971"/>
              <a:buNone/>
            </a:pPr>
            <a:r>
              <a:rPr lang="fi-FI" sz="3800" b="0" i="0" u="sng">
                <a:solidFill>
                  <a:srgbClr val="3575D3"/>
                </a:solidFill>
                <a:hlinkClick r:id="rId12">
                  <a:extLst>
                    <a:ext uri="{A12FA001-AC4F-418D-AE19-62706E023703}">
                      <ahyp:hlinkClr xmlns:ahyp="http://schemas.microsoft.com/office/drawing/2018/hyperlinkcolor" val="tx"/>
                    </a:ext>
                  </a:extLst>
                </a:hlinkClick>
              </a:rPr>
              <a:t>10. Backups</a:t>
            </a:r>
            <a:endParaRPr sz="3800" b="0" i="0">
              <a:solidFill>
                <a:srgbClr val="3D4E5E"/>
              </a:solidFill>
            </a:endParaRPr>
          </a:p>
          <a:p>
            <a:pPr marL="228600" lvl="0" indent="-50800" algn="l" rtl="0">
              <a:lnSpc>
                <a:spcPct val="90000"/>
              </a:lnSpc>
              <a:spcBef>
                <a:spcPts val="600"/>
              </a:spcBef>
              <a:spcAft>
                <a:spcPts val="0"/>
              </a:spcAft>
              <a:buClr>
                <a:schemeClr val="dk1"/>
              </a:buClr>
              <a:buSzPct val="181818"/>
              <a:buNone/>
            </a:pPr>
            <a:endParaRPr/>
          </a:p>
        </p:txBody>
      </p:sp>
      <p:sp>
        <p:nvSpPr>
          <p:cNvPr id="301" name="Google Shape;301;p42"/>
          <p:cNvSpPr txBox="1"/>
          <p:nvPr/>
        </p:nvSpPr>
        <p:spPr>
          <a:xfrm>
            <a:off x="5662047" y="6085451"/>
            <a:ext cx="6112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FI" sz="1200" b="0" i="0" u="none" strike="noStrike" cap="none">
                <a:solidFill>
                  <a:schemeClr val="dk1"/>
                </a:solidFill>
                <a:latin typeface="Arial"/>
                <a:ea typeface="Arial"/>
                <a:cs typeface="Arial"/>
                <a:sym typeface="Arial"/>
              </a:rPr>
              <a:t>Source</a:t>
            </a:r>
            <a:r>
              <a:rPr lang="fi-FI" sz="1200" b="0" i="0" u="sng" strike="noStrike" cap="none">
                <a:solidFill>
                  <a:srgbClr val="0070C0"/>
                </a:solidFill>
                <a:latin typeface="Arial"/>
                <a:ea typeface="Arial"/>
                <a:cs typeface="Arial"/>
                <a:sym typeface="Arial"/>
                <a:hlinkClick r:id="rId13">
                  <a:extLst>
                    <a:ext uri="{A12FA001-AC4F-418D-AE19-62706E023703}">
                      <ahyp:hlinkClr xmlns:ahyp="http://schemas.microsoft.com/office/drawing/2018/hyperlinkcolor" val="tx"/>
                    </a:ext>
                  </a:extLst>
                </a:hlinkClick>
              </a:rPr>
              <a:t>: https://www.bluehost.com/resources/features-a-good-web-host-should-provide/</a:t>
            </a:r>
            <a:endParaRPr sz="1200" b="0" i="0" u="none" strike="noStrike" cap="none">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43"/>
          <p:cNvSpPr txBox="1">
            <a:spLocks noGrp="1"/>
          </p:cNvSpPr>
          <p:nvPr>
            <p:ph type="title"/>
          </p:nvPr>
        </p:nvSpPr>
        <p:spPr>
          <a:xfrm>
            <a:off x="601134" y="371749"/>
            <a:ext cx="9794723" cy="147601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How to find the right development platform for your company?</a:t>
            </a:r>
            <a:endParaRPr/>
          </a:p>
        </p:txBody>
      </p:sp>
      <p:pic>
        <p:nvPicPr>
          <p:cNvPr id="307" name="Google Shape;307;p43"/>
          <p:cNvPicPr preferRelativeResize="0"/>
          <p:nvPr/>
        </p:nvPicPr>
        <p:blipFill rotWithShape="1">
          <a:blip r:embed="rId3">
            <a:alphaModFix/>
          </a:blip>
          <a:srcRect/>
          <a:stretch/>
        </p:blipFill>
        <p:spPr>
          <a:xfrm>
            <a:off x="2914650" y="2054594"/>
            <a:ext cx="5527221" cy="3957490"/>
          </a:xfrm>
          <a:prstGeom prst="rect">
            <a:avLst/>
          </a:prstGeom>
          <a:noFill/>
          <a:ln w="9525" cap="flat" cmpd="sng">
            <a:solidFill>
              <a:srgbClr val="0070C0"/>
            </a:solidFill>
            <a:prstDash val="solid"/>
            <a:round/>
            <a:headEnd type="none" w="sm" len="sm"/>
            <a:tailEnd type="none" w="sm" len="sm"/>
          </a:ln>
          <a:effectLst>
            <a:outerShdw blurRad="63500" sx="102000" sy="102000" algn="ctr" rotWithShape="0">
              <a:srgbClr val="000000">
                <a:alpha val="40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g1e372d57c9e_0_31"/>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Start with these questions when choosing the website platform:</a:t>
            </a:r>
            <a:endParaRPr/>
          </a:p>
        </p:txBody>
      </p:sp>
      <p:sp>
        <p:nvSpPr>
          <p:cNvPr id="314" name="Google Shape;314;g1e372d57c9e_0_31"/>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fontScale="85000" lnSpcReduction="20000"/>
          </a:bodyPr>
          <a:lstStyle/>
          <a:p>
            <a:pPr marL="457200" lvl="0" indent="-379730" algn="l" rtl="0">
              <a:lnSpc>
                <a:spcPct val="100000"/>
              </a:lnSpc>
              <a:spcBef>
                <a:spcPts val="1000"/>
              </a:spcBef>
              <a:spcAft>
                <a:spcPts val="0"/>
              </a:spcAft>
              <a:buClr>
                <a:schemeClr val="accent2"/>
              </a:buClr>
              <a:buSzPct val="100000"/>
              <a:buChar char="●"/>
            </a:pPr>
            <a:r>
              <a:rPr lang="fi-FI"/>
              <a:t>Do you just display information, or should site visitors be able to interact with the pages?</a:t>
            </a:r>
            <a:endParaRPr/>
          </a:p>
          <a:p>
            <a:pPr marL="457200" lvl="0" indent="-379730" algn="l" rtl="0">
              <a:lnSpc>
                <a:spcPct val="100000"/>
              </a:lnSpc>
              <a:spcBef>
                <a:spcPts val="0"/>
              </a:spcBef>
              <a:spcAft>
                <a:spcPts val="0"/>
              </a:spcAft>
              <a:buClr>
                <a:schemeClr val="accent2"/>
              </a:buClr>
              <a:buSzPct val="100000"/>
              <a:buChar char="●"/>
            </a:pPr>
            <a:r>
              <a:rPr lang="fi-FI"/>
              <a:t>Are you planning to sell products or services?</a:t>
            </a:r>
            <a:endParaRPr/>
          </a:p>
          <a:p>
            <a:pPr marL="457200" lvl="0" indent="-379730" algn="l" rtl="0">
              <a:lnSpc>
                <a:spcPct val="100000"/>
              </a:lnSpc>
              <a:spcBef>
                <a:spcPts val="0"/>
              </a:spcBef>
              <a:spcAft>
                <a:spcPts val="0"/>
              </a:spcAft>
              <a:buClr>
                <a:schemeClr val="accent2"/>
              </a:buClr>
              <a:buSzPct val="100000"/>
              <a:buChar char="●"/>
            </a:pPr>
            <a:r>
              <a:rPr lang="fi-FI"/>
              <a:t>Do you need to capture customer data (e.g. contact information) for email marketing or sales?</a:t>
            </a:r>
            <a:endParaRPr/>
          </a:p>
          <a:p>
            <a:pPr marL="457200" lvl="0" indent="-379730" algn="l" rtl="0">
              <a:lnSpc>
                <a:spcPct val="100000"/>
              </a:lnSpc>
              <a:spcBef>
                <a:spcPts val="0"/>
              </a:spcBef>
              <a:spcAft>
                <a:spcPts val="0"/>
              </a:spcAft>
              <a:buClr>
                <a:schemeClr val="accent2"/>
              </a:buClr>
              <a:buSzPct val="100000"/>
              <a:buChar char="●"/>
            </a:pPr>
            <a:r>
              <a:rPr lang="fi-FI"/>
              <a:t>Will you be managing your site yourself or working with a third-party service provider?</a:t>
            </a:r>
            <a:endParaRPr/>
          </a:p>
          <a:p>
            <a:pPr marL="457200" lvl="0" indent="-379730" algn="l" rtl="0">
              <a:lnSpc>
                <a:spcPct val="100000"/>
              </a:lnSpc>
              <a:spcBef>
                <a:spcPts val="0"/>
              </a:spcBef>
              <a:spcAft>
                <a:spcPts val="0"/>
              </a:spcAft>
              <a:buClr>
                <a:schemeClr val="accent2"/>
              </a:buClr>
              <a:buSzPct val="100000"/>
              <a:buChar char="●"/>
            </a:pPr>
            <a:r>
              <a:rPr lang="fi-FI"/>
              <a:t>Is there budget for extra features?</a:t>
            </a:r>
            <a:endParaRPr/>
          </a:p>
          <a:p>
            <a:pPr marL="457200" lvl="0" indent="-379730" algn="l" rtl="0">
              <a:lnSpc>
                <a:spcPct val="100000"/>
              </a:lnSpc>
              <a:spcBef>
                <a:spcPts val="0"/>
              </a:spcBef>
              <a:spcAft>
                <a:spcPts val="0"/>
              </a:spcAft>
              <a:buClr>
                <a:schemeClr val="accent2"/>
              </a:buClr>
              <a:buSzPct val="100000"/>
              <a:buChar char="●"/>
            </a:pPr>
            <a:r>
              <a:rPr lang="fi-FI"/>
              <a:t>How much customization do you want in terms of layout and design?</a:t>
            </a:r>
            <a:endParaRPr/>
          </a:p>
          <a:p>
            <a:pPr marL="457200" lvl="0" indent="-379730" algn="l" rtl="0">
              <a:lnSpc>
                <a:spcPct val="100000"/>
              </a:lnSpc>
              <a:spcBef>
                <a:spcPts val="0"/>
              </a:spcBef>
              <a:spcAft>
                <a:spcPts val="0"/>
              </a:spcAft>
              <a:buClr>
                <a:schemeClr val="accent2"/>
              </a:buClr>
              <a:buSzPct val="100000"/>
              <a:buChar char="●"/>
            </a:pPr>
            <a:r>
              <a:rPr lang="fi-FI"/>
              <a:t>Do you need to create any unique functionality like quizzes, forms, or newsletters?</a:t>
            </a:r>
            <a:endParaRPr/>
          </a:p>
          <a:p>
            <a:pPr marL="0" lvl="0" indent="0" algn="l" rtl="0">
              <a:spcBef>
                <a:spcPts val="1000"/>
              </a:spcBef>
              <a:spcAft>
                <a:spcPts val="0"/>
              </a:spcAft>
              <a:buNone/>
            </a:pPr>
            <a:endParaRPr/>
          </a:p>
        </p:txBody>
      </p:sp>
      <p:sp>
        <p:nvSpPr>
          <p:cNvPr id="315" name="Google Shape;315;g1e372d57c9e_0_31"/>
          <p:cNvSpPr txBox="1"/>
          <p:nvPr/>
        </p:nvSpPr>
        <p:spPr>
          <a:xfrm>
            <a:off x="2876600" y="6003350"/>
            <a:ext cx="88869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u="sng">
                <a:solidFill>
                  <a:schemeClr val="hlink"/>
                </a:solidFill>
                <a:hlinkClick r:id="rId3"/>
              </a:rPr>
              <a:t>https://www.forbes.com/advisor/business/software/best-website-builders/</a:t>
            </a:r>
            <a:endParaRPr/>
          </a:p>
          <a:p>
            <a:pPr marL="0" lvl="0" indent="0" algn="l" rtl="0">
              <a:spcBef>
                <a:spcPts val="0"/>
              </a:spcBef>
              <a:spcAft>
                <a:spcPts val="0"/>
              </a:spcAft>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46"/>
          <p:cNvSpPr txBox="1">
            <a:spLocks noGrp="1"/>
          </p:cNvSpPr>
          <p:nvPr>
            <p:ph type="title" idx="4294967295"/>
          </p:nvPr>
        </p:nvSpPr>
        <p:spPr>
          <a:xfrm>
            <a:off x="504825" y="161925"/>
            <a:ext cx="9963150" cy="97155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dk1"/>
              </a:buClr>
              <a:buSzPts val="3200"/>
              <a:buFont typeface="Calibri"/>
              <a:buNone/>
            </a:pPr>
            <a:r>
              <a:rPr lang="fi-FI" sz="3000"/>
              <a:t>What you should consider when choosing your </a:t>
            </a:r>
            <a:br>
              <a:rPr lang="fi-FI" sz="3000"/>
            </a:br>
            <a:r>
              <a:rPr lang="fi-FI" sz="3000"/>
              <a:t>web development platform</a:t>
            </a:r>
            <a:endParaRPr sz="3000"/>
          </a:p>
        </p:txBody>
      </p:sp>
      <p:sp>
        <p:nvSpPr>
          <p:cNvPr id="321" name="Google Shape;321;p46"/>
          <p:cNvSpPr txBox="1">
            <a:spLocks noGrp="1"/>
          </p:cNvSpPr>
          <p:nvPr>
            <p:ph type="body" idx="4294967295"/>
          </p:nvPr>
        </p:nvSpPr>
        <p:spPr>
          <a:xfrm>
            <a:off x="666750" y="1431351"/>
            <a:ext cx="11020500" cy="4412100"/>
          </a:xfrm>
          <a:prstGeom prst="rect">
            <a:avLst/>
          </a:prstGeom>
          <a:noFill/>
          <a:ln>
            <a:noFill/>
          </a:ln>
        </p:spPr>
        <p:txBody>
          <a:bodyPr spcFirstLastPara="1" wrap="square" lIns="91425" tIns="45700" rIns="91425" bIns="45700" anchor="t" anchorCtr="0">
            <a:noAutofit/>
          </a:bodyPr>
          <a:lstStyle/>
          <a:p>
            <a:pPr marL="228600" lvl="0" indent="-241300" algn="l" rtl="0">
              <a:lnSpc>
                <a:spcPct val="90000"/>
              </a:lnSpc>
              <a:spcBef>
                <a:spcPts val="1000"/>
              </a:spcBef>
              <a:spcAft>
                <a:spcPts val="0"/>
              </a:spcAft>
              <a:buClr>
                <a:srgbClr val="ED7D31"/>
              </a:buClr>
              <a:buSzPts val="2525"/>
              <a:buChar char="•"/>
            </a:pPr>
            <a:r>
              <a:rPr lang="fi-FI" sz="1750" b="1">
                <a:latin typeface="Arial"/>
                <a:ea typeface="Arial"/>
                <a:cs typeface="Arial"/>
                <a:sym typeface="Arial"/>
              </a:rPr>
              <a:t>Mobile site optimization – responsive design</a:t>
            </a:r>
            <a:endParaRPr sz="1750"/>
          </a:p>
          <a:p>
            <a:pPr marL="685800" lvl="1" indent="-241300" algn="l" rtl="0">
              <a:lnSpc>
                <a:spcPct val="90000"/>
              </a:lnSpc>
              <a:spcBef>
                <a:spcPts val="500"/>
              </a:spcBef>
              <a:spcAft>
                <a:spcPts val="0"/>
              </a:spcAft>
              <a:buClr>
                <a:srgbClr val="ED7D31"/>
              </a:buClr>
              <a:buSzPts val="2525"/>
              <a:buChar char="•"/>
            </a:pPr>
            <a:r>
              <a:rPr lang="fi-FI" sz="1750">
                <a:latin typeface="Arial"/>
                <a:ea typeface="Arial"/>
                <a:cs typeface="Arial"/>
                <a:sym typeface="Arial"/>
              </a:rPr>
              <a:t>Mobile optimization is a must, since mobile devices are the devices of choice. Make sure your web platform supports responsive design enabling it to be o</a:t>
            </a:r>
            <a:r>
              <a:rPr lang="fi-FI" sz="1750"/>
              <a:t>pti</a:t>
            </a:r>
            <a:r>
              <a:rPr lang="fi-FI" sz="1750">
                <a:latin typeface="Arial"/>
                <a:ea typeface="Arial"/>
                <a:cs typeface="Arial"/>
                <a:sym typeface="Arial"/>
              </a:rPr>
              <a:t>mized to </a:t>
            </a:r>
            <a:r>
              <a:rPr lang="fi-FI" sz="1750"/>
              <a:t>whether</a:t>
            </a:r>
            <a:r>
              <a:rPr lang="fi-FI" sz="1750">
                <a:latin typeface="Arial"/>
                <a:ea typeface="Arial"/>
                <a:cs typeface="Arial"/>
                <a:sym typeface="Arial"/>
              </a:rPr>
              <a:t> device it is used by.</a:t>
            </a:r>
            <a:endParaRPr sz="1750"/>
          </a:p>
          <a:p>
            <a:pPr marL="228600" lvl="0" indent="-241300" algn="l" rtl="0">
              <a:lnSpc>
                <a:spcPct val="90000"/>
              </a:lnSpc>
              <a:spcBef>
                <a:spcPts val="1000"/>
              </a:spcBef>
              <a:spcAft>
                <a:spcPts val="0"/>
              </a:spcAft>
              <a:buClr>
                <a:srgbClr val="ED7D31"/>
              </a:buClr>
              <a:buSzPts val="2525"/>
              <a:buChar char="•"/>
            </a:pPr>
            <a:r>
              <a:rPr lang="fi-FI" sz="1750" b="1">
                <a:latin typeface="Arial"/>
                <a:ea typeface="Arial"/>
                <a:cs typeface="Arial"/>
                <a:sym typeface="Arial"/>
              </a:rPr>
              <a:t>SEO options</a:t>
            </a:r>
            <a:endParaRPr sz="1750"/>
          </a:p>
          <a:p>
            <a:pPr marL="685800" lvl="1" indent="-241300" algn="l" rtl="0">
              <a:lnSpc>
                <a:spcPct val="90000"/>
              </a:lnSpc>
              <a:spcBef>
                <a:spcPts val="500"/>
              </a:spcBef>
              <a:spcAft>
                <a:spcPts val="0"/>
              </a:spcAft>
              <a:buClr>
                <a:srgbClr val="ED7D31"/>
              </a:buClr>
              <a:buSzPts val="2525"/>
              <a:buChar char="•"/>
            </a:pPr>
            <a:r>
              <a:rPr lang="fi-FI" sz="1750">
                <a:latin typeface="Arial"/>
                <a:ea typeface="Arial"/>
                <a:cs typeface="Arial"/>
                <a:sym typeface="Arial"/>
              </a:rPr>
              <a:t>SEO visibility is a MUST. Make sure your site give maximum support for SEO.</a:t>
            </a:r>
            <a:endParaRPr sz="1750" b="1">
              <a:latin typeface="Arial"/>
              <a:ea typeface="Arial"/>
              <a:cs typeface="Arial"/>
              <a:sym typeface="Arial"/>
            </a:endParaRPr>
          </a:p>
          <a:p>
            <a:pPr marL="228600" lvl="0" indent="-241300" algn="l" rtl="0">
              <a:lnSpc>
                <a:spcPct val="90000"/>
              </a:lnSpc>
              <a:spcBef>
                <a:spcPts val="1000"/>
              </a:spcBef>
              <a:spcAft>
                <a:spcPts val="0"/>
              </a:spcAft>
              <a:buClr>
                <a:srgbClr val="ED7D31"/>
              </a:buClr>
              <a:buSzPts val="2525"/>
              <a:buChar char="•"/>
            </a:pPr>
            <a:r>
              <a:rPr lang="fi-FI" sz="1750" b="1">
                <a:latin typeface="Arial"/>
                <a:ea typeface="Arial"/>
                <a:cs typeface="Arial"/>
                <a:sym typeface="Arial"/>
              </a:rPr>
              <a:t>Design flexibility</a:t>
            </a:r>
            <a:endParaRPr sz="1750"/>
          </a:p>
          <a:p>
            <a:pPr marL="685800" lvl="1" indent="-241300" algn="l" rtl="0">
              <a:lnSpc>
                <a:spcPct val="90000"/>
              </a:lnSpc>
              <a:spcBef>
                <a:spcPts val="500"/>
              </a:spcBef>
              <a:spcAft>
                <a:spcPts val="0"/>
              </a:spcAft>
              <a:buClr>
                <a:srgbClr val="ED7D31"/>
              </a:buClr>
              <a:buSzPts val="2525"/>
              <a:buChar char="•"/>
            </a:pPr>
            <a:r>
              <a:rPr lang="fi-FI" sz="1750">
                <a:latin typeface="Arial"/>
                <a:ea typeface="Arial"/>
                <a:cs typeface="Arial"/>
                <a:sym typeface="Arial"/>
              </a:rPr>
              <a:t>Design flexibility is vital. You want your website to cater to your specific needs and you also want to be able to differentiate from the competition. Also, if you plan to maintain your website by yourself, you will appreciate maximum design </a:t>
            </a:r>
            <a:r>
              <a:rPr lang="fi-FI" sz="1750"/>
              <a:t>flexibility</a:t>
            </a:r>
            <a:r>
              <a:rPr lang="fi-FI" sz="1750">
                <a:latin typeface="Arial"/>
                <a:ea typeface="Arial"/>
                <a:cs typeface="Arial"/>
                <a:sym typeface="Arial"/>
              </a:rPr>
              <a:t> and ease of use.</a:t>
            </a:r>
            <a:endParaRPr sz="1750"/>
          </a:p>
          <a:p>
            <a:pPr marL="228600" lvl="0" indent="-241300" algn="l" rtl="0">
              <a:lnSpc>
                <a:spcPct val="90000"/>
              </a:lnSpc>
              <a:spcBef>
                <a:spcPts val="1000"/>
              </a:spcBef>
              <a:spcAft>
                <a:spcPts val="0"/>
              </a:spcAft>
              <a:buClr>
                <a:srgbClr val="ED7D31"/>
              </a:buClr>
              <a:buSzPts val="2525"/>
              <a:buChar char="•"/>
            </a:pPr>
            <a:r>
              <a:rPr lang="fi-FI" sz="1750" b="1">
                <a:latin typeface="Arial"/>
                <a:ea typeface="Arial"/>
                <a:cs typeface="Arial"/>
                <a:sym typeface="Arial"/>
              </a:rPr>
              <a:t>Themes/templates</a:t>
            </a:r>
            <a:endParaRPr sz="1750"/>
          </a:p>
          <a:p>
            <a:pPr marL="685800" lvl="1" indent="-241300" algn="l" rtl="0">
              <a:lnSpc>
                <a:spcPct val="90000"/>
              </a:lnSpc>
              <a:spcBef>
                <a:spcPts val="500"/>
              </a:spcBef>
              <a:spcAft>
                <a:spcPts val="0"/>
              </a:spcAft>
              <a:buClr>
                <a:srgbClr val="ED7D31"/>
              </a:buClr>
              <a:buSzPts val="2525"/>
              <a:buChar char="•"/>
            </a:pPr>
            <a:r>
              <a:rPr lang="fi-FI" sz="1750">
                <a:latin typeface="Arial"/>
                <a:ea typeface="Arial"/>
                <a:cs typeface="Arial"/>
                <a:sym typeface="Arial"/>
              </a:rPr>
              <a:t>Themes and templates make the designers job so much faster. Existing templates are fast to modify according to the customers’ needs vs. when you start from scratch.</a:t>
            </a:r>
            <a:endParaRPr sz="17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g1e372d57c9e_0_26"/>
          <p:cNvSpPr txBox="1">
            <a:spLocks noGrp="1"/>
          </p:cNvSpPr>
          <p:nvPr>
            <p:ph type="title" idx="4294967295"/>
          </p:nvPr>
        </p:nvSpPr>
        <p:spPr>
          <a:xfrm>
            <a:off x="504825" y="161925"/>
            <a:ext cx="9963300" cy="971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200"/>
              <a:buFont typeface="Calibri"/>
              <a:buNone/>
            </a:pPr>
            <a:r>
              <a:rPr lang="fi-FI" sz="3000"/>
              <a:t>What you should consider when choosing your </a:t>
            </a:r>
            <a:br>
              <a:rPr lang="fi-FI" sz="3000"/>
            </a:br>
            <a:r>
              <a:rPr lang="fi-FI" sz="3000"/>
              <a:t>web development platform</a:t>
            </a:r>
            <a:endParaRPr sz="3000"/>
          </a:p>
        </p:txBody>
      </p:sp>
      <p:sp>
        <p:nvSpPr>
          <p:cNvPr id="327" name="Google Shape;327;g1e372d57c9e_0_26"/>
          <p:cNvSpPr txBox="1">
            <a:spLocks noGrp="1"/>
          </p:cNvSpPr>
          <p:nvPr>
            <p:ph type="body" idx="4294967295"/>
          </p:nvPr>
        </p:nvSpPr>
        <p:spPr>
          <a:xfrm>
            <a:off x="666750" y="1285451"/>
            <a:ext cx="11020500" cy="4558200"/>
          </a:xfrm>
          <a:prstGeom prst="rect">
            <a:avLst/>
          </a:prstGeom>
          <a:noFill/>
          <a:ln>
            <a:noFill/>
          </a:ln>
        </p:spPr>
        <p:txBody>
          <a:bodyPr spcFirstLastPara="1" wrap="square" lIns="91425" tIns="45700" rIns="91425" bIns="45700" anchor="t" anchorCtr="0">
            <a:noAutofit/>
          </a:bodyPr>
          <a:lstStyle/>
          <a:p>
            <a:pPr marL="228600" lvl="0" indent="-234950" algn="l" rtl="0">
              <a:spcBef>
                <a:spcPts val="1000"/>
              </a:spcBef>
              <a:spcAft>
                <a:spcPts val="0"/>
              </a:spcAft>
              <a:buClr>
                <a:schemeClr val="accent2"/>
              </a:buClr>
              <a:buSzPts val="2425"/>
              <a:buChar char="•"/>
            </a:pPr>
            <a:r>
              <a:rPr lang="fi-FI" sz="1650" b="1"/>
              <a:t>Ease of Use</a:t>
            </a:r>
            <a:endParaRPr sz="1650"/>
          </a:p>
          <a:p>
            <a:pPr marL="685800" lvl="1" indent="-234950" algn="l" rtl="0">
              <a:spcBef>
                <a:spcPts val="500"/>
              </a:spcBef>
              <a:spcAft>
                <a:spcPts val="0"/>
              </a:spcAft>
              <a:buClr>
                <a:schemeClr val="accent2"/>
              </a:buClr>
              <a:buSzPts val="2425"/>
              <a:buChar char="•"/>
            </a:pPr>
            <a:r>
              <a:rPr lang="fi-FI" sz="1650"/>
              <a:t>Can the users create, manage and update the web site themselves or do they need an (expensive and time consuming) professional to do it</a:t>
            </a:r>
            <a:endParaRPr sz="1650"/>
          </a:p>
          <a:p>
            <a:pPr marL="228600" lvl="0" indent="-234950" algn="l" rtl="0">
              <a:spcBef>
                <a:spcPts val="1000"/>
              </a:spcBef>
              <a:spcAft>
                <a:spcPts val="0"/>
              </a:spcAft>
              <a:buClr>
                <a:schemeClr val="accent2"/>
              </a:buClr>
              <a:buSzPts val="2425"/>
              <a:buChar char="•"/>
            </a:pPr>
            <a:r>
              <a:rPr lang="fi-FI" sz="1650" b="1"/>
              <a:t>Social Media tools</a:t>
            </a:r>
            <a:endParaRPr sz="1650"/>
          </a:p>
          <a:p>
            <a:pPr marL="685800" lvl="1" indent="-234950" algn="l" rtl="0">
              <a:spcBef>
                <a:spcPts val="500"/>
              </a:spcBef>
              <a:spcAft>
                <a:spcPts val="0"/>
              </a:spcAft>
              <a:buClr>
                <a:schemeClr val="accent2"/>
              </a:buClr>
              <a:buSzPts val="2425"/>
              <a:buChar char="•"/>
            </a:pPr>
            <a:r>
              <a:rPr lang="fi-FI" sz="1650"/>
              <a:t>Interaction with and ability to share to various social media site improves your marketing efficiency. Make sure your site support this.</a:t>
            </a:r>
            <a:endParaRPr sz="1650"/>
          </a:p>
          <a:p>
            <a:pPr marL="457200" lvl="0" indent="-374650" algn="l" rtl="0">
              <a:lnSpc>
                <a:spcPct val="100000"/>
              </a:lnSpc>
              <a:spcBef>
                <a:spcPts val="0"/>
              </a:spcBef>
              <a:spcAft>
                <a:spcPts val="0"/>
              </a:spcAft>
              <a:buClr>
                <a:schemeClr val="accent2"/>
              </a:buClr>
              <a:buSzPts val="2300"/>
              <a:buChar char="•"/>
            </a:pPr>
            <a:r>
              <a:rPr lang="fi-FI" sz="1500" b="1"/>
              <a:t>Plugins and modules</a:t>
            </a:r>
            <a:endParaRPr sz="1500"/>
          </a:p>
          <a:p>
            <a:pPr marL="914400" lvl="1" indent="-374650" algn="l" rtl="0">
              <a:lnSpc>
                <a:spcPct val="100000"/>
              </a:lnSpc>
              <a:spcBef>
                <a:spcPts val="500"/>
              </a:spcBef>
              <a:spcAft>
                <a:spcPts val="0"/>
              </a:spcAft>
              <a:buClr>
                <a:schemeClr val="accent2"/>
              </a:buClr>
              <a:buSzPts val="2300"/>
              <a:buChar char="•"/>
            </a:pPr>
            <a:r>
              <a:rPr lang="fi-FI" sz="1500"/>
              <a:t>The ability to use 3</a:t>
            </a:r>
            <a:r>
              <a:rPr lang="fi-FI" sz="1500" baseline="30000"/>
              <a:t>rd</a:t>
            </a:r>
            <a:r>
              <a:rPr lang="fi-FI" sz="1500"/>
              <a:t> party plugins may come in handy in order to add functionality to your site</a:t>
            </a:r>
            <a:endParaRPr sz="1500"/>
          </a:p>
          <a:p>
            <a:pPr marL="457200" lvl="0" indent="-374650" algn="l" rtl="0">
              <a:lnSpc>
                <a:spcPct val="100000"/>
              </a:lnSpc>
              <a:spcBef>
                <a:spcPts val="1000"/>
              </a:spcBef>
              <a:spcAft>
                <a:spcPts val="0"/>
              </a:spcAft>
              <a:buClr>
                <a:schemeClr val="accent2"/>
              </a:buClr>
              <a:buSzPts val="2300"/>
              <a:buChar char="•"/>
            </a:pPr>
            <a:r>
              <a:rPr lang="fi-FI" sz="1500" b="1"/>
              <a:t>Support</a:t>
            </a:r>
            <a:endParaRPr sz="1500"/>
          </a:p>
          <a:p>
            <a:pPr marL="914400" lvl="1" indent="-374650" algn="l" rtl="0">
              <a:lnSpc>
                <a:spcPct val="100000"/>
              </a:lnSpc>
              <a:spcBef>
                <a:spcPts val="500"/>
              </a:spcBef>
              <a:spcAft>
                <a:spcPts val="0"/>
              </a:spcAft>
              <a:buClr>
                <a:schemeClr val="accent2"/>
              </a:buClr>
              <a:buSzPts val="2300"/>
              <a:buChar char="•"/>
            </a:pPr>
            <a:r>
              <a:rPr lang="fi-FI" sz="1500"/>
              <a:t>24/7 support is very useful, since you don’t want any extra downtime for your website.</a:t>
            </a:r>
            <a:endParaRPr sz="1500" b="1"/>
          </a:p>
          <a:p>
            <a:pPr marL="457200" lvl="0" indent="-374650" algn="l" rtl="0">
              <a:lnSpc>
                <a:spcPct val="100000"/>
              </a:lnSpc>
              <a:spcBef>
                <a:spcPts val="1000"/>
              </a:spcBef>
              <a:spcAft>
                <a:spcPts val="0"/>
              </a:spcAft>
              <a:buClr>
                <a:schemeClr val="accent2"/>
              </a:buClr>
              <a:buSzPts val="2300"/>
              <a:buChar char="•"/>
            </a:pPr>
            <a:r>
              <a:rPr lang="fi-FI" sz="1500" b="1"/>
              <a:t>Pricing</a:t>
            </a:r>
            <a:endParaRPr sz="1500"/>
          </a:p>
          <a:p>
            <a:pPr marL="914400" lvl="1" indent="-374650" algn="l" rtl="0">
              <a:lnSpc>
                <a:spcPct val="100000"/>
              </a:lnSpc>
              <a:spcBef>
                <a:spcPts val="500"/>
              </a:spcBef>
              <a:spcAft>
                <a:spcPts val="0"/>
              </a:spcAft>
              <a:buClr>
                <a:schemeClr val="accent2"/>
              </a:buClr>
              <a:buSzPts val="2300"/>
              <a:buChar char="•"/>
            </a:pPr>
            <a:r>
              <a:rPr lang="fi-FI" sz="1500"/>
              <a:t>Check that you need everything you are paying for.</a:t>
            </a:r>
            <a:endParaRPr sz="1650"/>
          </a:p>
          <a:p>
            <a:pPr marL="0" lvl="0" indent="0" algn="l" rtl="0">
              <a:lnSpc>
                <a:spcPct val="90000"/>
              </a:lnSpc>
              <a:spcBef>
                <a:spcPts val="1000"/>
              </a:spcBef>
              <a:spcAft>
                <a:spcPts val="0"/>
              </a:spcAft>
              <a:buClr>
                <a:srgbClr val="ED7D31"/>
              </a:buClr>
              <a:buSzPts val="2250"/>
              <a:buNone/>
            </a:pPr>
            <a:endParaRPr sz="125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68"/>
          <p:cNvSpPr txBox="1"/>
          <p:nvPr/>
        </p:nvSpPr>
        <p:spPr>
          <a:xfrm>
            <a:off x="671209" y="0"/>
            <a:ext cx="9739616" cy="1476375"/>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SzPts val="3200"/>
              <a:buFont typeface="Calibri"/>
              <a:buNone/>
            </a:pPr>
            <a:r>
              <a:rPr lang="fi-FI" sz="3200" b="1" i="0" u="none" strike="noStrike" cap="none">
                <a:solidFill>
                  <a:srgbClr val="161249"/>
                </a:solidFill>
                <a:latin typeface="Arial"/>
                <a:ea typeface="Arial"/>
                <a:cs typeface="Arial"/>
                <a:sym typeface="Arial"/>
              </a:rPr>
              <a:t>What you should consider when choosing your web development platform</a:t>
            </a:r>
            <a:endParaRPr sz="1400" b="0" i="0" u="none" strike="noStrike" cap="none">
              <a:solidFill>
                <a:srgbClr val="000000"/>
              </a:solidFill>
              <a:latin typeface="Arial"/>
              <a:ea typeface="Arial"/>
              <a:cs typeface="Arial"/>
              <a:sym typeface="Arial"/>
            </a:endParaRPr>
          </a:p>
        </p:txBody>
      </p:sp>
      <p:sp>
        <p:nvSpPr>
          <p:cNvPr id="333" name="Google Shape;333;p68"/>
          <p:cNvSpPr txBox="1"/>
          <p:nvPr/>
        </p:nvSpPr>
        <p:spPr>
          <a:xfrm>
            <a:off x="585309" y="1645957"/>
            <a:ext cx="11021400" cy="3735300"/>
          </a:xfrm>
          <a:prstGeom prst="rect">
            <a:avLst/>
          </a:prstGeom>
          <a:noFill/>
          <a:ln>
            <a:noFill/>
          </a:ln>
        </p:spPr>
        <p:txBody>
          <a:bodyPr spcFirstLastPara="1" wrap="square" lIns="91425" tIns="45700" rIns="91425" bIns="45700" anchor="t" anchorCtr="0">
            <a:spAutoFit/>
          </a:bodyPr>
          <a:lstStyle/>
          <a:p>
            <a:pPr marL="285750" lvl="0" indent="-279400" algn="l" rtl="0">
              <a:spcBef>
                <a:spcPts val="1000"/>
              </a:spcBef>
              <a:spcAft>
                <a:spcPts val="0"/>
              </a:spcAft>
              <a:buClr>
                <a:schemeClr val="accent2"/>
              </a:buClr>
              <a:buSzPts val="2300"/>
              <a:buChar char="•"/>
            </a:pPr>
            <a:r>
              <a:rPr lang="fi-FI" sz="1500" b="1">
                <a:solidFill>
                  <a:srgbClr val="161249"/>
                </a:solidFill>
              </a:rPr>
              <a:t>Popularity</a:t>
            </a:r>
            <a:endParaRPr sz="1500">
              <a:solidFill>
                <a:srgbClr val="161249"/>
              </a:solidFill>
            </a:endParaRPr>
          </a:p>
          <a:p>
            <a:pPr marL="742950" lvl="1" indent="-279400" algn="l" rtl="0">
              <a:spcBef>
                <a:spcPts val="500"/>
              </a:spcBef>
              <a:spcAft>
                <a:spcPts val="0"/>
              </a:spcAft>
              <a:buClr>
                <a:schemeClr val="accent2"/>
              </a:buClr>
              <a:buSzPts val="2300"/>
              <a:buChar char="•"/>
            </a:pPr>
            <a:r>
              <a:rPr lang="fi-FI" sz="1500">
                <a:solidFill>
                  <a:srgbClr val="161249"/>
                </a:solidFill>
              </a:rPr>
              <a:t>Unpopular platforms may have underlying quality problems, poor support or they are difficult to use, whereas the sheer volume of users and their websites implies high-quality technical solutions, good support from the developers and peer users and the users find the platform easy enough to use for their business.</a:t>
            </a:r>
            <a:endParaRPr sz="1500">
              <a:solidFill>
                <a:srgbClr val="161249"/>
              </a:solidFill>
            </a:endParaRPr>
          </a:p>
          <a:p>
            <a:pPr marL="285750" lvl="0" indent="-279400" algn="l" rtl="0">
              <a:spcBef>
                <a:spcPts val="1000"/>
              </a:spcBef>
              <a:spcAft>
                <a:spcPts val="0"/>
              </a:spcAft>
              <a:buClr>
                <a:schemeClr val="accent2"/>
              </a:buClr>
              <a:buSzPts val="2300"/>
              <a:buChar char="•"/>
            </a:pPr>
            <a:r>
              <a:rPr lang="fi-FI" sz="1500" b="1">
                <a:solidFill>
                  <a:srgbClr val="161249"/>
                </a:solidFill>
              </a:rPr>
              <a:t>Newsletter creator</a:t>
            </a:r>
            <a:endParaRPr sz="1500">
              <a:solidFill>
                <a:srgbClr val="161249"/>
              </a:solidFill>
            </a:endParaRPr>
          </a:p>
          <a:p>
            <a:pPr marL="742950" lvl="1" indent="-279400" algn="l" rtl="0">
              <a:spcBef>
                <a:spcPts val="500"/>
              </a:spcBef>
              <a:spcAft>
                <a:spcPts val="0"/>
              </a:spcAft>
              <a:buClr>
                <a:schemeClr val="accent2"/>
              </a:buClr>
              <a:buSzPts val="2300"/>
              <a:buChar char="•"/>
            </a:pPr>
            <a:r>
              <a:rPr lang="fi-FI" sz="1500">
                <a:solidFill>
                  <a:srgbClr val="161249"/>
                </a:solidFill>
              </a:rPr>
              <a:t>Newsletter creator might prove very useful to keep in touch with your customer base.</a:t>
            </a:r>
            <a:endParaRPr sz="1500">
              <a:solidFill>
                <a:srgbClr val="161249"/>
              </a:solidFill>
            </a:endParaRPr>
          </a:p>
          <a:p>
            <a:pPr marL="285750" lvl="0" indent="-279400" algn="l" rtl="0">
              <a:spcBef>
                <a:spcPts val="1000"/>
              </a:spcBef>
              <a:spcAft>
                <a:spcPts val="0"/>
              </a:spcAft>
              <a:buClr>
                <a:schemeClr val="accent2"/>
              </a:buClr>
              <a:buSzPts val="2300"/>
              <a:buChar char="•"/>
            </a:pPr>
            <a:r>
              <a:rPr lang="fi-FI" sz="1500" b="1">
                <a:solidFill>
                  <a:srgbClr val="161249"/>
                </a:solidFill>
              </a:rPr>
              <a:t>Blogging, E-commerce, Membership creator</a:t>
            </a:r>
            <a:endParaRPr sz="1500">
              <a:solidFill>
                <a:srgbClr val="161249"/>
              </a:solidFill>
            </a:endParaRPr>
          </a:p>
          <a:p>
            <a:pPr marL="742950" lvl="1" indent="-279400" algn="l" rtl="0">
              <a:spcBef>
                <a:spcPts val="500"/>
              </a:spcBef>
              <a:spcAft>
                <a:spcPts val="0"/>
              </a:spcAft>
              <a:buClr>
                <a:schemeClr val="accent2"/>
              </a:buClr>
              <a:buSzPts val="2300"/>
              <a:buChar char="•"/>
            </a:pPr>
            <a:r>
              <a:rPr lang="fi-FI" sz="1500">
                <a:solidFill>
                  <a:srgbClr val="161249"/>
                </a:solidFill>
              </a:rPr>
              <a:t>Depending on your the of business these are not always a MUST features.</a:t>
            </a:r>
            <a:endParaRPr sz="1500">
              <a:solidFill>
                <a:srgbClr val="161249"/>
              </a:solidFill>
            </a:endParaRPr>
          </a:p>
          <a:p>
            <a:pPr marL="819150" marR="0" lvl="1" indent="-133350" algn="l" rtl="0">
              <a:lnSpc>
                <a:spcPct val="90000"/>
              </a:lnSpc>
              <a:spcBef>
                <a:spcPts val="500"/>
              </a:spcBef>
              <a:spcAft>
                <a:spcPts val="0"/>
              </a:spcAft>
              <a:buClr>
                <a:srgbClr val="ED7D31"/>
              </a:buClr>
              <a:buSzPts val="2400"/>
              <a:buFont typeface="Arial"/>
              <a:buNone/>
            </a:pPr>
            <a:endParaRPr sz="1500" b="0" i="0" u="none" strike="noStrike" cap="none">
              <a:solidFill>
                <a:srgbClr val="161249"/>
              </a:solidFill>
              <a:latin typeface="Arial"/>
              <a:ea typeface="Arial"/>
              <a:cs typeface="Arial"/>
              <a:sym typeface="Arial"/>
            </a:endParaRPr>
          </a:p>
          <a:p>
            <a:pPr marL="412750" marR="0" lvl="0" indent="-133350" algn="l" rtl="0">
              <a:lnSpc>
                <a:spcPct val="90000"/>
              </a:lnSpc>
              <a:spcBef>
                <a:spcPts val="1000"/>
              </a:spcBef>
              <a:spcAft>
                <a:spcPts val="0"/>
              </a:spcAft>
              <a:buClr>
                <a:srgbClr val="ED7D31"/>
              </a:buClr>
              <a:buSzPts val="2400"/>
              <a:buFont typeface="Arial"/>
              <a:buNone/>
            </a:pPr>
            <a:endParaRPr sz="1500" b="0" i="0" u="none" strike="noStrike" cap="none">
              <a:solidFill>
                <a:srgbClr val="16124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45"/>
          <p:cNvSpPr txBox="1">
            <a:spLocks noGrp="1"/>
          </p:cNvSpPr>
          <p:nvPr>
            <p:ph type="title"/>
          </p:nvPr>
        </p:nvSpPr>
        <p:spPr>
          <a:xfrm>
            <a:off x="401109" y="210716"/>
            <a:ext cx="10419291" cy="1188948"/>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100000"/>
              </a:lnSpc>
              <a:spcBef>
                <a:spcPts val="0"/>
              </a:spcBef>
              <a:spcAft>
                <a:spcPts val="0"/>
              </a:spcAft>
              <a:buClr>
                <a:schemeClr val="dk1"/>
              </a:buClr>
              <a:buSzPct val="111111"/>
              <a:buFont typeface="Calibri"/>
              <a:buNone/>
            </a:pPr>
            <a:r>
              <a:rPr lang="fi-FI" sz="3200"/>
              <a:t>The web platform market is dominated by WordPress</a:t>
            </a:r>
            <a:br>
              <a:rPr lang="fi-FI" sz="3200"/>
            </a:br>
            <a:r>
              <a:rPr lang="fi-FI" sz="3200"/>
              <a:t>        </a:t>
            </a:r>
            <a:r>
              <a:rPr lang="fi-FI" sz="2700" b="0"/>
              <a:t>The rest of the market is very fragmented</a:t>
            </a:r>
            <a:r>
              <a:rPr lang="fi-FI" sz="2700"/>
              <a:t>                                           </a:t>
            </a:r>
            <a:endParaRPr sz="3200" b="0"/>
          </a:p>
        </p:txBody>
      </p:sp>
      <p:sp>
        <p:nvSpPr>
          <p:cNvPr id="339" name="Google Shape;339;p45"/>
          <p:cNvSpPr/>
          <p:nvPr/>
        </p:nvSpPr>
        <p:spPr>
          <a:xfrm>
            <a:off x="561975" y="968207"/>
            <a:ext cx="628650" cy="209068"/>
          </a:xfrm>
          <a:prstGeom prst="rightArrow">
            <a:avLst>
              <a:gd name="adj1" fmla="val 50000"/>
              <a:gd name="adj2" fmla="val 50000"/>
            </a:avLst>
          </a:prstGeom>
          <a:solidFill>
            <a:srgbClr val="ED7D31"/>
          </a:solidFill>
          <a:ln w="127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40" name="Google Shape;340;p45"/>
          <p:cNvPicPr preferRelativeResize="0"/>
          <p:nvPr/>
        </p:nvPicPr>
        <p:blipFill>
          <a:blip r:embed="rId3">
            <a:alphaModFix/>
          </a:blip>
          <a:stretch>
            <a:fillRect/>
          </a:stretch>
        </p:blipFill>
        <p:spPr>
          <a:xfrm>
            <a:off x="-56937" y="1807287"/>
            <a:ext cx="6768634" cy="3228325"/>
          </a:xfrm>
          <a:prstGeom prst="rect">
            <a:avLst/>
          </a:prstGeom>
          <a:noFill/>
          <a:ln>
            <a:noFill/>
          </a:ln>
        </p:spPr>
      </p:pic>
      <p:sp>
        <p:nvSpPr>
          <p:cNvPr id="341" name="Google Shape;341;p45"/>
          <p:cNvSpPr txBox="1"/>
          <p:nvPr/>
        </p:nvSpPr>
        <p:spPr>
          <a:xfrm>
            <a:off x="561975" y="5443225"/>
            <a:ext cx="55308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u="sng">
                <a:solidFill>
                  <a:schemeClr val="hlink"/>
                </a:solidFill>
                <a:hlinkClick r:id="rId4"/>
              </a:rPr>
              <a:t>https://meetanshi.com/blog/cms-statistics/</a:t>
            </a:r>
            <a:endParaRPr/>
          </a:p>
          <a:p>
            <a:pPr marL="0" lvl="0" indent="0" algn="l" rtl="0">
              <a:spcBef>
                <a:spcPts val="0"/>
              </a:spcBef>
              <a:spcAft>
                <a:spcPts val="0"/>
              </a:spcAft>
              <a:buNone/>
            </a:pPr>
            <a:endParaRPr/>
          </a:p>
        </p:txBody>
      </p:sp>
      <p:pic>
        <p:nvPicPr>
          <p:cNvPr id="342" name="Google Shape;342;p45"/>
          <p:cNvPicPr preferRelativeResize="0"/>
          <p:nvPr/>
        </p:nvPicPr>
        <p:blipFill>
          <a:blip r:embed="rId5">
            <a:alphaModFix/>
          </a:blip>
          <a:stretch>
            <a:fillRect/>
          </a:stretch>
        </p:blipFill>
        <p:spPr>
          <a:xfrm>
            <a:off x="6092775" y="2126675"/>
            <a:ext cx="5962576" cy="3038074"/>
          </a:xfrm>
          <a:prstGeom prst="rect">
            <a:avLst/>
          </a:prstGeom>
          <a:noFill/>
          <a:ln>
            <a:noFill/>
          </a:ln>
        </p:spPr>
      </p:pic>
      <p:sp>
        <p:nvSpPr>
          <p:cNvPr id="343" name="Google Shape;343;p45"/>
          <p:cNvSpPr txBox="1"/>
          <p:nvPr/>
        </p:nvSpPr>
        <p:spPr>
          <a:xfrm>
            <a:off x="4168925" y="5891750"/>
            <a:ext cx="7407000" cy="6156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fi-FI" u="sng">
                <a:solidFill>
                  <a:schemeClr val="hlink"/>
                </a:solidFill>
                <a:hlinkClick r:id="rId6"/>
              </a:rPr>
              <a:t>https://www.searchenginejournal.com/cms-market-share-june-2022/455912/</a:t>
            </a:r>
            <a:endParaRPr/>
          </a:p>
          <a:p>
            <a:pPr marL="0" lvl="0" indent="0" algn="l" rtl="0">
              <a:spcBef>
                <a:spcPts val="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g1e372d57c9e_0_14"/>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The Best Website Builders of 2023 acc. Forbes Advisor</a:t>
            </a:r>
            <a:endParaRPr/>
          </a:p>
        </p:txBody>
      </p:sp>
      <p:sp>
        <p:nvSpPr>
          <p:cNvPr id="350" name="Google Shape;350;g1e372d57c9e_0_14"/>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fontScale="92500" lnSpcReduction="20000"/>
          </a:bodyPr>
          <a:lstStyle/>
          <a:p>
            <a:pPr marL="457200" lvl="0" indent="-393065" algn="l" rtl="0">
              <a:lnSpc>
                <a:spcPct val="100000"/>
              </a:lnSpc>
              <a:spcBef>
                <a:spcPts val="1000"/>
              </a:spcBef>
              <a:spcAft>
                <a:spcPts val="0"/>
              </a:spcAft>
              <a:buClr>
                <a:schemeClr val="accent2"/>
              </a:buClr>
              <a:buSzPct val="100000"/>
              <a:buChar char="●"/>
            </a:pPr>
            <a:r>
              <a:rPr lang="fi-FI"/>
              <a:t>Weebly: “Best Overall”</a:t>
            </a:r>
            <a:endParaRPr/>
          </a:p>
          <a:p>
            <a:pPr marL="457200" lvl="0" indent="-393065" algn="l" rtl="0">
              <a:lnSpc>
                <a:spcPct val="100000"/>
              </a:lnSpc>
              <a:spcBef>
                <a:spcPts val="0"/>
              </a:spcBef>
              <a:spcAft>
                <a:spcPts val="0"/>
              </a:spcAft>
              <a:buClr>
                <a:schemeClr val="accent2"/>
              </a:buClr>
              <a:buSzPct val="100000"/>
              <a:buChar char="●"/>
            </a:pPr>
            <a:r>
              <a:rPr lang="fi-FI"/>
              <a:t>GoDaddy: “Best for Service Providers”</a:t>
            </a:r>
            <a:endParaRPr/>
          </a:p>
          <a:p>
            <a:pPr marL="457200" lvl="0" indent="-393065" algn="l" rtl="0">
              <a:lnSpc>
                <a:spcPct val="100000"/>
              </a:lnSpc>
              <a:spcBef>
                <a:spcPts val="0"/>
              </a:spcBef>
              <a:spcAft>
                <a:spcPts val="0"/>
              </a:spcAft>
              <a:buClr>
                <a:schemeClr val="accent2"/>
              </a:buClr>
              <a:buSzPct val="100000"/>
              <a:buChar char="●"/>
            </a:pPr>
            <a:r>
              <a:rPr lang="fi-FI"/>
              <a:t>IONOS: “Best for Startups”</a:t>
            </a:r>
            <a:endParaRPr/>
          </a:p>
          <a:p>
            <a:pPr marL="457200" lvl="0" indent="-393065" algn="l" rtl="0">
              <a:lnSpc>
                <a:spcPct val="100000"/>
              </a:lnSpc>
              <a:spcBef>
                <a:spcPts val="0"/>
              </a:spcBef>
              <a:spcAft>
                <a:spcPts val="0"/>
              </a:spcAft>
              <a:buClr>
                <a:schemeClr val="accent2"/>
              </a:buClr>
              <a:buSzPct val="100000"/>
              <a:buChar char="●"/>
            </a:pPr>
            <a:r>
              <a:rPr lang="fi-FI"/>
              <a:t>Squarespace: “Best for Creatives”</a:t>
            </a:r>
            <a:endParaRPr/>
          </a:p>
          <a:p>
            <a:pPr marL="457200" lvl="0" indent="-393065" algn="l" rtl="0">
              <a:lnSpc>
                <a:spcPct val="100000"/>
              </a:lnSpc>
              <a:spcBef>
                <a:spcPts val="0"/>
              </a:spcBef>
              <a:spcAft>
                <a:spcPts val="0"/>
              </a:spcAft>
              <a:buClr>
                <a:schemeClr val="accent2"/>
              </a:buClr>
              <a:buSzPct val="100000"/>
              <a:buChar char="●"/>
            </a:pPr>
            <a:r>
              <a:rPr lang="fi-FI"/>
              <a:t>HostGator: “Best for Simplicity”</a:t>
            </a:r>
            <a:endParaRPr/>
          </a:p>
          <a:p>
            <a:pPr marL="457200" lvl="0" indent="-393065" algn="l" rtl="0">
              <a:lnSpc>
                <a:spcPct val="100000"/>
              </a:lnSpc>
              <a:spcBef>
                <a:spcPts val="0"/>
              </a:spcBef>
              <a:spcAft>
                <a:spcPts val="0"/>
              </a:spcAft>
              <a:buClr>
                <a:schemeClr val="accent2"/>
              </a:buClr>
              <a:buSzPct val="100000"/>
              <a:buChar char="●"/>
            </a:pPr>
            <a:r>
              <a:rPr lang="fi-FI"/>
              <a:t>Wix: “Best for Code-Free Customizations”</a:t>
            </a:r>
            <a:endParaRPr/>
          </a:p>
          <a:p>
            <a:pPr marL="457200" lvl="0" indent="-393065" algn="l" rtl="0">
              <a:lnSpc>
                <a:spcPct val="100000"/>
              </a:lnSpc>
              <a:spcBef>
                <a:spcPts val="0"/>
              </a:spcBef>
              <a:spcAft>
                <a:spcPts val="0"/>
              </a:spcAft>
              <a:buClr>
                <a:schemeClr val="accent2"/>
              </a:buClr>
              <a:buSzPct val="100000"/>
              <a:buChar char="●"/>
            </a:pPr>
            <a:r>
              <a:rPr lang="fi-FI"/>
              <a:t>Shopify: “Best for Dropshipping”</a:t>
            </a:r>
            <a:endParaRPr/>
          </a:p>
          <a:p>
            <a:pPr marL="457200" lvl="0" indent="-393065" algn="l" rtl="0">
              <a:lnSpc>
                <a:spcPct val="100000"/>
              </a:lnSpc>
              <a:spcBef>
                <a:spcPts val="0"/>
              </a:spcBef>
              <a:spcAft>
                <a:spcPts val="0"/>
              </a:spcAft>
              <a:buClr>
                <a:schemeClr val="accent2"/>
              </a:buClr>
              <a:buSzPct val="100000"/>
              <a:buChar char="●"/>
            </a:pPr>
            <a:r>
              <a:rPr lang="fi-FI"/>
              <a:t>Zyro: “Best for Affordability”</a:t>
            </a:r>
            <a:endParaRPr/>
          </a:p>
          <a:p>
            <a:pPr marL="457200" lvl="0" indent="-393065" algn="l" rtl="0">
              <a:lnSpc>
                <a:spcPct val="100000"/>
              </a:lnSpc>
              <a:spcBef>
                <a:spcPts val="0"/>
              </a:spcBef>
              <a:spcAft>
                <a:spcPts val="0"/>
              </a:spcAft>
              <a:buClr>
                <a:schemeClr val="accent2"/>
              </a:buClr>
              <a:buSzPct val="100000"/>
              <a:buChar char="●"/>
            </a:pPr>
            <a:r>
              <a:rPr lang="fi-FI"/>
              <a:t>WordPress.org: “Best for Versatility”</a:t>
            </a:r>
            <a:endParaRPr/>
          </a:p>
          <a:p>
            <a:pPr marL="457200" lvl="0" indent="-393065" algn="l" rtl="0">
              <a:lnSpc>
                <a:spcPct val="100000"/>
              </a:lnSpc>
              <a:spcBef>
                <a:spcPts val="0"/>
              </a:spcBef>
              <a:spcAft>
                <a:spcPts val="0"/>
              </a:spcAft>
              <a:buClr>
                <a:schemeClr val="accent2"/>
              </a:buClr>
              <a:buSzPct val="100000"/>
              <a:buChar char="●"/>
            </a:pPr>
            <a:r>
              <a:rPr lang="fi-FI"/>
              <a:t>Duda: “Best for Agencies”</a:t>
            </a:r>
            <a:endParaRPr/>
          </a:p>
          <a:p>
            <a:pPr marL="0" lvl="0" indent="0" algn="l" rtl="0">
              <a:spcBef>
                <a:spcPts val="1000"/>
              </a:spcBef>
              <a:spcAft>
                <a:spcPts val="0"/>
              </a:spcAft>
              <a:buNone/>
            </a:pPr>
            <a:endParaRPr/>
          </a:p>
        </p:txBody>
      </p:sp>
      <p:sp>
        <p:nvSpPr>
          <p:cNvPr id="351" name="Google Shape;351;g1e372d57c9e_0_14"/>
          <p:cNvSpPr txBox="1"/>
          <p:nvPr/>
        </p:nvSpPr>
        <p:spPr>
          <a:xfrm>
            <a:off x="3208000" y="6033625"/>
            <a:ext cx="8650500" cy="6156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fi-FI" u="sng">
                <a:solidFill>
                  <a:schemeClr val="hlink"/>
                </a:solidFill>
                <a:hlinkClick r:id="rId3"/>
              </a:rPr>
              <a:t>https://www.forbes.com/advisor/business/software/best-website-builders/</a:t>
            </a:r>
            <a:endParaRPr/>
          </a:p>
          <a:p>
            <a:pPr marL="0" lvl="0" indent="0" algn="r" rtl="0">
              <a:spcBef>
                <a:spcPts val="0"/>
              </a:spcBef>
              <a:spcAft>
                <a:spcPts val="0"/>
              </a:spcAft>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44"/>
          <p:cNvSpPr txBox="1">
            <a:spLocks noGrp="1"/>
          </p:cNvSpPr>
          <p:nvPr>
            <p:ph type="title"/>
          </p:nvPr>
        </p:nvSpPr>
        <p:spPr>
          <a:xfrm>
            <a:off x="420159" y="248544"/>
            <a:ext cx="9925352" cy="112305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2800"/>
              <a:buFont typeface="Calibri"/>
              <a:buNone/>
            </a:pPr>
            <a:r>
              <a:rPr lang="fi-FI" sz="3200"/>
              <a:t>There are many options when it comes to web development</a:t>
            </a:r>
            <a:endParaRPr sz="4800"/>
          </a:p>
        </p:txBody>
      </p:sp>
      <p:sp>
        <p:nvSpPr>
          <p:cNvPr id="358" name="Google Shape;358;p44"/>
          <p:cNvSpPr txBox="1">
            <a:spLocks noGrp="1"/>
          </p:cNvSpPr>
          <p:nvPr>
            <p:ph type="body" idx="1"/>
          </p:nvPr>
        </p:nvSpPr>
        <p:spPr>
          <a:xfrm>
            <a:off x="199949" y="5555007"/>
            <a:ext cx="10983384" cy="28059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1100"/>
              <a:buNone/>
            </a:pPr>
            <a:r>
              <a:rPr lang="fi-FI" sz="1100" u="sng">
                <a:solidFill>
                  <a:schemeClr val="hlink"/>
                </a:solidFill>
                <a:hlinkClick r:id="rId3"/>
              </a:rPr>
              <a:t>Source: </a:t>
            </a:r>
            <a:r>
              <a:rPr lang="fi-FI" sz="1100" u="sng">
                <a:solidFill>
                  <a:srgbClr val="0070C0"/>
                </a:solidFill>
                <a:hlinkClick r:id="rId3">
                  <a:extLst>
                    <a:ext uri="{A12FA001-AC4F-418D-AE19-62706E023703}">
                      <ahyp:hlinkClr xmlns:ahyp="http://schemas.microsoft.com/office/drawing/2018/hyperlinkcolor" val="tx"/>
                    </a:ext>
                  </a:extLst>
                </a:hlinkClick>
              </a:rPr>
              <a:t>https://99designs.com/blog/web-digital/best-web-platform-small-business/</a:t>
            </a:r>
            <a:endParaRPr sz="1100">
              <a:solidFill>
                <a:srgbClr val="0070C0"/>
              </a:solidFill>
            </a:endParaRPr>
          </a:p>
          <a:p>
            <a:pPr marL="228600" lvl="0" indent="-158750" algn="l" rtl="0">
              <a:lnSpc>
                <a:spcPct val="90000"/>
              </a:lnSpc>
              <a:spcBef>
                <a:spcPts val="1000"/>
              </a:spcBef>
              <a:spcAft>
                <a:spcPts val="0"/>
              </a:spcAft>
              <a:buClr>
                <a:schemeClr val="dk1"/>
              </a:buClr>
              <a:buSzPts val="1100"/>
              <a:buNone/>
            </a:pPr>
            <a:endParaRPr sz="1100"/>
          </a:p>
        </p:txBody>
      </p:sp>
      <p:pic>
        <p:nvPicPr>
          <p:cNvPr id="359" name="Google Shape;359;p44"/>
          <p:cNvPicPr preferRelativeResize="0"/>
          <p:nvPr/>
        </p:nvPicPr>
        <p:blipFill rotWithShape="1">
          <a:blip r:embed="rId4">
            <a:alphaModFix/>
          </a:blip>
          <a:srcRect/>
          <a:stretch/>
        </p:blipFill>
        <p:spPr>
          <a:xfrm>
            <a:off x="6072836" y="1776802"/>
            <a:ext cx="5942044" cy="3653600"/>
          </a:xfrm>
          <a:prstGeom prst="rect">
            <a:avLst/>
          </a:prstGeom>
          <a:noFill/>
          <a:ln>
            <a:noFill/>
          </a:ln>
        </p:spPr>
      </p:pic>
      <p:graphicFrame>
        <p:nvGraphicFramePr>
          <p:cNvPr id="360" name="Google Shape;360;p44"/>
          <p:cNvGraphicFramePr/>
          <p:nvPr/>
        </p:nvGraphicFramePr>
        <p:xfrm>
          <a:off x="199949" y="1776802"/>
          <a:ext cx="5676975" cy="3653600"/>
        </p:xfrm>
        <a:graphic>
          <a:graphicData uri="http://schemas.openxmlformats.org/drawingml/2006/table">
            <a:tbl>
              <a:tblPr firstRow="1" bandRow="1">
                <a:noFill/>
                <a:tableStyleId>{9FE1F200-3334-4A79-94A7-6AC4D95C2E96}</a:tableStyleId>
              </a:tblPr>
              <a:tblGrid>
                <a:gridCol w="1260700">
                  <a:extLst>
                    <a:ext uri="{9D8B030D-6E8A-4147-A177-3AD203B41FA5}">
                      <a16:colId xmlns:a16="http://schemas.microsoft.com/office/drawing/2014/main" val="20000"/>
                    </a:ext>
                  </a:extLst>
                </a:gridCol>
                <a:gridCol w="1387850">
                  <a:extLst>
                    <a:ext uri="{9D8B030D-6E8A-4147-A177-3AD203B41FA5}">
                      <a16:colId xmlns:a16="http://schemas.microsoft.com/office/drawing/2014/main" val="20001"/>
                    </a:ext>
                  </a:extLst>
                </a:gridCol>
                <a:gridCol w="1398450">
                  <a:extLst>
                    <a:ext uri="{9D8B030D-6E8A-4147-A177-3AD203B41FA5}">
                      <a16:colId xmlns:a16="http://schemas.microsoft.com/office/drawing/2014/main" val="20002"/>
                    </a:ext>
                  </a:extLst>
                </a:gridCol>
                <a:gridCol w="1629975">
                  <a:extLst>
                    <a:ext uri="{9D8B030D-6E8A-4147-A177-3AD203B41FA5}">
                      <a16:colId xmlns:a16="http://schemas.microsoft.com/office/drawing/2014/main" val="20003"/>
                    </a:ext>
                  </a:extLst>
                </a:gridCol>
              </a:tblGrid>
              <a:tr h="416725">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Platform type</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Description</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When to use</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Example</a:t>
                      </a:r>
                      <a:endParaRPr sz="1700" u="none" strike="noStrike" cap="none"/>
                    </a:p>
                  </a:txBody>
                  <a:tcPr marL="89000" marR="89000" marT="44500" marB="44500"/>
                </a:tc>
                <a:extLst>
                  <a:ext uri="{0D108BD9-81ED-4DB2-BD59-A6C34878D82A}">
                    <a16:rowId xmlns:a16="http://schemas.microsoft.com/office/drawing/2014/main" val="10000"/>
                  </a:ext>
                </a:extLst>
              </a:tr>
              <a:tr h="667925">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DIY (do it yourself)</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Easy-to-use platforms with ready made templates</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When simple functionality and cost saving count</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WIX,  Shopify, etc.</a:t>
                      </a:r>
                      <a:endParaRPr sz="1700" u="none" strike="noStrike" cap="none"/>
                    </a:p>
                  </a:txBody>
                  <a:tcPr marL="89000" marR="89000" marT="44500" marB="44500"/>
                </a:tc>
                <a:extLst>
                  <a:ext uri="{0D108BD9-81ED-4DB2-BD59-A6C34878D82A}">
                    <a16:rowId xmlns:a16="http://schemas.microsoft.com/office/drawing/2014/main" val="10001"/>
                  </a:ext>
                </a:extLst>
              </a:tr>
              <a:tr h="856325">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DFM (do it for me)</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Website designed and developed by a digital marketing agency</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When coding is required ”to get things right”</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hlink"/>
                        </a:buClr>
                        <a:buSzPts val="1100"/>
                        <a:buFont typeface="Calibri"/>
                        <a:buNone/>
                      </a:pPr>
                      <a:r>
                        <a:rPr lang="fi-FI" sz="1100" u="sng" strike="noStrike" cap="none">
                          <a:solidFill>
                            <a:schemeClr val="hlink"/>
                          </a:solidFill>
                          <a:hlinkClick r:id="rId5"/>
                        </a:rPr>
                        <a:t>www.porternovelli.com</a:t>
                      </a:r>
                      <a:endParaRPr sz="1100" u="none" strike="noStrike" cap="none"/>
                    </a:p>
                    <a:p>
                      <a:pPr marL="0" marR="0" lvl="0" indent="0" algn="l" rtl="0">
                        <a:lnSpc>
                          <a:spcPct val="100000"/>
                        </a:lnSpc>
                        <a:spcBef>
                          <a:spcPts val="0"/>
                        </a:spcBef>
                        <a:spcAft>
                          <a:spcPts val="0"/>
                        </a:spcAft>
                        <a:buClr>
                          <a:schemeClr val="dk1"/>
                        </a:buClr>
                        <a:buSzPts val="1100"/>
                        <a:buFont typeface="Calibri"/>
                        <a:buNone/>
                      </a:pPr>
                      <a:endParaRPr sz="1100" u="none" strike="noStrike" cap="none"/>
                    </a:p>
                  </a:txBody>
                  <a:tcPr marL="89000" marR="89000" marT="44500" marB="44500"/>
                </a:tc>
                <a:extLst>
                  <a:ext uri="{0D108BD9-81ED-4DB2-BD59-A6C34878D82A}">
                    <a16:rowId xmlns:a16="http://schemas.microsoft.com/office/drawing/2014/main" val="10002"/>
                  </a:ext>
                </a:extLst>
              </a:tr>
              <a:tr h="1044700">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Freelancer</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Gives you professional support but with a lower cost than a digital marekting agency</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When you need help but can live with a local partner</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Your local web developer pro</a:t>
                      </a:r>
                      <a:endParaRPr sz="1700" u="none" strike="noStrike" cap="none"/>
                    </a:p>
                  </a:txBody>
                  <a:tcPr marL="89000" marR="89000" marT="44500" marB="44500"/>
                </a:tc>
                <a:extLst>
                  <a:ext uri="{0D108BD9-81ED-4DB2-BD59-A6C34878D82A}">
                    <a16:rowId xmlns:a16="http://schemas.microsoft.com/office/drawing/2014/main" val="10003"/>
                  </a:ext>
                </a:extLst>
              </a:tr>
              <a:tr h="667925">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Hybrid platforms</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A DIY platform that enables customezed coding</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When your DIY platforms needs ”just a littlebit extra”</a:t>
                      </a:r>
                      <a:endParaRPr sz="1700" u="none" strike="noStrike" cap="none"/>
                    </a:p>
                  </a:txBody>
                  <a:tcPr marL="89000" marR="89000" marT="44500" marB="44500"/>
                </a:tc>
                <a:tc>
                  <a:txBody>
                    <a:bodyPr/>
                    <a:lstStyle/>
                    <a:p>
                      <a:pPr marL="0" marR="0" lvl="0" indent="0" algn="l" rtl="0">
                        <a:lnSpc>
                          <a:spcPct val="100000"/>
                        </a:lnSpc>
                        <a:spcBef>
                          <a:spcPts val="0"/>
                        </a:spcBef>
                        <a:spcAft>
                          <a:spcPts val="0"/>
                        </a:spcAft>
                        <a:buClr>
                          <a:schemeClr val="dk1"/>
                        </a:buClr>
                        <a:buSzPts val="1100"/>
                        <a:buFont typeface="Calibri"/>
                        <a:buNone/>
                      </a:pPr>
                      <a:r>
                        <a:rPr lang="fi-FI" sz="1100" u="none" strike="noStrike" cap="none"/>
                        <a:t>WordPress</a:t>
                      </a:r>
                      <a:endParaRPr sz="1700" u="none" strike="noStrike" cap="none"/>
                    </a:p>
                  </a:txBody>
                  <a:tcPr marL="89000" marR="89000" marT="44500" marB="44500"/>
                </a:tc>
                <a:extLst>
                  <a:ext uri="{0D108BD9-81ED-4DB2-BD59-A6C34878D82A}">
                    <a16:rowId xmlns:a16="http://schemas.microsoft.com/office/drawing/2014/main" val="10004"/>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g250c47f241d_0_0"/>
          <p:cNvSpPr txBox="1">
            <a:spLocks noGrp="1"/>
          </p:cNvSpPr>
          <p:nvPr>
            <p:ph type="body" idx="1"/>
          </p:nvPr>
        </p:nvSpPr>
        <p:spPr>
          <a:xfrm>
            <a:off x="1120775" y="488025"/>
            <a:ext cx="10509300" cy="1014637"/>
          </a:xfrm>
          <a:prstGeom prst="rect">
            <a:avLst/>
          </a:prstGeom>
        </p:spPr>
        <p:txBody>
          <a:bodyPr spcFirstLastPara="1" wrap="square" lIns="0" tIns="0" rIns="0" bIns="0" anchor="t" anchorCtr="0">
            <a:spAutoFit/>
          </a:bodyPr>
          <a:lstStyle/>
          <a:p>
            <a:pPr marL="0" lvl="0" indent="0" algn="l" rtl="0">
              <a:spcBef>
                <a:spcPts val="1000"/>
              </a:spcBef>
              <a:spcAft>
                <a:spcPts val="0"/>
              </a:spcAft>
              <a:buNone/>
            </a:pPr>
            <a:r>
              <a:rPr lang="fi-FI" dirty="0" err="1"/>
              <a:t>Homework</a:t>
            </a:r>
            <a:r>
              <a:rPr lang="fi-FI" dirty="0"/>
              <a:t> </a:t>
            </a:r>
            <a:r>
              <a:rPr lang="fi-FI" dirty="0" err="1"/>
              <a:t>from</a:t>
            </a:r>
            <a:r>
              <a:rPr lang="fi-FI" dirty="0"/>
              <a:t> </a:t>
            </a:r>
            <a:r>
              <a:rPr lang="fi-FI" dirty="0" err="1"/>
              <a:t>section</a:t>
            </a:r>
            <a:r>
              <a:rPr lang="fi-FI" dirty="0"/>
              <a:t> 1B: Planning for a </a:t>
            </a:r>
            <a:r>
              <a:rPr lang="fi-FI" dirty="0" err="1"/>
              <a:t>corporate</a:t>
            </a:r>
            <a:r>
              <a:rPr lang="fi-FI" dirty="0"/>
              <a:t> </a:t>
            </a:r>
            <a:r>
              <a:rPr lang="fi-FI" dirty="0" err="1"/>
              <a:t>website</a:t>
            </a:r>
            <a:r>
              <a:rPr lang="fi-FI" dirty="0"/>
              <a:t>/</a:t>
            </a:r>
            <a:r>
              <a:rPr lang="fi-FI" dirty="0" err="1"/>
              <a:t>basic</a:t>
            </a:r>
            <a:r>
              <a:rPr lang="fi-FI" dirty="0"/>
              <a:t> </a:t>
            </a:r>
            <a:r>
              <a:rPr lang="fi-FI" dirty="0" err="1"/>
              <a:t>concepts</a:t>
            </a:r>
            <a:endParaRPr b="1" dirty="0"/>
          </a:p>
        </p:txBody>
      </p:sp>
      <p:sp>
        <p:nvSpPr>
          <p:cNvPr id="367" name="Google Shape;367;g250c47f241d_0_0"/>
          <p:cNvSpPr txBox="1">
            <a:spLocks noGrp="1"/>
          </p:cNvSpPr>
          <p:nvPr>
            <p:ph type="body" idx="2"/>
          </p:nvPr>
        </p:nvSpPr>
        <p:spPr>
          <a:xfrm>
            <a:off x="1120777" y="1646455"/>
            <a:ext cx="8818800" cy="3781800"/>
          </a:xfrm>
          <a:prstGeom prst="rect">
            <a:avLst/>
          </a:prstGeom>
        </p:spPr>
        <p:txBody>
          <a:bodyPr spcFirstLastPara="1" wrap="square" lIns="0" tIns="0" rIns="0" bIns="0" anchor="t" anchorCtr="0">
            <a:noAutofit/>
          </a:bodyPr>
          <a:lstStyle/>
          <a:p>
            <a:pPr marL="0" lvl="0" indent="0" algn="l" rtl="0">
              <a:lnSpc>
                <a:spcPct val="90000"/>
              </a:lnSpc>
              <a:spcBef>
                <a:spcPts val="1000"/>
              </a:spcBef>
              <a:spcAft>
                <a:spcPts val="0"/>
              </a:spcAft>
              <a:buClr>
                <a:schemeClr val="dk1"/>
              </a:buClr>
              <a:buSzPts val="1100"/>
              <a:buFont typeface="Arial"/>
              <a:buNone/>
            </a:pPr>
            <a:r>
              <a:rPr lang="fi-FI" sz="1864" b="1" dirty="0" err="1"/>
              <a:t>Teamwork</a:t>
            </a:r>
            <a:r>
              <a:rPr lang="fi-FI" sz="1864" b="1" dirty="0"/>
              <a:t> - 4 </a:t>
            </a:r>
            <a:r>
              <a:rPr lang="fi-FI" sz="1864" b="1" dirty="0" err="1"/>
              <a:t>students</a:t>
            </a:r>
            <a:r>
              <a:rPr lang="fi-FI" sz="1864" b="1" dirty="0"/>
              <a:t> in 1 team</a:t>
            </a:r>
            <a:endParaRPr sz="2100" b="1" dirty="0"/>
          </a:p>
          <a:p>
            <a:pPr marL="0" lvl="0" indent="0" algn="l" rtl="0">
              <a:lnSpc>
                <a:spcPct val="90000"/>
              </a:lnSpc>
              <a:spcBef>
                <a:spcPts val="1000"/>
              </a:spcBef>
              <a:spcAft>
                <a:spcPts val="0"/>
              </a:spcAft>
              <a:buClr>
                <a:schemeClr val="dk1"/>
              </a:buClr>
              <a:buSzPts val="1100"/>
              <a:buFont typeface="Arial"/>
              <a:buNone/>
            </a:pPr>
            <a:r>
              <a:rPr lang="fi-FI" sz="1700" dirty="0" err="1"/>
              <a:t>The</a:t>
            </a:r>
            <a:r>
              <a:rPr lang="fi-FI" sz="1700" dirty="0"/>
              <a:t> </a:t>
            </a:r>
            <a:r>
              <a:rPr lang="fi-FI" sz="1700" dirty="0" err="1"/>
              <a:t>objective</a:t>
            </a:r>
            <a:r>
              <a:rPr lang="fi-FI" sz="1700" dirty="0"/>
              <a:t> of </a:t>
            </a:r>
            <a:r>
              <a:rPr lang="fi-FI" sz="1700" dirty="0" err="1"/>
              <a:t>this</a:t>
            </a:r>
            <a:r>
              <a:rPr lang="fi-FI" sz="1700" dirty="0"/>
              <a:t> </a:t>
            </a:r>
            <a:r>
              <a:rPr lang="fi-FI" sz="1700" dirty="0" err="1"/>
              <a:t>assignment</a:t>
            </a:r>
            <a:r>
              <a:rPr lang="fi-FI" sz="1700" dirty="0"/>
              <a:t> for </a:t>
            </a:r>
            <a:r>
              <a:rPr lang="fi-FI" sz="1700" dirty="0" err="1"/>
              <a:t>the</a:t>
            </a:r>
            <a:r>
              <a:rPr lang="fi-FI" sz="1700" dirty="0"/>
              <a:t> </a:t>
            </a:r>
            <a:r>
              <a:rPr lang="fi-FI" sz="1700" dirty="0" err="1"/>
              <a:t>students</a:t>
            </a:r>
            <a:r>
              <a:rPr lang="fi-FI" sz="1700" dirty="0"/>
              <a:t> to </a:t>
            </a:r>
            <a:endParaRPr sz="1700" dirty="0"/>
          </a:p>
          <a:p>
            <a:pPr marL="457200" lvl="0" indent="-336550" algn="l" rtl="0">
              <a:lnSpc>
                <a:spcPct val="90000"/>
              </a:lnSpc>
              <a:spcBef>
                <a:spcPts val="1000"/>
              </a:spcBef>
              <a:spcAft>
                <a:spcPts val="0"/>
              </a:spcAft>
              <a:buSzPts val="1700"/>
              <a:buChar char="●"/>
            </a:pPr>
            <a:r>
              <a:rPr lang="fi-FI" sz="1700" dirty="0" err="1"/>
              <a:t>become</a:t>
            </a:r>
            <a:r>
              <a:rPr lang="fi-FI" sz="1700" dirty="0"/>
              <a:t> </a:t>
            </a:r>
            <a:r>
              <a:rPr lang="fi-FI" sz="1700" dirty="0" err="1"/>
              <a:t>aware</a:t>
            </a:r>
            <a:r>
              <a:rPr lang="fi-FI" sz="1700" dirty="0"/>
              <a:t> of </a:t>
            </a:r>
            <a:r>
              <a:rPr lang="fi-FI" sz="1700" dirty="0" err="1"/>
              <a:t>the</a:t>
            </a:r>
            <a:r>
              <a:rPr lang="fi-FI" sz="1700" dirty="0"/>
              <a:t> </a:t>
            </a:r>
            <a:r>
              <a:rPr lang="fi-FI" sz="1700" dirty="0" err="1"/>
              <a:t>various</a:t>
            </a:r>
            <a:r>
              <a:rPr lang="fi-FI" sz="1700" dirty="0"/>
              <a:t> </a:t>
            </a:r>
            <a:r>
              <a:rPr lang="fi-FI" sz="1700" dirty="0" err="1"/>
              <a:t>components</a:t>
            </a:r>
            <a:r>
              <a:rPr lang="fi-FI" sz="1700" dirty="0"/>
              <a:t> in </a:t>
            </a:r>
            <a:r>
              <a:rPr lang="fi-FI" sz="1700" dirty="0" err="1"/>
              <a:t>the</a:t>
            </a:r>
            <a:r>
              <a:rPr lang="fi-FI" sz="1700" dirty="0"/>
              <a:t> domain </a:t>
            </a:r>
            <a:r>
              <a:rPr lang="fi-FI" sz="1700" dirty="0" err="1"/>
              <a:t>name</a:t>
            </a:r>
            <a:endParaRPr sz="1700" dirty="0"/>
          </a:p>
          <a:p>
            <a:pPr marL="457200" lvl="0" indent="-336550" algn="l" rtl="0">
              <a:lnSpc>
                <a:spcPct val="90000"/>
              </a:lnSpc>
              <a:spcBef>
                <a:spcPts val="0"/>
              </a:spcBef>
              <a:spcAft>
                <a:spcPts val="0"/>
              </a:spcAft>
              <a:buSzPts val="1700"/>
              <a:buChar char="●"/>
            </a:pPr>
            <a:r>
              <a:rPr lang="fi-FI" sz="1700" dirty="0" err="1"/>
              <a:t>understand</a:t>
            </a:r>
            <a:r>
              <a:rPr lang="fi-FI" sz="1700" dirty="0"/>
              <a:t> </a:t>
            </a:r>
            <a:r>
              <a:rPr lang="fi-FI" sz="1700" dirty="0" err="1"/>
              <a:t>the</a:t>
            </a:r>
            <a:r>
              <a:rPr lang="fi-FI" sz="1700" dirty="0"/>
              <a:t> </a:t>
            </a:r>
            <a:r>
              <a:rPr lang="fi-FI" sz="1700" dirty="0" err="1"/>
              <a:t>concepts</a:t>
            </a:r>
            <a:r>
              <a:rPr lang="fi-FI" sz="1700" dirty="0"/>
              <a:t> and </a:t>
            </a:r>
            <a:r>
              <a:rPr lang="fi-FI" sz="1700" dirty="0" err="1"/>
              <a:t>functions</a:t>
            </a:r>
            <a:r>
              <a:rPr lang="fi-FI" sz="1700" dirty="0"/>
              <a:t> on domain </a:t>
            </a:r>
            <a:r>
              <a:rPr lang="fi-FI" sz="1700" dirty="0" err="1"/>
              <a:t>name</a:t>
            </a:r>
            <a:r>
              <a:rPr lang="fi-FI" sz="1700" dirty="0"/>
              <a:t> </a:t>
            </a:r>
            <a:r>
              <a:rPr lang="fi-FI" sz="1700" dirty="0" err="1"/>
              <a:t>server</a:t>
            </a:r>
            <a:r>
              <a:rPr lang="fi-FI" sz="1700" dirty="0"/>
              <a:t> and web </a:t>
            </a:r>
            <a:r>
              <a:rPr lang="fi-FI" sz="1700" dirty="0" err="1"/>
              <a:t>hosting</a:t>
            </a:r>
            <a:endParaRPr sz="1700" dirty="0"/>
          </a:p>
          <a:p>
            <a:pPr marL="457200" lvl="0" indent="-336550" algn="l" rtl="0">
              <a:lnSpc>
                <a:spcPct val="90000"/>
              </a:lnSpc>
              <a:spcBef>
                <a:spcPts val="0"/>
              </a:spcBef>
              <a:spcAft>
                <a:spcPts val="0"/>
              </a:spcAft>
              <a:buSzPts val="1700"/>
              <a:buChar char="●"/>
            </a:pPr>
            <a:r>
              <a:rPr lang="fi-FI" sz="1700" dirty="0" err="1"/>
              <a:t>be</a:t>
            </a:r>
            <a:r>
              <a:rPr lang="fi-FI" sz="1700" dirty="0"/>
              <a:t> </a:t>
            </a:r>
            <a:r>
              <a:rPr lang="fi-FI" sz="1700" dirty="0" err="1"/>
              <a:t>aware</a:t>
            </a:r>
            <a:r>
              <a:rPr lang="fi-FI" sz="1700" dirty="0"/>
              <a:t> of </a:t>
            </a:r>
            <a:r>
              <a:rPr lang="fi-FI" sz="1700" dirty="0" err="1"/>
              <a:t>the</a:t>
            </a:r>
            <a:r>
              <a:rPr lang="fi-FI" sz="1700" dirty="0"/>
              <a:t> </a:t>
            </a:r>
            <a:r>
              <a:rPr lang="fi-FI" sz="1700" dirty="0" err="1"/>
              <a:t>various</a:t>
            </a:r>
            <a:r>
              <a:rPr lang="fi-FI" sz="1700" dirty="0"/>
              <a:t> </a:t>
            </a:r>
            <a:r>
              <a:rPr lang="fi-FI" sz="1700" dirty="0" err="1"/>
              <a:t>platforms</a:t>
            </a:r>
            <a:r>
              <a:rPr lang="fi-FI" sz="1700" dirty="0"/>
              <a:t> </a:t>
            </a:r>
            <a:r>
              <a:rPr lang="fi-FI" sz="1700" dirty="0" err="1"/>
              <a:t>available</a:t>
            </a:r>
            <a:r>
              <a:rPr lang="fi-FI" sz="1700" dirty="0"/>
              <a:t> for </a:t>
            </a:r>
            <a:r>
              <a:rPr lang="fi-FI" sz="1700" dirty="0" err="1"/>
              <a:t>website</a:t>
            </a:r>
            <a:r>
              <a:rPr lang="fi-FI" sz="1700" dirty="0"/>
              <a:t> </a:t>
            </a:r>
            <a:r>
              <a:rPr lang="fi-FI" sz="1700" dirty="0" err="1"/>
              <a:t>development</a:t>
            </a:r>
            <a:endParaRPr sz="1700" dirty="0"/>
          </a:p>
          <a:p>
            <a:pPr marL="0" lvl="0" indent="0" algn="l" rtl="0">
              <a:lnSpc>
                <a:spcPct val="90000"/>
              </a:lnSpc>
              <a:spcBef>
                <a:spcPts val="1000"/>
              </a:spcBef>
              <a:spcAft>
                <a:spcPts val="0"/>
              </a:spcAft>
              <a:buClr>
                <a:schemeClr val="dk1"/>
              </a:buClr>
              <a:buSzPts val="1100"/>
              <a:buFont typeface="Arial"/>
              <a:buNone/>
            </a:pPr>
            <a:endParaRPr sz="1600" b="1" dirty="0"/>
          </a:p>
          <a:p>
            <a:pPr marL="0" lvl="0" indent="0" algn="l" rtl="0">
              <a:lnSpc>
                <a:spcPct val="90000"/>
              </a:lnSpc>
              <a:spcBef>
                <a:spcPts val="1000"/>
              </a:spcBef>
              <a:spcAft>
                <a:spcPts val="0"/>
              </a:spcAft>
              <a:buClr>
                <a:schemeClr val="dk1"/>
              </a:buClr>
              <a:buSzPts val="1100"/>
              <a:buFont typeface="Arial"/>
              <a:buNone/>
            </a:pPr>
            <a:r>
              <a:rPr lang="fi-FI" sz="1600" b="1" dirty="0" err="1"/>
              <a:t>See</a:t>
            </a:r>
            <a:r>
              <a:rPr lang="fi-FI" sz="1600" b="1" dirty="0"/>
              <a:t> </a:t>
            </a:r>
            <a:r>
              <a:rPr lang="fi-FI" sz="1600" b="1" dirty="0" err="1"/>
              <a:t>details</a:t>
            </a:r>
            <a:r>
              <a:rPr lang="fi-FI" sz="1600" b="1" dirty="0"/>
              <a:t> in </a:t>
            </a:r>
            <a:r>
              <a:rPr lang="fi-FI" sz="1600" b="1" dirty="0" err="1"/>
              <a:t>the</a:t>
            </a:r>
            <a:r>
              <a:rPr lang="fi-FI" sz="1600" b="1" dirty="0"/>
              <a:t> pdf (</a:t>
            </a:r>
            <a:r>
              <a:rPr lang="fi-FI" sz="1600" b="1" dirty="0" err="1"/>
              <a:t>Homework</a:t>
            </a:r>
            <a:r>
              <a:rPr lang="fi-FI" sz="1600" b="1" dirty="0"/>
              <a:t> </a:t>
            </a:r>
            <a:r>
              <a:rPr lang="fi-FI" sz="1600" b="1" dirty="0" err="1"/>
              <a:t>from</a:t>
            </a:r>
            <a:r>
              <a:rPr lang="fi-FI" sz="1600" b="1" dirty="0"/>
              <a:t> </a:t>
            </a:r>
            <a:r>
              <a:rPr lang="fi-FI" sz="1600" b="1" dirty="0" err="1"/>
              <a:t>section</a:t>
            </a:r>
            <a:r>
              <a:rPr lang="fi-FI" sz="1600" b="1" dirty="0"/>
              <a:t> 1B)</a:t>
            </a:r>
            <a:endParaRPr sz="1600" b="1" dirty="0"/>
          </a:p>
          <a:p>
            <a:pPr marL="457200" lvl="0" indent="-323850" algn="l" rtl="0">
              <a:lnSpc>
                <a:spcPct val="90000"/>
              </a:lnSpc>
              <a:spcBef>
                <a:spcPts val="1000"/>
              </a:spcBef>
              <a:spcAft>
                <a:spcPts val="0"/>
              </a:spcAft>
              <a:buSzPts val="1500"/>
              <a:buChar char="-"/>
            </a:pPr>
            <a:r>
              <a:rPr lang="fi-FI" sz="1500" dirty="0"/>
              <a:t>(</a:t>
            </a:r>
            <a:r>
              <a:rPr lang="fi-FI" sz="1500" dirty="0" err="1"/>
              <a:t>Print</a:t>
            </a:r>
            <a:r>
              <a:rPr lang="fi-FI" sz="1500"/>
              <a:t> and</a:t>
            </a:r>
            <a:r>
              <a:rPr lang="fi-FI" sz="1500" dirty="0"/>
              <a:t>) </a:t>
            </a:r>
            <a:r>
              <a:rPr lang="fi-FI" sz="1500" dirty="0" err="1"/>
              <a:t>Fill</a:t>
            </a:r>
            <a:r>
              <a:rPr lang="fi-FI" sz="1500" dirty="0"/>
              <a:t> out </a:t>
            </a:r>
            <a:r>
              <a:rPr lang="fi-FI" sz="1500" dirty="0" err="1"/>
              <a:t>the</a:t>
            </a:r>
            <a:r>
              <a:rPr lang="fi-FI" sz="1500" dirty="0"/>
              <a:t> </a:t>
            </a:r>
            <a:r>
              <a:rPr lang="fi-FI" sz="1500" dirty="0" err="1"/>
              <a:t>attached</a:t>
            </a:r>
            <a:r>
              <a:rPr lang="fi-FI" sz="1500" dirty="0"/>
              <a:t> </a:t>
            </a:r>
            <a:r>
              <a:rPr lang="fi-FI" sz="1500" dirty="0" err="1"/>
              <a:t>tables</a:t>
            </a:r>
            <a:r>
              <a:rPr lang="fi-FI" sz="1500" dirty="0"/>
              <a:t> </a:t>
            </a:r>
            <a:r>
              <a:rPr lang="fi-FI" sz="1500" dirty="0" err="1"/>
              <a:t>found</a:t>
            </a:r>
            <a:r>
              <a:rPr lang="fi-FI" sz="1500" dirty="0"/>
              <a:t> </a:t>
            </a:r>
            <a:r>
              <a:rPr lang="fi-FI" sz="1500" dirty="0" err="1"/>
              <a:t>from</a:t>
            </a:r>
            <a:r>
              <a:rPr lang="fi-FI" sz="1500" dirty="0"/>
              <a:t> </a:t>
            </a:r>
            <a:r>
              <a:rPr lang="fi-FI" sz="1500" dirty="0" err="1"/>
              <a:t>the</a:t>
            </a:r>
            <a:r>
              <a:rPr lang="fi-FI" sz="1500" dirty="0"/>
              <a:t> </a:t>
            </a:r>
            <a:r>
              <a:rPr lang="fi-FI" sz="1500" dirty="0" err="1"/>
              <a:t>Homework</a:t>
            </a:r>
            <a:r>
              <a:rPr lang="fi-FI" sz="1500" dirty="0"/>
              <a:t> </a:t>
            </a:r>
            <a:r>
              <a:rPr lang="fi-FI" sz="1500" dirty="0" err="1"/>
              <a:t>from</a:t>
            </a:r>
            <a:r>
              <a:rPr lang="fi-FI" sz="1500" dirty="0"/>
              <a:t> </a:t>
            </a:r>
            <a:r>
              <a:rPr lang="fi-FI" sz="1500" dirty="0" err="1"/>
              <a:t>section</a:t>
            </a:r>
            <a:r>
              <a:rPr lang="fi-FI" sz="1500" dirty="0"/>
              <a:t> 1B pdf. file</a:t>
            </a:r>
            <a:endParaRPr sz="1500" dirty="0"/>
          </a:p>
          <a:p>
            <a:pPr marL="457200" lvl="0" indent="-323850" algn="l" rtl="0">
              <a:lnSpc>
                <a:spcPct val="90000"/>
              </a:lnSpc>
              <a:spcBef>
                <a:spcPts val="0"/>
              </a:spcBef>
              <a:spcAft>
                <a:spcPts val="0"/>
              </a:spcAft>
              <a:buSzPts val="1500"/>
              <a:buChar char="-"/>
            </a:pPr>
            <a:r>
              <a:rPr lang="fi-FI" sz="1500" dirty="0" err="1"/>
              <a:t>When</a:t>
            </a:r>
            <a:r>
              <a:rPr lang="fi-FI" sz="1500" dirty="0"/>
              <a:t> </a:t>
            </a:r>
            <a:r>
              <a:rPr lang="fi-FI" sz="1500" dirty="0" err="1"/>
              <a:t>analyzing</a:t>
            </a:r>
            <a:r>
              <a:rPr lang="fi-FI" sz="1500" dirty="0"/>
              <a:t> </a:t>
            </a:r>
            <a:r>
              <a:rPr lang="fi-FI" sz="1500" dirty="0" err="1"/>
              <a:t>the</a:t>
            </a:r>
            <a:r>
              <a:rPr lang="fi-FI" sz="1500" dirty="0"/>
              <a:t> domain </a:t>
            </a:r>
            <a:r>
              <a:rPr lang="fi-FI" sz="1500" dirty="0" err="1"/>
              <a:t>name</a:t>
            </a:r>
            <a:r>
              <a:rPr lang="fi-FI" sz="1500" dirty="0"/>
              <a:t>, </a:t>
            </a:r>
            <a:r>
              <a:rPr lang="fi-FI" sz="1500" dirty="0" err="1"/>
              <a:t>pay</a:t>
            </a:r>
            <a:r>
              <a:rPr lang="fi-FI" sz="1500" dirty="0"/>
              <a:t> </a:t>
            </a:r>
            <a:r>
              <a:rPr lang="fi-FI" sz="1500" dirty="0" err="1"/>
              <a:t>attention</a:t>
            </a:r>
            <a:r>
              <a:rPr lang="fi-FI" sz="1500" dirty="0"/>
              <a:t> to </a:t>
            </a:r>
            <a:r>
              <a:rPr lang="fi-FI" sz="1500" dirty="0" err="1"/>
              <a:t>the</a:t>
            </a:r>
            <a:r>
              <a:rPr lang="fi-FI" sz="1500" dirty="0"/>
              <a:t> </a:t>
            </a:r>
            <a:r>
              <a:rPr lang="fi-FI" sz="1500" dirty="0" err="1"/>
              <a:t>type</a:t>
            </a:r>
            <a:r>
              <a:rPr lang="fi-FI" sz="1500" dirty="0"/>
              <a:t> of business/</a:t>
            </a:r>
            <a:r>
              <a:rPr lang="fi-FI" sz="1500" dirty="0" err="1"/>
              <a:t>operation</a:t>
            </a:r>
            <a:r>
              <a:rPr lang="fi-FI" sz="1500" dirty="0"/>
              <a:t> </a:t>
            </a:r>
            <a:r>
              <a:rPr lang="fi-FI" sz="1500" dirty="0" err="1"/>
              <a:t>the</a:t>
            </a:r>
            <a:r>
              <a:rPr lang="fi-FI" sz="1500" dirty="0"/>
              <a:t> domain is </a:t>
            </a:r>
            <a:r>
              <a:rPr lang="fi-FI" sz="1500" dirty="0" err="1"/>
              <a:t>created</a:t>
            </a:r>
            <a:r>
              <a:rPr lang="fi-FI" sz="1500" dirty="0"/>
              <a:t> for.</a:t>
            </a:r>
            <a:endParaRPr sz="1500" dirty="0"/>
          </a:p>
          <a:p>
            <a:pPr marL="457200" lvl="0" indent="-323850" algn="l" rtl="0">
              <a:lnSpc>
                <a:spcPct val="90000"/>
              </a:lnSpc>
              <a:spcBef>
                <a:spcPts val="0"/>
              </a:spcBef>
              <a:spcAft>
                <a:spcPts val="0"/>
              </a:spcAft>
              <a:buSzPts val="1500"/>
              <a:buChar char="-"/>
            </a:pPr>
            <a:r>
              <a:rPr lang="fi-FI" sz="1500" dirty="0" err="1"/>
              <a:t>When</a:t>
            </a:r>
            <a:r>
              <a:rPr lang="fi-FI" sz="1500" dirty="0"/>
              <a:t> </a:t>
            </a:r>
            <a:r>
              <a:rPr lang="fi-FI" sz="1500" dirty="0" err="1"/>
              <a:t>analyzing</a:t>
            </a:r>
            <a:r>
              <a:rPr lang="fi-FI" sz="1500" dirty="0"/>
              <a:t> </a:t>
            </a:r>
            <a:r>
              <a:rPr lang="fi-FI" sz="1500" dirty="0" err="1"/>
              <a:t>the</a:t>
            </a:r>
            <a:r>
              <a:rPr lang="fi-FI" sz="1500" dirty="0"/>
              <a:t> web </a:t>
            </a:r>
            <a:r>
              <a:rPr lang="fi-FI" sz="1500" dirty="0" err="1"/>
              <a:t>hosts</a:t>
            </a:r>
            <a:r>
              <a:rPr lang="fi-FI" sz="1500" dirty="0"/>
              <a:t>, </a:t>
            </a:r>
            <a:r>
              <a:rPr lang="fi-FI" sz="1500" dirty="0" err="1"/>
              <a:t>compare</a:t>
            </a:r>
            <a:r>
              <a:rPr lang="fi-FI" sz="1500" dirty="0"/>
              <a:t> </a:t>
            </a:r>
            <a:r>
              <a:rPr lang="fi-FI" sz="1500" dirty="0" err="1"/>
              <a:t>the</a:t>
            </a:r>
            <a:r>
              <a:rPr lang="fi-FI" sz="1500" dirty="0"/>
              <a:t> </a:t>
            </a:r>
            <a:r>
              <a:rPr lang="fi-FI" sz="1500" dirty="0" err="1"/>
              <a:t>technical</a:t>
            </a:r>
            <a:r>
              <a:rPr lang="fi-FI" sz="1500" dirty="0"/>
              <a:t> </a:t>
            </a:r>
            <a:r>
              <a:rPr lang="fi-FI" sz="1500" dirty="0" err="1"/>
              <a:t>differences</a:t>
            </a:r>
            <a:r>
              <a:rPr lang="fi-FI" sz="1500" dirty="0"/>
              <a:t> and </a:t>
            </a:r>
            <a:r>
              <a:rPr lang="fi-FI" sz="1500" dirty="0" err="1"/>
              <a:t>the</a:t>
            </a:r>
            <a:r>
              <a:rPr lang="fi-FI" sz="1500" dirty="0"/>
              <a:t> </a:t>
            </a:r>
            <a:r>
              <a:rPr lang="fi-FI" sz="1500" dirty="0" err="1"/>
              <a:t>service</a:t>
            </a:r>
            <a:r>
              <a:rPr lang="fi-FI" sz="1500" dirty="0"/>
              <a:t> </a:t>
            </a:r>
            <a:r>
              <a:rPr lang="fi-FI" sz="1500" dirty="0" err="1"/>
              <a:t>levels</a:t>
            </a:r>
            <a:r>
              <a:rPr lang="fi-FI" sz="1500" dirty="0"/>
              <a:t> </a:t>
            </a:r>
            <a:r>
              <a:rPr lang="fi-FI" sz="1500" dirty="0" err="1"/>
              <a:t>each</a:t>
            </a:r>
            <a:r>
              <a:rPr lang="fi-FI" sz="1500" dirty="0"/>
              <a:t> </a:t>
            </a:r>
            <a:r>
              <a:rPr lang="fi-FI" sz="1500" dirty="0" err="1"/>
              <a:t>provides</a:t>
            </a:r>
            <a:r>
              <a:rPr lang="fi-FI" sz="1500" dirty="0"/>
              <a:t>.</a:t>
            </a:r>
            <a:endParaRPr sz="1500" dirty="0"/>
          </a:p>
          <a:p>
            <a:pPr marL="457200" lvl="0" indent="-323850" algn="l" rtl="0">
              <a:lnSpc>
                <a:spcPct val="90000"/>
              </a:lnSpc>
              <a:spcBef>
                <a:spcPts val="0"/>
              </a:spcBef>
              <a:spcAft>
                <a:spcPts val="0"/>
              </a:spcAft>
              <a:buSzPts val="1500"/>
              <a:buChar char="-"/>
            </a:pPr>
            <a:r>
              <a:rPr lang="fi-FI" sz="1500" dirty="0" err="1"/>
              <a:t>When</a:t>
            </a:r>
            <a:r>
              <a:rPr lang="fi-FI" sz="1500" dirty="0"/>
              <a:t> </a:t>
            </a:r>
            <a:r>
              <a:rPr lang="fi-FI" sz="1500" dirty="0" err="1"/>
              <a:t>analyzing</a:t>
            </a:r>
            <a:r>
              <a:rPr lang="fi-FI" sz="1500" dirty="0"/>
              <a:t> </a:t>
            </a:r>
            <a:r>
              <a:rPr lang="fi-FI" sz="1500" dirty="0" err="1"/>
              <a:t>the</a:t>
            </a:r>
            <a:r>
              <a:rPr lang="fi-FI" sz="1500" dirty="0"/>
              <a:t> </a:t>
            </a:r>
            <a:r>
              <a:rPr lang="fi-FI" sz="1500" dirty="0" err="1"/>
              <a:t>development</a:t>
            </a:r>
            <a:r>
              <a:rPr lang="fi-FI" sz="1500" dirty="0"/>
              <a:t> </a:t>
            </a:r>
            <a:r>
              <a:rPr lang="fi-FI" sz="1500" dirty="0" err="1"/>
              <a:t>platform</a:t>
            </a:r>
            <a:r>
              <a:rPr lang="fi-FI" sz="1500" dirty="0"/>
              <a:t>, </a:t>
            </a:r>
            <a:r>
              <a:rPr lang="fi-FI" sz="1500" dirty="0" err="1"/>
              <a:t>pay</a:t>
            </a:r>
            <a:r>
              <a:rPr lang="fi-FI" sz="1500" dirty="0"/>
              <a:t> </a:t>
            </a:r>
            <a:r>
              <a:rPr lang="fi-FI" sz="1500" dirty="0" err="1"/>
              <a:t>attention</a:t>
            </a:r>
            <a:r>
              <a:rPr lang="fi-FI" sz="1500" dirty="0"/>
              <a:t> to </a:t>
            </a:r>
            <a:r>
              <a:rPr lang="fi-FI" sz="1500" dirty="0" err="1"/>
              <a:t>the</a:t>
            </a:r>
            <a:r>
              <a:rPr lang="fi-FI" sz="1500" dirty="0"/>
              <a:t> design </a:t>
            </a:r>
            <a:r>
              <a:rPr lang="fi-FI" sz="1500" dirty="0" err="1"/>
              <a:t>flexibility</a:t>
            </a:r>
            <a:r>
              <a:rPr lang="fi-FI" sz="1500" dirty="0"/>
              <a:t>, </a:t>
            </a:r>
            <a:r>
              <a:rPr lang="fi-FI" sz="1500" dirty="0" err="1"/>
              <a:t>customer</a:t>
            </a:r>
            <a:r>
              <a:rPr lang="fi-FI" sz="1500" dirty="0"/>
              <a:t> </a:t>
            </a:r>
            <a:r>
              <a:rPr lang="fi-FI" sz="1500" dirty="0" err="1"/>
              <a:t>support</a:t>
            </a:r>
            <a:r>
              <a:rPr lang="fi-FI" sz="1500" dirty="0"/>
              <a:t> and </a:t>
            </a:r>
            <a:r>
              <a:rPr lang="fi-FI" sz="1500" dirty="0" err="1"/>
              <a:t>costs</a:t>
            </a:r>
            <a:r>
              <a:rPr lang="fi-FI" sz="1500" dirty="0"/>
              <a:t> of </a:t>
            </a:r>
            <a:r>
              <a:rPr lang="fi-FI" sz="1500" dirty="0" err="1"/>
              <a:t>each</a:t>
            </a:r>
            <a:r>
              <a:rPr lang="fi-FI" sz="1500" dirty="0"/>
              <a:t>.</a:t>
            </a:r>
            <a:endParaRPr sz="1500" dirty="0"/>
          </a:p>
          <a:p>
            <a:pPr marL="457200" lvl="0" indent="-323850" algn="l" rtl="0">
              <a:lnSpc>
                <a:spcPct val="90000"/>
              </a:lnSpc>
              <a:spcBef>
                <a:spcPts val="0"/>
              </a:spcBef>
              <a:spcAft>
                <a:spcPts val="0"/>
              </a:spcAft>
              <a:buSzPts val="1500"/>
              <a:buChar char="-"/>
            </a:pPr>
            <a:r>
              <a:rPr lang="fi-FI" sz="1500" dirty="0" err="1"/>
              <a:t>Prepare</a:t>
            </a:r>
            <a:r>
              <a:rPr lang="fi-FI" sz="1500" dirty="0"/>
              <a:t> to </a:t>
            </a:r>
            <a:r>
              <a:rPr lang="fi-FI" sz="1500" dirty="0" err="1"/>
              <a:t>present</a:t>
            </a:r>
            <a:r>
              <a:rPr lang="fi-FI" sz="1500" dirty="0"/>
              <a:t> </a:t>
            </a:r>
            <a:r>
              <a:rPr lang="fi-FI" sz="1500" dirty="0" err="1"/>
              <a:t>your</a:t>
            </a:r>
            <a:r>
              <a:rPr lang="fi-FI" sz="1500" dirty="0"/>
              <a:t> </a:t>
            </a:r>
            <a:r>
              <a:rPr lang="fi-FI" sz="1500" dirty="0" err="1"/>
              <a:t>slides</a:t>
            </a:r>
            <a:r>
              <a:rPr lang="fi-FI" sz="1500" dirty="0"/>
              <a:t> in </a:t>
            </a:r>
            <a:r>
              <a:rPr lang="fi-FI" sz="1500" dirty="0" err="1"/>
              <a:t>class</a:t>
            </a:r>
            <a:r>
              <a:rPr lang="fi-FI" sz="1500" dirty="0"/>
              <a:t>.</a:t>
            </a:r>
            <a:endParaRPr sz="1500" dirty="0"/>
          </a:p>
          <a:p>
            <a:pPr marL="0" lvl="0" indent="0" algn="l" rtl="0">
              <a:spcBef>
                <a:spcPts val="0"/>
              </a:spcBef>
              <a:spcAft>
                <a:spcPts val="0"/>
              </a:spcAft>
              <a:buNone/>
            </a:pPr>
            <a:endParaRPr sz="16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g280af16fdae_0_0"/>
          <p:cNvSpPr txBox="1">
            <a:spLocks noGrp="1"/>
          </p:cNvSpPr>
          <p:nvPr>
            <p:ph type="body" idx="1"/>
          </p:nvPr>
        </p:nvSpPr>
        <p:spPr>
          <a:xfrm>
            <a:off x="838200" y="1647016"/>
            <a:ext cx="10515600" cy="58080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4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2400"/>
          </a:p>
          <a:p>
            <a:pPr marL="0" lvl="0" indent="0" algn="l" rtl="0">
              <a:spcBef>
                <a:spcPts val="1000"/>
              </a:spcBef>
              <a:spcAft>
                <a:spcPts val="0"/>
              </a:spcAft>
              <a:buNone/>
            </a:pPr>
            <a:endParaRPr sz="2400"/>
          </a:p>
          <a:p>
            <a:pPr marL="0" lvl="0" indent="0" algn="l" rtl="0">
              <a:spcBef>
                <a:spcPts val="1000"/>
              </a:spcBef>
              <a:spcAft>
                <a:spcPts val="0"/>
              </a:spcAft>
              <a:buNone/>
            </a:pPr>
            <a:r>
              <a:rPr lang="fi-FI" sz="24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2400"/>
          </a:p>
          <a:p>
            <a:pPr marL="0" lvl="0" indent="0" algn="l" rtl="0">
              <a:spcBef>
                <a:spcPts val="1000"/>
              </a:spcBef>
              <a:spcAft>
                <a:spcPts val="0"/>
              </a:spcAft>
              <a:buNone/>
            </a:pPr>
            <a:endParaRPr sz="2400"/>
          </a:p>
          <a:p>
            <a:pPr marL="0" lvl="0" indent="0" algn="l" rtl="0">
              <a:spcBef>
                <a:spcPts val="1000"/>
              </a:spcBef>
              <a:spcAft>
                <a:spcPts val="0"/>
              </a:spcAft>
              <a:buNone/>
            </a:pPr>
            <a:endParaRPr sz="2400"/>
          </a:p>
        </p:txBody>
      </p:sp>
      <p:sp>
        <p:nvSpPr>
          <p:cNvPr id="373" name="Google Shape;373;g280af16fdae_0_0"/>
          <p:cNvSpPr txBox="1">
            <a:spLocks noGrp="1"/>
          </p:cNvSpPr>
          <p:nvPr>
            <p:ph type="title"/>
          </p:nvPr>
        </p:nvSpPr>
        <p:spPr>
          <a:xfrm>
            <a:off x="838200" y="15247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3296</Words>
  <Application>Microsoft Office PowerPoint</Application>
  <PresentationFormat>Widescreen</PresentationFormat>
  <Paragraphs>266</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DEMS NEW</vt:lpstr>
      <vt:lpstr>Websites</vt:lpstr>
      <vt:lpstr>Learning objectives  </vt:lpstr>
      <vt:lpstr>Topics</vt:lpstr>
      <vt:lpstr>PowerPoint Presentation</vt:lpstr>
      <vt:lpstr>Terms you need to know</vt:lpstr>
      <vt:lpstr>The domain name</vt:lpstr>
      <vt:lpstr>Transmission protocol     https://www.unique.com </vt:lpstr>
      <vt:lpstr>Use only the secure communication protocol</vt:lpstr>
      <vt:lpstr>Subdomain                https://www.unique.com </vt:lpstr>
      <vt:lpstr>Unique domain name  </vt:lpstr>
      <vt:lpstr>Domain extension       https://www.unique.com </vt:lpstr>
      <vt:lpstr>What is web hosting?</vt:lpstr>
      <vt:lpstr>Hosting architecture</vt:lpstr>
      <vt:lpstr>Things to consider when choosing your web host Source: https://www.hostpapa.com/blog/web-hosting/definitive-guide-web-hosting/ </vt:lpstr>
      <vt:lpstr>Things to consider when choosing your web host</vt:lpstr>
      <vt:lpstr>10 most important factors when choosing a web host </vt:lpstr>
      <vt:lpstr>How to find the right development platform for your company?</vt:lpstr>
      <vt:lpstr>Start with these questions when choosing the website platform:</vt:lpstr>
      <vt:lpstr>What you should consider when choosing your  web development platform</vt:lpstr>
      <vt:lpstr>What you should consider when choosing your  web development platform</vt:lpstr>
      <vt:lpstr>PowerPoint Presentation</vt:lpstr>
      <vt:lpstr>The web platform market is dominated by WordPress         The rest of the market is very fragmented                                           </vt:lpstr>
      <vt:lpstr>The Best Website Builders of 2023 acc. Forbes Advisor</vt:lpstr>
      <vt:lpstr>There are many options when it comes to web development</vt:lpstr>
      <vt:lpstr>PowerPoint Presentation</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Websites</dc:title>
  <dc:creator>Luukka Timo</dc:creator>
  <cp:lastModifiedBy>Tikkanen Saara</cp:lastModifiedBy>
  <cp:revision>2</cp:revision>
  <dcterms:created xsi:type="dcterms:W3CDTF">2023-01-25T12:59:02Z</dcterms:created>
  <dcterms:modified xsi:type="dcterms:W3CDTF">2023-09-19T10:41:46Z</dcterms:modified>
</cp:coreProperties>
</file>