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4" roundtripDataSignature="AMtx7mgkLSaWAmQSNwpGpGornvpZVtyDX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12" Type="http://schemas.openxmlformats.org/officeDocument/2006/relationships/slide" Target="slides/slide8.xml"/><Relationship Id="rId34" Type="http://customschemas.google.com/relationships/presentationmetadata" Target="meta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chemeClr val="dk1"/>
              </a:buClr>
              <a:buSzPts val="1200"/>
              <a:buFont typeface="Calibri"/>
              <a:buNone/>
            </a:pPr>
            <a:fld id="{00000000-1234-1234-1234-123412341234}" type="slidenum">
              <a:rPr b="0" i="0" lang="fi-FI"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blog.hubspot.com/marketing/how-to-do-keyword-research-ht" TargetMode="Externa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2" name="Google Shape;14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8" name="Google Shape;14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t/>
            </a:r>
            <a:endParaRPr>
              <a:highlight>
                <a:schemeClr val="accent2"/>
              </a:highlight>
            </a:endParaRPr>
          </a:p>
          <a:p>
            <a:pPr indent="0" lvl="0" marL="0" rtl="0" algn="l">
              <a:lnSpc>
                <a:spcPct val="100000"/>
              </a:lnSpc>
              <a:spcBef>
                <a:spcPts val="0"/>
              </a:spcBef>
              <a:spcAft>
                <a:spcPts val="0"/>
              </a:spcAft>
              <a:buNone/>
            </a:pPr>
            <a:r>
              <a:t/>
            </a:r>
            <a:endParaRPr/>
          </a:p>
          <a:p>
            <a:pPr indent="0" lvl="0" marL="0" rtl="0" algn="l">
              <a:lnSpc>
                <a:spcPct val="100000"/>
              </a:lnSpc>
              <a:spcBef>
                <a:spcPts val="0"/>
              </a:spcBef>
              <a:spcAft>
                <a:spcPts val="0"/>
              </a:spcAft>
              <a:buClr>
                <a:schemeClr val="dk1"/>
              </a:buClr>
              <a:buSzPts val="1200"/>
              <a:buFont typeface="Calibri"/>
              <a:buNone/>
            </a:pPr>
            <a:r>
              <a:t/>
            </a:r>
            <a:endParaRPr/>
          </a:p>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4" name="Google Shape;154;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2415c622653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2415c622653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lang="fi-FI"/>
              <a:t>The website plays a pivotal role in a successful digital marketing strategy.</a:t>
            </a:r>
            <a:endParaRPr/>
          </a:p>
          <a:p>
            <a:pPr indent="0" lvl="0" marL="0" rtl="0" algn="l">
              <a:spcBef>
                <a:spcPts val="0"/>
              </a:spcBef>
              <a:spcAft>
                <a:spcPts val="0"/>
              </a:spcAft>
              <a:buClr>
                <a:schemeClr val="dk1"/>
              </a:buClr>
              <a:buSzPts val="1100"/>
              <a:buFont typeface="Arial"/>
              <a:buNone/>
            </a:pPr>
            <a:r>
              <a:rPr lang="fi-FI"/>
              <a:t>All other digital marketing elements are aimed at driving traffic and directing users to the website.</a:t>
            </a:r>
            <a:endParaRPr/>
          </a:p>
          <a:p>
            <a:pPr indent="0" lvl="0" marL="0" rtl="0" algn="l">
              <a:spcBef>
                <a:spcPts val="0"/>
              </a:spcBef>
              <a:spcAft>
                <a:spcPts val="0"/>
              </a:spcAft>
              <a:buClr>
                <a:schemeClr val="dk1"/>
              </a:buClr>
              <a:buSzPts val="1100"/>
              <a:buFont typeface="Arial"/>
              <a:buNone/>
            </a:pPr>
            <a:r>
              <a:rPr lang="fi-FI"/>
              <a:t>Your website acts as a central hub for your brand, representing your identity and values.</a:t>
            </a:r>
            <a:endParaRPr/>
          </a:p>
          <a:p>
            <a:pPr indent="0" lvl="0" marL="0" rtl="0" algn="l">
              <a:spcBef>
                <a:spcPts val="0"/>
              </a:spcBef>
              <a:spcAft>
                <a:spcPts val="0"/>
              </a:spcAft>
              <a:buClr>
                <a:schemeClr val="dk1"/>
              </a:buClr>
              <a:buSzPts val="1100"/>
              <a:buFont typeface="Arial"/>
              <a:buNone/>
            </a:pPr>
            <a:r>
              <a:rPr lang="fi-FI"/>
              <a:t>It provides a professional and trustworthy online presence for your business.</a:t>
            </a:r>
            <a:endParaRPr/>
          </a:p>
          <a:p>
            <a:pPr indent="0" lvl="0" marL="0" rtl="0" algn="l">
              <a:spcBef>
                <a:spcPts val="0"/>
              </a:spcBef>
              <a:spcAft>
                <a:spcPts val="0"/>
              </a:spcAft>
              <a:buClr>
                <a:schemeClr val="dk1"/>
              </a:buClr>
              <a:buSzPts val="1100"/>
              <a:buFont typeface="Arial"/>
              <a:buNone/>
            </a:pPr>
            <a:r>
              <a:rPr lang="fi-FI"/>
              <a:t>A well-optimized website increases the chances of ranking higher in search engine results.</a:t>
            </a:r>
            <a:endParaRPr/>
          </a:p>
          <a:p>
            <a:pPr indent="0" lvl="0" marL="0" rtl="0" algn="l">
              <a:spcBef>
                <a:spcPts val="0"/>
              </a:spcBef>
              <a:spcAft>
                <a:spcPts val="0"/>
              </a:spcAft>
              <a:buClr>
                <a:schemeClr val="dk1"/>
              </a:buClr>
              <a:buSzPts val="1100"/>
              <a:buFont typeface="Arial"/>
              <a:buNone/>
            </a:pPr>
            <a:r>
              <a:rPr lang="fi-FI"/>
              <a:t>This helps potential customers find your business organically and drives organic traffic to your site.</a:t>
            </a:r>
            <a:endParaRPr/>
          </a:p>
          <a:p>
            <a:pPr indent="0" lvl="0" marL="0" rtl="0" algn="l">
              <a:spcBef>
                <a:spcPts val="0"/>
              </a:spcBef>
              <a:spcAft>
                <a:spcPts val="0"/>
              </a:spcAft>
              <a:buClr>
                <a:schemeClr val="dk1"/>
              </a:buClr>
              <a:buSzPts val="1100"/>
              <a:buFont typeface="Arial"/>
              <a:buNone/>
            </a:pPr>
            <a:r>
              <a:rPr lang="fi-FI"/>
              <a:t>Your website serves as a virtual storefront, allowing you to showcase your offerings to a global audience.</a:t>
            </a:r>
            <a:endParaRPr/>
          </a:p>
          <a:p>
            <a:pPr indent="0" lvl="0" marL="0" rtl="0" algn="l">
              <a:spcBef>
                <a:spcPts val="0"/>
              </a:spcBef>
              <a:spcAft>
                <a:spcPts val="0"/>
              </a:spcAft>
              <a:buClr>
                <a:schemeClr val="dk1"/>
              </a:buClr>
              <a:buSzPts val="1100"/>
              <a:buFont typeface="Arial"/>
              <a:buNone/>
            </a:pPr>
            <a:r>
              <a:rPr lang="fi-FI"/>
              <a:t>You can provide detailed information, images, and videos about your products and services.</a:t>
            </a:r>
            <a:endParaRPr/>
          </a:p>
          <a:p>
            <a:pPr indent="0" lvl="0" marL="0" rtl="0" algn="l">
              <a:spcBef>
                <a:spcPts val="0"/>
              </a:spcBef>
              <a:spcAft>
                <a:spcPts val="0"/>
              </a:spcAft>
              <a:buClr>
                <a:schemeClr val="dk1"/>
              </a:buClr>
              <a:buSzPts val="1100"/>
              <a:buFont typeface="Arial"/>
              <a:buNone/>
            </a:pPr>
            <a:r>
              <a:rPr lang="fi-FI"/>
              <a:t>By incorporating lead generation forms and call-to-action buttons, your website becomes a powerful tool for capturing leads.</a:t>
            </a:r>
            <a:endParaRPr/>
          </a:p>
          <a:p>
            <a:pPr indent="0" lvl="0" marL="0" rtl="0" algn="l">
              <a:spcBef>
                <a:spcPts val="0"/>
              </a:spcBef>
              <a:spcAft>
                <a:spcPts val="0"/>
              </a:spcAft>
              <a:buClr>
                <a:schemeClr val="dk1"/>
              </a:buClr>
              <a:buSzPts val="1100"/>
              <a:buFont typeface="Arial"/>
              <a:buNone/>
            </a:pPr>
            <a:r>
              <a:rPr lang="fi-FI"/>
              <a:t>Additionally, you can use email marketing and personalized content to nurture and engage existing customers</a:t>
            </a:r>
            <a:endParaRPr/>
          </a:p>
          <a:p>
            <a:pPr indent="0" lvl="0" marL="0" rtl="0" algn="l">
              <a:spcBef>
                <a:spcPts val="0"/>
              </a:spcBef>
              <a:spcAft>
                <a:spcPts val="0"/>
              </a:spcAft>
              <a:buClr>
                <a:schemeClr val="dk1"/>
              </a:buClr>
              <a:buSzPts val="1100"/>
              <a:buFont typeface="Arial"/>
              <a:buNone/>
            </a:pPr>
            <a:r>
              <a:rPr lang="fi-FI"/>
              <a:t>Your website is an ideal platform for publishing valuable content such as blog posts, articles, and resources.</a:t>
            </a:r>
            <a:endParaRPr/>
          </a:p>
          <a:p>
            <a:pPr indent="0" lvl="0" marL="0" rtl="0" algn="l">
              <a:spcBef>
                <a:spcPts val="0"/>
              </a:spcBef>
              <a:spcAft>
                <a:spcPts val="0"/>
              </a:spcAft>
              <a:buClr>
                <a:schemeClr val="dk1"/>
              </a:buClr>
              <a:buSzPts val="1100"/>
              <a:buFont typeface="Arial"/>
              <a:buNone/>
            </a:pPr>
            <a:r>
              <a:rPr lang="fi-FI"/>
              <a:t>By sharing informative and relevant content, you establish authority and build credibility in your industry.</a:t>
            </a:r>
            <a:endParaRPr/>
          </a:p>
          <a:p>
            <a:pPr indent="0" lvl="0" marL="0" rtl="0" algn="l">
              <a:spcBef>
                <a:spcPts val="0"/>
              </a:spcBef>
              <a:spcAft>
                <a:spcPts val="0"/>
              </a:spcAft>
              <a:buClr>
                <a:schemeClr val="dk1"/>
              </a:buClr>
              <a:buSzPts val="1100"/>
              <a:buFont typeface="Arial"/>
              <a:buNone/>
            </a:pPr>
            <a:r>
              <a:rPr lang="fi-FI"/>
              <a:t>Your website offers channels for communication, such as contact forms, live chat, or customer support portals.</a:t>
            </a:r>
            <a:endParaRPr/>
          </a:p>
          <a:p>
            <a:pPr indent="0" lvl="0" marL="0" rtl="0" algn="l">
              <a:spcBef>
                <a:spcPts val="0"/>
              </a:spcBef>
              <a:spcAft>
                <a:spcPts val="0"/>
              </a:spcAft>
              <a:buClr>
                <a:schemeClr val="dk1"/>
              </a:buClr>
              <a:buSzPts val="1100"/>
              <a:buFont typeface="Arial"/>
              <a:buNone/>
            </a:pPr>
            <a:r>
              <a:rPr lang="fi-FI"/>
              <a:t>Customers can reach out with inquiries, feedback, or support requests, fostering better customer relationships.</a:t>
            </a:r>
            <a:endParaRPr/>
          </a:p>
          <a:p>
            <a:pPr indent="0" lvl="0" marL="0" rtl="0" algn="l">
              <a:spcBef>
                <a:spcPts val="0"/>
              </a:spcBef>
              <a:spcAft>
                <a:spcPts val="0"/>
              </a:spcAft>
              <a:buClr>
                <a:schemeClr val="dk1"/>
              </a:buClr>
              <a:buSzPts val="1100"/>
              <a:buFont typeface="Arial"/>
              <a:buNone/>
            </a:pPr>
            <a:r>
              <a:rPr lang="fi-FI"/>
              <a:t>Through your website, you can showcase testimonials, case studies, and success stories to influence potential customers.</a:t>
            </a:r>
            <a:endParaRPr/>
          </a:p>
          <a:p>
            <a:pPr indent="0" lvl="0" marL="0" rtl="0" algn="l">
              <a:spcBef>
                <a:spcPts val="0"/>
              </a:spcBef>
              <a:spcAft>
                <a:spcPts val="0"/>
              </a:spcAft>
              <a:buClr>
                <a:schemeClr val="dk1"/>
              </a:buClr>
              <a:buSzPts val="1100"/>
              <a:buFont typeface="Arial"/>
              <a:buNone/>
            </a:pPr>
            <a:r>
              <a:rPr lang="fi-FI"/>
              <a:t>It provides an opportunity to highlight special offers, promotions, or discounts to encourage conversions.</a:t>
            </a:r>
            <a:endParaRPr/>
          </a:p>
          <a:p>
            <a:pPr indent="0" lvl="0" marL="0" rtl="0" algn="l">
              <a:spcBef>
                <a:spcPts val="0"/>
              </a:spcBef>
              <a:spcAft>
                <a:spcPts val="0"/>
              </a:spcAft>
              <a:buClr>
                <a:schemeClr val="dk1"/>
              </a:buClr>
              <a:buSzPts val="1100"/>
              <a:buFont typeface="Arial"/>
              <a:buNone/>
            </a:pPr>
            <a:r>
              <a:rPr lang="fi-FI"/>
              <a:t>Remember, a well-designed and user-friendly website is essential for an effective digital marketing strategy. It serves as the foundation for your online presence and helps you achieve your business goals.</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t/>
            </a:r>
            <a:endParaRPr/>
          </a:p>
        </p:txBody>
      </p:sp>
      <p:sp>
        <p:nvSpPr>
          <p:cNvPr id="161" name="Google Shape;161;g2415c622653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400"/>
              <a:buNone/>
            </a:pPr>
            <a:r>
              <a:rPr lang="fi-FI"/>
              <a:t>Learn more from the Module 1. (Introduction to Digital Marketing, part 1. Digital marketing context)!</a:t>
            </a:r>
            <a:endParaRPr/>
          </a:p>
          <a:p>
            <a:pPr indent="0" lvl="0" marL="0" rtl="0" algn="l">
              <a:spcBef>
                <a:spcPts val="0"/>
              </a:spcBef>
              <a:spcAft>
                <a:spcPts val="0"/>
              </a:spcAft>
              <a:buSzPts val="1100"/>
              <a:buNone/>
            </a:pPr>
            <a:r>
              <a:rPr lang="fi-FI"/>
              <a:t>From the viewpoint of a website, the big picture in digital marketing involves maximizing its online presence, increasing traffic, and achieving specific goals.</a:t>
            </a:r>
            <a:endParaRPr/>
          </a:p>
          <a:p>
            <a:pPr indent="0" lvl="0" marL="0" rtl="0" algn="l">
              <a:spcBef>
                <a:spcPts val="0"/>
              </a:spcBef>
              <a:spcAft>
                <a:spcPts val="0"/>
              </a:spcAft>
              <a:buClr>
                <a:schemeClr val="dk1"/>
              </a:buClr>
              <a:buSzPts val="1100"/>
              <a:buFont typeface="Arial"/>
              <a:buNone/>
            </a:pPr>
            <a:r>
              <a:rPr lang="fi-FI"/>
              <a:t>Here are some key aspects to consider:</a:t>
            </a:r>
            <a:endParaRPr/>
          </a:p>
          <a:p>
            <a:pPr indent="-317500" lvl="0" marL="457200" rtl="0" algn="l">
              <a:spcBef>
                <a:spcPts val="0"/>
              </a:spcBef>
              <a:spcAft>
                <a:spcPts val="0"/>
              </a:spcAft>
              <a:buSzPts val="1400"/>
              <a:buAutoNum type="arabicPeriod"/>
            </a:pPr>
            <a:r>
              <a:rPr lang="fi-FI"/>
              <a:t>Online Visibility: The website's primary objective is to be easily discoverable by the target audience. This involves implementing effective search engine optimization (SEO) strategies to improve organic rankings in search engine results. It also includes utilizing paid advertising campaigns, such as search engine marketing (SEM) or display ads, to increase visibility on relevant platforms.</a:t>
            </a:r>
            <a:endParaRPr/>
          </a:p>
          <a:p>
            <a:pPr indent="-317500" lvl="0" marL="457200" rtl="0" algn="l">
              <a:spcBef>
                <a:spcPts val="0"/>
              </a:spcBef>
              <a:spcAft>
                <a:spcPts val="0"/>
              </a:spcAft>
              <a:buSzPts val="1400"/>
              <a:buAutoNum type="arabicPeriod"/>
            </a:pPr>
            <a:r>
              <a:rPr lang="fi-FI"/>
              <a:t>User Experience: A website needs to provide a seamless and engaging user experience to attract and retain visitors. This includes ensuring fast loading times, mobile responsiveness, intuitive navigation, and visually appealing design. By optimizing the user experience, the website can encourage visitors to explore further, spend more time on the site, and ultimately take desired actions.</a:t>
            </a:r>
            <a:endParaRPr/>
          </a:p>
          <a:p>
            <a:pPr indent="-317500" lvl="0" marL="457200" rtl="0" algn="l">
              <a:spcBef>
                <a:spcPts val="0"/>
              </a:spcBef>
              <a:spcAft>
                <a:spcPts val="0"/>
              </a:spcAft>
              <a:buSzPts val="1400"/>
              <a:buAutoNum type="arabicPeriod"/>
            </a:pPr>
            <a:r>
              <a:rPr lang="fi-FI"/>
              <a:t>Content Strategy: Content plays a crucial role in digital marketing. The website should have a well-defined content strategy that aligns with the target audience's needs and interests. By creating valuable and relevant content, such as blog posts, articles, videos, or infographics, the website can attract and engage visitors, establish authority in the industry, and encourage social sharing and backlinking.</a:t>
            </a:r>
            <a:endParaRPr/>
          </a:p>
          <a:p>
            <a:pPr indent="-317500" lvl="0" marL="457200" rtl="0" algn="l">
              <a:spcBef>
                <a:spcPts val="0"/>
              </a:spcBef>
              <a:spcAft>
                <a:spcPts val="0"/>
              </a:spcAft>
              <a:buSzPts val="1400"/>
              <a:buAutoNum type="arabicPeriod"/>
            </a:pPr>
            <a:r>
              <a:rPr lang="fi-FI"/>
              <a:t>Conversion Optimization: The website should be optimized for conversions, which means guiding visitors towards specific actions that align with the business goals. This could include signing up for a newsletter, making a purchase, filling out a form, or requesting a quote. By implementing persuasive calls-to-action (CTAs), clear and compelling landing pages, and streamlined conversion processes, the website can maximize its conversion rates.</a:t>
            </a:r>
            <a:endParaRPr/>
          </a:p>
          <a:p>
            <a:pPr indent="-317500" lvl="0" marL="457200" rtl="0" algn="l">
              <a:spcBef>
                <a:spcPts val="0"/>
              </a:spcBef>
              <a:spcAft>
                <a:spcPts val="0"/>
              </a:spcAft>
              <a:buSzPts val="1400"/>
              <a:buAutoNum type="arabicPeriod"/>
            </a:pPr>
            <a:r>
              <a:rPr lang="fi-FI"/>
              <a:t>Analytics and Measurement: To understand the effectiveness of the website and its digital marketing efforts, it's crucial to analyze and measure key metrics. This includes monitoring website traffic, user behavior, conversion rates, and other relevant data. By leveraging web analytics tools, such as Google Analytics, the website can gain insights into visitor demographics, interests, and interactions, which can inform future marketing strategies and optimizations.</a:t>
            </a:r>
            <a:endParaRPr/>
          </a:p>
          <a:p>
            <a:pPr indent="-317500" lvl="0" marL="457200" rtl="0" algn="l">
              <a:spcBef>
                <a:spcPts val="0"/>
              </a:spcBef>
              <a:spcAft>
                <a:spcPts val="0"/>
              </a:spcAft>
              <a:buSzPts val="1400"/>
              <a:buAutoNum type="arabicPeriod"/>
            </a:pPr>
            <a:r>
              <a:rPr lang="fi-FI"/>
              <a:t>Continuous Improvement: The digital marketing landscape is constantly evolving, and it's essential to stay updated and adapt to changing trends and technologies. Regularly monitoring and optimizing the website's performance, experimenting with different strategies, and implementing feedback and user insights can lead to continuous improvement and better results over time.</a:t>
            </a:r>
            <a:endParaRPr/>
          </a:p>
          <a:p>
            <a:pPr indent="0" lvl="0" marL="0" rtl="0" algn="l">
              <a:spcBef>
                <a:spcPts val="0"/>
              </a:spcBef>
              <a:spcAft>
                <a:spcPts val="0"/>
              </a:spcAft>
              <a:buClr>
                <a:schemeClr val="dk1"/>
              </a:buClr>
              <a:buSzPts val="1400"/>
              <a:buFont typeface="Arial"/>
              <a:buNone/>
            </a:pPr>
            <a:r>
              <a:t/>
            </a:r>
            <a:endParaRPr/>
          </a:p>
        </p:txBody>
      </p:sp>
      <p:sp>
        <p:nvSpPr>
          <p:cNvPr id="167" name="Google Shape;167;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2" name="Google Shape;172;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The graphic illustrates what happens within the internet in a typical minute in 2020 and in 2021. </a:t>
            </a:r>
            <a:r>
              <a:rPr lang="fi-FI"/>
              <a:t>There is a lot of activity in the social media every minute. Note that people do not end up on your website by accident.</a:t>
            </a:r>
            <a:endParaRPr/>
          </a:p>
        </p:txBody>
      </p:sp>
      <p:sp>
        <p:nvSpPr>
          <p:cNvPr id="173" name="Google Shape;173;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800"/>
              <a:buFont typeface="Arial"/>
              <a:buNone/>
            </a:pPr>
            <a:fld id="{00000000-1234-1234-1234-123412341234}" type="slidenum">
              <a:rPr lang="fi-FI"/>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9" name="Google Shape;179;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You have to engage your audience in the social media in order for attract them to your website. Learn more from the Module 3. (Content Marketing and Social media, part 4. Social media)!</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fi-FI"/>
              <a:t>In a nutshell: Social media platforms have billions of active users, providing a vast potential audience for businesses to target and attract to their websites.  Social media allows businesses to share engaging content, such as blog posts, videos, and infographics, that can drive traffic to their website. By providing valuable and shareable content, businesses can attract users' attention and encourage them to visit their website for more information or to make a purchase. Overall, social media serves as a valuable channel for driving targeted traffic to a website, leveraging its extensive user base, engaging content opportunities, direct linking, social proof, and remarketing capabilities to increase conversions.</a:t>
            </a:r>
            <a:endParaRPr/>
          </a:p>
        </p:txBody>
      </p:sp>
      <p:sp>
        <p:nvSpPr>
          <p:cNvPr id="180" name="Google Shape;180;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800"/>
              <a:buFont typeface="Arial"/>
              <a:buNone/>
            </a:pPr>
            <a:fld id="{00000000-1234-1234-1234-123412341234}" type="slidenum">
              <a:rPr lang="fi-FI"/>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9" name="Google Shape;219;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This slide shows the various tools used at each stage of the inbound marketing process. </a:t>
            </a:r>
            <a:r>
              <a:rPr lang="fi-FI"/>
              <a:t>Learn more from the Module 3. (Content Marketing and Social media, part 1. Content marketing - Definition &amp; Strategy)! The inbound marketing process is a customer-centric approach that focuses on attracting, engaging, and delighting potential customers through valuable content and experiences. It involves several stages that guide prospects from the initial awareness of a problem or need to becoming loyal customers and promoters of a brand.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fi-FI"/>
              <a:t>The key stages of the inbound marketing process are as follows: </a:t>
            </a:r>
            <a:endParaRPr/>
          </a:p>
          <a:p>
            <a:pPr indent="-317500" lvl="0" marL="457200" rtl="0" algn="l">
              <a:lnSpc>
                <a:spcPct val="100000"/>
              </a:lnSpc>
              <a:spcBef>
                <a:spcPts val="0"/>
              </a:spcBef>
              <a:spcAft>
                <a:spcPts val="0"/>
              </a:spcAft>
              <a:buSzPts val="1400"/>
              <a:buAutoNum type="arabicPeriod"/>
            </a:pPr>
            <a:r>
              <a:rPr lang="fi-FI"/>
              <a:t>Attract: The first step is to attract the attention of the target audience. This is done by creating and promoting relevant and valuable content through various channels such as blog posts, social media, search engine optimization (SEO), and paid advertising. The goal is to drive qualified traffic to the website or landing pages.</a:t>
            </a:r>
            <a:endParaRPr/>
          </a:p>
          <a:p>
            <a:pPr indent="-317500" lvl="0" marL="457200" rtl="0" algn="l">
              <a:lnSpc>
                <a:spcPct val="100000"/>
              </a:lnSpc>
              <a:spcBef>
                <a:spcPts val="0"/>
              </a:spcBef>
              <a:spcAft>
                <a:spcPts val="0"/>
              </a:spcAft>
              <a:buSzPts val="1400"/>
              <a:buAutoNum type="arabicPeriod"/>
            </a:pPr>
            <a:r>
              <a:rPr lang="fi-FI"/>
              <a:t>Visit/Convert: Once the audience is attracted, the next step is to convert them into leads by capturing their contact information. This is typically done through lead magnets like ebooks, whitepapers, webinars, or gated content. By providing valuable content in exchange for their information, businesses can start building a relationship with the leads.</a:t>
            </a:r>
            <a:endParaRPr/>
          </a:p>
          <a:p>
            <a:pPr indent="-317500" lvl="0" marL="457200" rtl="0" algn="l">
              <a:lnSpc>
                <a:spcPct val="100000"/>
              </a:lnSpc>
              <a:spcBef>
                <a:spcPts val="0"/>
              </a:spcBef>
              <a:spcAft>
                <a:spcPts val="0"/>
              </a:spcAft>
              <a:buSzPts val="1400"/>
              <a:buAutoNum type="arabicPeriod"/>
            </a:pPr>
            <a:r>
              <a:rPr lang="fi-FI"/>
              <a:t>Interest/Nurture: After capturing leads, the focus shifts to nurturing them through targeted and personalized communication. This is done through email marketing, marketing automation, and other tactics that provide relevant content based on the leads' interests and needs. The goal is to build trust, educate, and guide the leads through the buyer's journey.</a:t>
            </a:r>
            <a:endParaRPr/>
          </a:p>
          <a:p>
            <a:pPr indent="-317500" lvl="0" marL="457200" rtl="0" algn="l">
              <a:lnSpc>
                <a:spcPct val="100000"/>
              </a:lnSpc>
              <a:spcBef>
                <a:spcPts val="0"/>
              </a:spcBef>
              <a:spcAft>
                <a:spcPts val="0"/>
              </a:spcAft>
              <a:buSzPts val="1400"/>
              <a:buAutoNum type="arabicPeriod"/>
            </a:pPr>
            <a:r>
              <a:rPr lang="fi-FI"/>
              <a:t>Purchase/Close: Once the leads are nurtured and qualified, the next step is to convert them into customers. This is achieved by providing tailored offers, product information, and incentives that encourage them to make a purchase. Sales teams may also play a role in closing the deals by engaging in direct communication and addressing specific needs or objections.</a:t>
            </a:r>
            <a:endParaRPr/>
          </a:p>
          <a:p>
            <a:pPr indent="-317500" lvl="0" marL="457200" rtl="0" algn="l">
              <a:lnSpc>
                <a:spcPct val="100000"/>
              </a:lnSpc>
              <a:spcBef>
                <a:spcPts val="0"/>
              </a:spcBef>
              <a:spcAft>
                <a:spcPts val="0"/>
              </a:spcAft>
              <a:buSzPts val="1400"/>
              <a:buAutoNum type="arabicPeriod"/>
            </a:pPr>
            <a:r>
              <a:rPr lang="fi-FI"/>
              <a:t>Recommend/Delight: The inbound marketing process doesn't end with the sale. It extends to the post-purchase stage, where the focus is on providing exceptional customer experience and support. By delivering value, addressing customer concerns, and fostering customer satisfaction, businesses can turn customers into brand advocates who are likely to promote the product or service to others.</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220" name="Google Shape;220;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800"/>
              <a:buFont typeface="Arial"/>
              <a:buNone/>
            </a:pPr>
            <a:fld id="{00000000-1234-1234-1234-123412341234}" type="slidenum">
              <a:rPr lang="fi-FI"/>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4" name="Google Shape;24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2481729c776_0_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49" name="Google Shape;249;g2481729c776_0_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lang="fi-FI"/>
              <a:t>When it comes to websites, there are various business objectives that organizations may have. Some common business objectives regarding websites include:</a:t>
            </a:r>
            <a:endParaRPr/>
          </a:p>
          <a:p>
            <a:pPr indent="0" lvl="0" marL="0" rtl="0" algn="l">
              <a:spcBef>
                <a:spcPts val="0"/>
              </a:spcBef>
              <a:spcAft>
                <a:spcPts val="0"/>
              </a:spcAft>
              <a:buClr>
                <a:schemeClr val="dk1"/>
              </a:buClr>
              <a:buSzPts val="1100"/>
              <a:buFont typeface="Arial"/>
              <a:buNone/>
            </a:pPr>
            <a:r>
              <a:t/>
            </a:r>
            <a:endParaRPr/>
          </a:p>
          <a:p>
            <a:pPr indent="-317500" lvl="0" marL="457200" rtl="0" algn="l">
              <a:spcBef>
                <a:spcPts val="0"/>
              </a:spcBef>
              <a:spcAft>
                <a:spcPts val="0"/>
              </a:spcAft>
              <a:buSzPts val="1400"/>
              <a:buAutoNum type="arabicPeriod"/>
            </a:pPr>
            <a:r>
              <a:rPr lang="fi-FI"/>
              <a:t>Increase online visibility: One of the primary objectives is to improve the website's visibility in search engine results, increase organic traffic, and attract more visitors to the site.</a:t>
            </a:r>
            <a:endParaRPr/>
          </a:p>
          <a:p>
            <a:pPr indent="-317500" lvl="0" marL="457200" rtl="0" algn="l">
              <a:spcBef>
                <a:spcPts val="0"/>
              </a:spcBef>
              <a:spcAft>
                <a:spcPts val="0"/>
              </a:spcAft>
              <a:buSzPts val="1400"/>
              <a:buAutoNum type="arabicPeriod"/>
            </a:pPr>
            <a:r>
              <a:rPr lang="fi-FI"/>
              <a:t>Generate leads: Websites can be designed to capture user information through lead generation forms, allowing businesses to build a database of potential customers and prospects.</a:t>
            </a:r>
            <a:endParaRPr/>
          </a:p>
          <a:p>
            <a:pPr indent="-317500" lvl="0" marL="457200" rtl="0" algn="l">
              <a:spcBef>
                <a:spcPts val="0"/>
              </a:spcBef>
              <a:spcAft>
                <a:spcPts val="0"/>
              </a:spcAft>
              <a:buSzPts val="1400"/>
              <a:buAutoNum type="arabicPeriod"/>
            </a:pPr>
            <a:r>
              <a:rPr lang="fi-FI"/>
              <a:t>Drive conversions: The goal may be to encourage visitors to take specific actions on the website, such as making a purchase, signing up for a newsletter, or requesting a quote.</a:t>
            </a:r>
            <a:endParaRPr/>
          </a:p>
          <a:p>
            <a:pPr indent="-317500" lvl="0" marL="457200" rtl="0" algn="l">
              <a:spcBef>
                <a:spcPts val="0"/>
              </a:spcBef>
              <a:spcAft>
                <a:spcPts val="0"/>
              </a:spcAft>
              <a:buSzPts val="1400"/>
              <a:buAutoNum type="arabicPeriod"/>
            </a:pPr>
            <a:r>
              <a:rPr lang="fi-FI"/>
              <a:t>Enhance brand awareness: Websites can serve as a platform to showcase the brand's identity, values, and offerings, helping to create awareness and recognition among the target audience.</a:t>
            </a:r>
            <a:endParaRPr/>
          </a:p>
          <a:p>
            <a:pPr indent="-317500" lvl="0" marL="457200" rtl="0" algn="l">
              <a:spcBef>
                <a:spcPts val="0"/>
              </a:spcBef>
              <a:spcAft>
                <a:spcPts val="0"/>
              </a:spcAft>
              <a:buSzPts val="1400"/>
              <a:buAutoNum type="arabicPeriod"/>
            </a:pPr>
            <a:r>
              <a:rPr lang="fi-FI"/>
              <a:t>Provide customer support: Websites can offer self-service options, FAQs, knowledge bases, or live chat features to assist customers with inquiries, support requests, and problem-solving.</a:t>
            </a:r>
            <a:endParaRPr/>
          </a:p>
          <a:p>
            <a:pPr indent="-317500" lvl="0" marL="457200" rtl="0" algn="l">
              <a:spcBef>
                <a:spcPts val="0"/>
              </a:spcBef>
              <a:spcAft>
                <a:spcPts val="0"/>
              </a:spcAft>
              <a:buSzPts val="1400"/>
              <a:buAutoNum type="arabicPeriod"/>
            </a:pPr>
            <a:r>
              <a:rPr lang="fi-FI"/>
              <a:t>Establish thought leadership: Publishing high-quality content, such as blog posts, articles, or whitepapers, can position the business as an industry expert and thought leader, enhancing credibility and reputation.</a:t>
            </a:r>
            <a:endParaRPr/>
          </a:p>
          <a:p>
            <a:pPr indent="-317500" lvl="0" marL="457200" rtl="0" algn="l">
              <a:spcBef>
                <a:spcPts val="0"/>
              </a:spcBef>
              <a:spcAft>
                <a:spcPts val="0"/>
              </a:spcAft>
              <a:buSzPts val="1400"/>
              <a:buAutoNum type="arabicPeriod"/>
            </a:pPr>
            <a:r>
              <a:rPr lang="fi-FI"/>
              <a:t>Improve customer engagement: Websites can be designed to encourage visitor interaction through comments, social sharing, or user-generated content, fostering engagement and building a community.</a:t>
            </a:r>
            <a:endParaRPr/>
          </a:p>
          <a:p>
            <a:pPr indent="-317500" lvl="0" marL="457200" rtl="0" algn="l">
              <a:spcBef>
                <a:spcPts val="0"/>
              </a:spcBef>
              <a:spcAft>
                <a:spcPts val="0"/>
              </a:spcAft>
              <a:buSzPts val="1400"/>
              <a:buAutoNum type="arabicPeriod"/>
            </a:pPr>
            <a:r>
              <a:rPr lang="fi-FI"/>
              <a:t>Enhance user experience: A key objective may be to provide a seamless and user-friendly experience, ensuring easy navigation, fast loading times, mobile responsiveness, and accessibility for all users.</a:t>
            </a:r>
            <a:endParaRPr/>
          </a:p>
          <a:p>
            <a:pPr indent="-317500" lvl="0" marL="457200" rtl="0" algn="l">
              <a:spcBef>
                <a:spcPts val="0"/>
              </a:spcBef>
              <a:spcAft>
                <a:spcPts val="0"/>
              </a:spcAft>
              <a:buSzPts val="1400"/>
              <a:buAutoNum type="arabicPeriod"/>
            </a:pPr>
            <a:r>
              <a:rPr lang="fi-FI"/>
              <a:t>Support sales and e-commerce: Websites can serve as online stores, providing product catalogs, secure payment options, and order processing capabilities to facilitate sales transactions.</a:t>
            </a:r>
            <a:endParaRPr/>
          </a:p>
          <a:p>
            <a:pPr indent="-317500" lvl="0" marL="457200" rtl="0" algn="l">
              <a:spcBef>
                <a:spcPts val="0"/>
              </a:spcBef>
              <a:spcAft>
                <a:spcPts val="0"/>
              </a:spcAft>
              <a:buSzPts val="1400"/>
              <a:buAutoNum type="arabicPeriod"/>
            </a:pPr>
            <a:r>
              <a:rPr lang="fi-FI"/>
              <a:t>Gather customer feedback and insights: Websites can include surveys, feedback forms, or social listening tools to gather valuable customer feedback and insights for improving products, services, and overall customer satisfaction.</a:t>
            </a:r>
            <a:endParaRPr/>
          </a:p>
          <a:p>
            <a:pPr indent="0" lvl="0" marL="0" rtl="0" algn="l">
              <a:spcBef>
                <a:spcPts val="0"/>
              </a:spcBef>
              <a:spcAft>
                <a:spcPts val="0"/>
              </a:spcAft>
              <a:buNone/>
            </a:pPr>
            <a:r>
              <a:t/>
            </a:r>
            <a:endParaRPr/>
          </a:p>
          <a:p>
            <a:pPr indent="0" lvl="0" marL="0" rtl="0" algn="l">
              <a:spcBef>
                <a:spcPts val="0"/>
              </a:spcBef>
              <a:spcAft>
                <a:spcPts val="0"/>
              </a:spcAft>
              <a:buNone/>
            </a:pPr>
            <a:r>
              <a:rPr lang="fi-FI"/>
              <a:t>These objectives may vary depending on the industry, target audience, and specific business goals. It is important to align website objectives with overall business objectives and regularly track and analyze website metrics to measure success and make necessary adjustments.</a:t>
            </a:r>
            <a:endParaRPr/>
          </a:p>
          <a:p>
            <a:pPr indent="0" lvl="0" marL="0" rtl="0" algn="l">
              <a:spcBef>
                <a:spcPts val="0"/>
              </a:spcBef>
              <a:spcAft>
                <a:spcPts val="0"/>
              </a:spcAft>
              <a:buNone/>
            </a:pPr>
            <a:r>
              <a:t/>
            </a:r>
            <a:endParaRPr/>
          </a:p>
        </p:txBody>
      </p:sp>
      <p:sp>
        <p:nvSpPr>
          <p:cNvPr id="250" name="Google Shape;250;g2481729c776_0_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24a89ca0151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56" name="Google Shape;256;g24a89ca0151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Here’s an example how businesses can generate leads with popups.</a:t>
            </a:r>
            <a:endParaRPr/>
          </a:p>
          <a:p>
            <a:pPr indent="0" lvl="0" marL="0" rtl="0" algn="l">
              <a:spcBef>
                <a:spcPts val="0"/>
              </a:spcBef>
              <a:spcAft>
                <a:spcPts val="0"/>
              </a:spcAft>
              <a:buNone/>
            </a:pPr>
            <a:r>
              <a:t/>
            </a:r>
            <a:endParaRPr/>
          </a:p>
          <a:p>
            <a:pPr indent="0" lvl="0" marL="0" rtl="0" algn="l">
              <a:spcBef>
                <a:spcPts val="0"/>
              </a:spcBef>
              <a:spcAft>
                <a:spcPts val="0"/>
              </a:spcAft>
              <a:buNone/>
            </a:pPr>
            <a:r>
              <a:rPr lang="fi-FI"/>
              <a:t>A popup is a graphical user interface element that appears on top of the current webpage or application window. It typically displays additional information, messages, or prompts to the user. Popups can be triggered by various events, such as clicking a button, submitting a form, or navigating to a specific page. They</a:t>
            </a:r>
            <a:endParaRPr/>
          </a:p>
        </p:txBody>
      </p:sp>
      <p:sp>
        <p:nvSpPr>
          <p:cNvPr id="257" name="Google Shape;257;g24a89ca0151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24a89ca0151_0_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65" name="Google Shape;265;g24a89ca0151_0_1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Apple is always a good example of an exquisite and systematic brand work. The visual elements in their website are in line with their other marketing </a:t>
            </a:r>
            <a:r>
              <a:rPr lang="fi-FI"/>
              <a:t>presence. They have also lots of info about the brand (e.g. values)  in the footer of the website</a:t>
            </a:r>
            <a:endParaRPr/>
          </a:p>
        </p:txBody>
      </p:sp>
      <p:sp>
        <p:nvSpPr>
          <p:cNvPr id="266" name="Google Shape;266;g24a89ca0151_0_1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24a89ca0151_0_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75" name="Google Shape;275;g24a89ca0151_0_1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Walmart is a multinational retail corporation that initially operated physical stores. It started as a traditional retail chain, offering a wide range of products in its physical locations. However, with the rise of e-commerce and the increasing popularity of online shopping, Walmart recognized the need to establish a digital presence. Over the years, Walmart has made significant investments in its e-commerce capabilities and launched its online platform, Walmart.com. Today, Walmart operates both physical stores and a robust e-commerce platform, allowing customers to shop online and have items delivered to their doorstep.</a:t>
            </a:r>
            <a:endParaRPr/>
          </a:p>
        </p:txBody>
      </p:sp>
      <p:sp>
        <p:nvSpPr>
          <p:cNvPr id="276" name="Google Shape;276;g24a89ca0151_0_1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g24a89ca0151_0_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84" name="Google Shape;284;g24a89ca0151_0_3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Find more examples from your own country how businesses uses their website to support business objectives.</a:t>
            </a:r>
            <a:endParaRPr/>
          </a:p>
        </p:txBody>
      </p:sp>
      <p:sp>
        <p:nvSpPr>
          <p:cNvPr id="285" name="Google Shape;285;g24a89ca0151_0_35: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 Website’s best practices should be tailored to your specific audience, industry, and business goals. Regularly evaluate and optimize your website to ensure it aligns with evolving trends and user expectations.</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Clr>
                <a:schemeClr val="dk1"/>
              </a:buClr>
              <a:buSzPts val="1100"/>
              <a:buFont typeface="Arial"/>
              <a:buNone/>
            </a:pPr>
            <a:r>
              <a:rPr lang="fi-FI"/>
              <a:t>Here are a few noteworthy areas to mention:</a:t>
            </a:r>
            <a:endParaRPr/>
          </a:p>
          <a:p>
            <a:pPr indent="0" lvl="0" marL="0" rtl="0" algn="l">
              <a:lnSpc>
                <a:spcPct val="100000"/>
              </a:lnSpc>
              <a:spcBef>
                <a:spcPts val="0"/>
              </a:spcBef>
              <a:spcAft>
                <a:spcPts val="0"/>
              </a:spcAft>
              <a:buClr>
                <a:schemeClr val="dk1"/>
              </a:buClr>
              <a:buSzPts val="1100"/>
              <a:buFont typeface="Arial"/>
              <a:buNone/>
            </a:pPr>
            <a:r>
              <a:t/>
            </a:r>
            <a:endParaRPr/>
          </a:p>
          <a:p>
            <a:pPr indent="-317500" lvl="0" marL="457200" rtl="0" algn="l">
              <a:lnSpc>
                <a:spcPct val="100000"/>
              </a:lnSpc>
              <a:spcBef>
                <a:spcPts val="0"/>
              </a:spcBef>
              <a:spcAft>
                <a:spcPts val="0"/>
              </a:spcAft>
              <a:buSzPts val="1400"/>
              <a:buAutoNum type="arabicPeriod"/>
            </a:pPr>
            <a:r>
              <a:rPr lang="fi-FI"/>
              <a:t>Website Design and User Experience: Focus on creating an aesthetically pleasing and user-friendly design that enhances the overall user experience.</a:t>
            </a:r>
            <a:endParaRPr/>
          </a:p>
          <a:p>
            <a:pPr indent="-317500" lvl="0" marL="457200" rtl="0" algn="l">
              <a:lnSpc>
                <a:spcPct val="100000"/>
              </a:lnSpc>
              <a:spcBef>
                <a:spcPts val="0"/>
              </a:spcBef>
              <a:spcAft>
                <a:spcPts val="0"/>
              </a:spcAft>
              <a:buSzPts val="1400"/>
              <a:buAutoNum type="arabicPeriod"/>
            </a:pPr>
            <a:r>
              <a:rPr lang="fi-FI"/>
              <a:t>Content Strategy: Develop a comprehensive content strategy that aligns with your target audience's interests and provides valuable information or solutions.</a:t>
            </a:r>
            <a:endParaRPr/>
          </a:p>
          <a:p>
            <a:pPr indent="-317500" lvl="0" marL="457200" rtl="0" algn="l">
              <a:lnSpc>
                <a:spcPct val="100000"/>
              </a:lnSpc>
              <a:spcBef>
                <a:spcPts val="0"/>
              </a:spcBef>
              <a:spcAft>
                <a:spcPts val="0"/>
              </a:spcAft>
              <a:buSzPts val="1400"/>
              <a:buAutoNum type="arabicPeriod"/>
            </a:pPr>
            <a:r>
              <a:rPr lang="fi-FI"/>
              <a:t>Search Engine Optimization (SEO): Implement SEO techniques to improve your website's visibility in search engine results and drive organic traffic.</a:t>
            </a:r>
            <a:endParaRPr/>
          </a:p>
          <a:p>
            <a:pPr indent="-317500" lvl="0" marL="457200" rtl="0" algn="l">
              <a:lnSpc>
                <a:spcPct val="100000"/>
              </a:lnSpc>
              <a:spcBef>
                <a:spcPts val="0"/>
              </a:spcBef>
              <a:spcAft>
                <a:spcPts val="0"/>
              </a:spcAft>
              <a:buSzPts val="1400"/>
              <a:buAutoNum type="arabicPeriod"/>
            </a:pPr>
            <a:r>
              <a:rPr lang="fi-FI"/>
              <a:t>Mobile Optimization: Ensure your website is optimized for mobile devices to accommodate the increasing number of mobile users.</a:t>
            </a:r>
            <a:endParaRPr/>
          </a:p>
          <a:p>
            <a:pPr indent="-317500" lvl="0" marL="457200" rtl="0" algn="l">
              <a:lnSpc>
                <a:spcPct val="100000"/>
              </a:lnSpc>
              <a:spcBef>
                <a:spcPts val="0"/>
              </a:spcBef>
              <a:spcAft>
                <a:spcPts val="0"/>
              </a:spcAft>
              <a:buSzPts val="1400"/>
              <a:buAutoNum type="arabicPeriod"/>
            </a:pPr>
            <a:r>
              <a:rPr lang="fi-FI"/>
              <a:t>Conversion Optimization: Optimize your website's layout, calls-to-action, and forms to maximize conversions and achieve your desired goals.</a:t>
            </a:r>
            <a:endParaRPr/>
          </a:p>
          <a:p>
            <a:pPr indent="-317500" lvl="0" marL="457200" rtl="0" algn="l">
              <a:lnSpc>
                <a:spcPct val="100000"/>
              </a:lnSpc>
              <a:spcBef>
                <a:spcPts val="0"/>
              </a:spcBef>
              <a:spcAft>
                <a:spcPts val="0"/>
              </a:spcAft>
              <a:buSzPts val="1400"/>
              <a:buAutoNum type="arabicPeriod"/>
            </a:pPr>
            <a:r>
              <a:rPr lang="fi-FI"/>
              <a:t>Social Media Integration: Incorporate social media buttons and sharing options to encourage visitors to engage with your content and share it with their networks.</a:t>
            </a:r>
            <a:endParaRPr/>
          </a:p>
          <a:p>
            <a:pPr indent="-317500" lvl="0" marL="457200" rtl="0" algn="l">
              <a:lnSpc>
                <a:spcPct val="100000"/>
              </a:lnSpc>
              <a:spcBef>
                <a:spcPts val="0"/>
              </a:spcBef>
              <a:spcAft>
                <a:spcPts val="0"/>
              </a:spcAft>
              <a:buSzPts val="1400"/>
              <a:buAutoNum type="arabicPeriod"/>
            </a:pPr>
            <a:r>
              <a:rPr lang="fi-FI"/>
              <a:t>Analytics and Tracking: Utilize web analytics tools to track and measure website performance, user behavior, and key metrics for continuous improvement.</a:t>
            </a:r>
            <a:endParaRPr/>
          </a:p>
          <a:p>
            <a:pPr indent="-317500" lvl="0" marL="457200" rtl="0" algn="l">
              <a:lnSpc>
                <a:spcPct val="100000"/>
              </a:lnSpc>
              <a:spcBef>
                <a:spcPts val="0"/>
              </a:spcBef>
              <a:spcAft>
                <a:spcPts val="0"/>
              </a:spcAft>
              <a:buSzPts val="1400"/>
              <a:buAutoNum type="arabicPeriod"/>
            </a:pPr>
            <a:r>
              <a:rPr lang="fi-FI"/>
              <a:t>Security and Trust: Implement necessary security measures, such as SSL certificates, to ensure user data protection and build trust with your audience.</a:t>
            </a:r>
            <a:endParaRPr/>
          </a:p>
          <a:p>
            <a:pPr indent="-317500" lvl="0" marL="457200" rtl="0" algn="l">
              <a:lnSpc>
                <a:spcPct val="100000"/>
              </a:lnSpc>
              <a:spcBef>
                <a:spcPts val="0"/>
              </a:spcBef>
              <a:spcAft>
                <a:spcPts val="0"/>
              </a:spcAft>
              <a:buSzPts val="1400"/>
              <a:buAutoNum type="arabicPeriod"/>
            </a:pPr>
            <a:r>
              <a:rPr lang="fi-FI"/>
              <a:t>Speed and Performance: Optimize your website's loading speed to provide a seamless browsing experience and reduce bounce rates.</a:t>
            </a:r>
            <a:endParaRPr/>
          </a:p>
          <a:p>
            <a:pPr indent="-317500" lvl="0" marL="457200" rtl="0" algn="l">
              <a:lnSpc>
                <a:spcPct val="100000"/>
              </a:lnSpc>
              <a:spcBef>
                <a:spcPts val="0"/>
              </a:spcBef>
              <a:spcAft>
                <a:spcPts val="0"/>
              </a:spcAft>
              <a:buSzPts val="1400"/>
              <a:buAutoNum type="arabicPeriod"/>
            </a:pPr>
            <a:r>
              <a:rPr lang="fi-FI"/>
              <a:t>Accessibility: Ensure your website is accessible to all users, including those with disabilities, by following accessibility guidelines and standards.</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291" name="Google Shape;291;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g2467f7231bf_0_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96" name="Google Shape;296;g2467f7231bf_0_4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Shortly about the tech part: </a:t>
            </a:r>
            <a:endParaRPr/>
          </a:p>
          <a:p>
            <a:pPr indent="-317500" lvl="0" marL="457200" rtl="0" algn="l">
              <a:spcBef>
                <a:spcPts val="0"/>
              </a:spcBef>
              <a:spcAft>
                <a:spcPts val="0"/>
              </a:spcAft>
              <a:buSzPts val="1400"/>
              <a:buChar char="-"/>
            </a:pPr>
            <a:r>
              <a:rPr lang="fi-FI"/>
              <a:t>Crawlability and Indexability: A good website is easily crawlable by search engine bots, allowing them to navigate and understand its content. It also utilizes techniques like robots.txt and XML sitemaps to indicate what should and shouldn't be indexed.</a:t>
            </a:r>
            <a:endParaRPr/>
          </a:p>
          <a:p>
            <a:pPr indent="-317500" lvl="0" marL="457200" rtl="0" algn="l">
              <a:spcBef>
                <a:spcPts val="0"/>
              </a:spcBef>
              <a:spcAft>
                <a:spcPts val="0"/>
              </a:spcAft>
              <a:buSzPts val="1400"/>
              <a:buChar char="-"/>
            </a:pPr>
            <a:r>
              <a:rPr lang="fi-FI"/>
              <a:t>Minimal Errors: Good websites strive to minimize errors and issues that can hinder user experience and search engine performance. Regular maintenance and testing help identify and fix any broken links, missing pages, or other errors.</a:t>
            </a:r>
            <a:endParaRPr/>
          </a:p>
          <a:p>
            <a:pPr indent="-317500" lvl="0" marL="457200" rtl="0" algn="l">
              <a:spcBef>
                <a:spcPts val="0"/>
              </a:spcBef>
              <a:spcAft>
                <a:spcPts val="0"/>
              </a:spcAft>
              <a:buSzPts val="1400"/>
              <a:buChar char="-"/>
            </a:pPr>
            <a:r>
              <a:rPr lang="fi-FI"/>
              <a:t>Fast Loading Speed: A good website loads quickly, providing a seamless user experience regardless of the user's location. Optimizing images, leveraging caching techniques, and employing content delivery networks (CDNs) are some strategies to ensure fast loading times.</a:t>
            </a:r>
            <a:endParaRPr/>
          </a:p>
          <a:p>
            <a:pPr indent="0" lvl="0" marL="0" rtl="0" algn="l">
              <a:spcBef>
                <a:spcPts val="0"/>
              </a:spcBef>
              <a:spcAft>
                <a:spcPts val="0"/>
              </a:spcAft>
              <a:buNone/>
            </a:pPr>
            <a:r>
              <a:t/>
            </a:r>
            <a:endParaRPr/>
          </a:p>
        </p:txBody>
      </p:sp>
      <p:sp>
        <p:nvSpPr>
          <p:cNvPr id="297" name="Google Shape;297;g2467f7231bf_0_48: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g2467f7231bf_0_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03" name="Google Shape;303;g2467f7231bf_0_5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SSL (Secure Sockets Layer) is a security protocol that provides secure communication over the internet. It ensures that data transmitted between a user's web browser and a website's server remains encrypted and cannot be intercepted or tampered with by unauthorized individuals. SSL uses encryption algorithms to create a secure connection between the client and the server, protecting sensitive information such as passwords, credit card details, and personal data. When a website has an SSL certificate installed, it is indicated by the presence of "https://" in the URL and a padlock icon in the browser, giving users confidence that their data is being transmitted securely. SSL certificates are commonly used for e-commerce websites, login pages, and any other web application that requires secure data transmission. (see more later in slides)</a:t>
            </a:r>
            <a:endParaRPr/>
          </a:p>
          <a:p>
            <a:pPr indent="0" lvl="0" marL="0" rtl="0" algn="l">
              <a:spcBef>
                <a:spcPts val="0"/>
              </a:spcBef>
              <a:spcAft>
                <a:spcPts val="0"/>
              </a:spcAft>
              <a:buNone/>
            </a:pPr>
            <a:r>
              <a:t/>
            </a:r>
            <a:endParaRPr/>
          </a:p>
          <a:p>
            <a:pPr indent="0" lvl="0" marL="0" rtl="0" algn="l">
              <a:spcBef>
                <a:spcPts val="0"/>
              </a:spcBef>
              <a:spcAft>
                <a:spcPts val="0"/>
              </a:spcAft>
              <a:buNone/>
            </a:pPr>
            <a:r>
              <a:rPr lang="fi-FI"/>
              <a:t>DDoS (Distributed Denial of Service) is a type of cyber attack aimed at overwhelming a targeted website or online service by flooding it with a massive amount of traffic. The objective of a DDoS attack is to disrupt the normal functioning of the targeted system, rendering it inaccessible to legitimate users.</a:t>
            </a:r>
            <a:endParaRPr/>
          </a:p>
        </p:txBody>
      </p:sp>
      <p:sp>
        <p:nvSpPr>
          <p:cNvPr id="304" name="Google Shape;304;g2467f7231bf_0_56: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g2467f7231bf_0_6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10" name="Google Shape;310;g2467f7231bf_0_63: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UX (User Experience) refers to the overall experience that a user has while interacting with a website, especially in terms of how easy or enjoyable it is to use. It encompasses all aspects of the user's interaction, including their perceptions, emotions, and behaviors. UX design focuses on creating websites, products, services and experiences that are user-centered, intuitive, and effective in fulfilling user needs and goals. It involves understanding the target users, their behaviors, motivations, and pain points, and designing solutions that address these factors.</a:t>
            </a:r>
            <a:endParaRPr>
              <a:highlight>
                <a:schemeClr val="accent2"/>
              </a:highlight>
            </a:endParaRPr>
          </a:p>
        </p:txBody>
      </p:sp>
      <p:sp>
        <p:nvSpPr>
          <p:cNvPr id="311" name="Google Shape;311;g2467f7231bf_0_63: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2467f7231bf_0_7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17" name="Google Shape;317;g2467f7231bf_0_7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g2467f7231bf_0_7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249cfa4474c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24" name="Google Shape;324;g249cfa4474c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g249cfa4474c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1" name="Google Shape;331;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g2467f7231bf_0_4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7" name="Google Shape;337;g2467f7231bf_0_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2179d13a553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2" name="Google Shape;342;g2179d13a553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g2467f7231bf_0_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48" name="Google Shape;348;g2467f7231bf_0_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Keyword research is the process of identifying and analyzing the specific words and phrases that people use when searching for information, products, or services on search engines. It plays a crucial role in search engine optimization (SEO) and content marketing strategies. </a:t>
            </a:r>
            <a:endParaRPr/>
          </a:p>
          <a:p>
            <a:pPr indent="0" lvl="0" marL="0" rtl="0" algn="l">
              <a:spcBef>
                <a:spcPts val="0"/>
              </a:spcBef>
              <a:spcAft>
                <a:spcPts val="0"/>
              </a:spcAft>
              <a:buNone/>
            </a:pPr>
            <a:r>
              <a:t/>
            </a:r>
            <a:endParaRPr/>
          </a:p>
          <a:p>
            <a:pPr indent="0" lvl="0" marL="0" rtl="0" algn="l">
              <a:spcBef>
                <a:spcPts val="0"/>
              </a:spcBef>
              <a:spcAft>
                <a:spcPts val="0"/>
              </a:spcAft>
              <a:buNone/>
            </a:pPr>
            <a:r>
              <a:rPr lang="fi-FI"/>
              <a:t>Detailed instructions to keyword research found e.g. from here: </a:t>
            </a:r>
            <a:r>
              <a:rPr lang="fi-FI" u="sng">
                <a:solidFill>
                  <a:schemeClr val="hlink"/>
                </a:solidFill>
                <a:hlinkClick r:id="rId2"/>
              </a:rPr>
              <a:t>https://blog.hubspot.com/marketing/how-to-do-keyword-research-ht</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349" name="Google Shape;349;g2467f7231bf_0_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g2467f7231bf_0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55" name="Google Shape;355;g2467f7231bf_0_1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A Minimum Viable Product (MVP) for a website refers to the initial version of a website that contains the essential features and functionalities required to satisfy early users and gather feedback for further development. It is a strategy commonly used in web development and product management to quickly launch a basic version of the website with core functionalities while minimizing time and resource investment.</a:t>
            </a:r>
            <a:br>
              <a:rPr lang="fi-FI"/>
            </a:br>
            <a:r>
              <a:rPr lang="fi-FI">
                <a:highlight>
                  <a:schemeClr val="accent2"/>
                </a:highlight>
              </a:rPr>
              <a:t>For deigning for your customers and navigation and structure  see also lecture 2</a:t>
            </a:r>
            <a:endParaRPr>
              <a:highlight>
                <a:schemeClr val="accent2"/>
              </a:highlight>
            </a:endParaRPr>
          </a:p>
        </p:txBody>
      </p:sp>
      <p:sp>
        <p:nvSpPr>
          <p:cNvPr id="356" name="Google Shape;356;g2467f7231bf_0_1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g2467f7231bf_0_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62" name="Google Shape;362;g2467f7231bf_0_23: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Learn more about generating traffic to the website from the Module 3. Content marketing &amp; Social media</a:t>
            </a:r>
            <a:endParaRPr/>
          </a:p>
        </p:txBody>
      </p:sp>
      <p:sp>
        <p:nvSpPr>
          <p:cNvPr id="363" name="Google Shape;363;g2467f7231bf_0_23: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g2467f7231bf_0_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69" name="Google Shape;369;g2467f7231bf_0_3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fi-FI"/>
              <a:t>Screaming Frog is a popular website crawler and SEO tool used for website analysis, auditing, and optimization. It is a desktop-based software that crawls through a website's URLs, analyzing various aspects such as on-page elements, technical SEO issues, broken links, duplicate content, and more.</a:t>
            </a:r>
            <a:endParaRPr/>
          </a:p>
          <a:p>
            <a:pPr indent="0" lvl="0" marL="0" rtl="0" algn="l">
              <a:spcBef>
                <a:spcPts val="0"/>
              </a:spcBef>
              <a:spcAft>
                <a:spcPts val="0"/>
              </a:spcAft>
              <a:buNone/>
            </a:pPr>
            <a:r>
              <a:t/>
            </a:r>
            <a:endParaRPr/>
          </a:p>
          <a:p>
            <a:pPr indent="0" lvl="0" marL="0" rtl="0" algn="l">
              <a:spcBef>
                <a:spcPts val="0"/>
              </a:spcBef>
              <a:spcAft>
                <a:spcPts val="0"/>
              </a:spcAft>
              <a:buNone/>
            </a:pPr>
            <a:r>
              <a:rPr lang="fi-FI"/>
              <a:t>Google Search Console is a free web service provided by Google that allows website owners to monitor and manage their website's presence in Google search results. It provides valuable information and tools to understand how Google sees and interacts with your website. Google Search Console allows you to submit your website's sitemap, which helps Google's crawlers discover and index your web pages more efficiently. It ensures that your website's content is included in Google's search results.</a:t>
            </a:r>
            <a:endParaRPr/>
          </a:p>
        </p:txBody>
      </p:sp>
      <p:sp>
        <p:nvSpPr>
          <p:cNvPr id="370" name="Google Shape;370;g2467f7231bf_0_3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g24cd7b68f1a_1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376" name="Google Shape;376;g24cd7b68f1a_1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g24cd7b68f1a_1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g27b89037f6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3" name="Google Shape;383;g27b89037f6b_0_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 Id="rId3" Type="http://schemas.openxmlformats.org/officeDocument/2006/relationships/image" Target="../media/image10.png"/><Relationship Id="rId4" Type="http://schemas.openxmlformats.org/officeDocument/2006/relationships/image" Target="../media/image3.png"/><Relationship Id="rId5" Type="http://schemas.openxmlformats.org/officeDocument/2006/relationships/image" Target="../media/image8.jpg"/><Relationship Id="rId6" Type="http://schemas.openxmlformats.org/officeDocument/2006/relationships/image" Target="../media/image1.png"/><Relationship Id="rId7" Type="http://schemas.openxmlformats.org/officeDocument/2006/relationships/image" Target="../media/image36.png"/><Relationship Id="rId8"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7.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8.jpg"/><Relationship Id="rId4" Type="http://schemas.openxmlformats.org/officeDocument/2006/relationships/image" Target="../media/image1.png"/><Relationship Id="rId5" Type="http://schemas.openxmlformats.org/officeDocument/2006/relationships/image" Target="../media/image36.png"/><Relationship Id="rId6" Type="http://schemas.openxmlformats.org/officeDocument/2006/relationships/image" Target="../media/image3.png"/><Relationship Id="rId7" Type="http://schemas.openxmlformats.org/officeDocument/2006/relationships/image" Target="../media/image14.png"/><Relationship Id="rId8"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14.png"/><Relationship Id="rId4" Type="http://schemas.openxmlformats.org/officeDocument/2006/relationships/image" Target="../media/image17.png"/><Relationship Id="rId5"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7.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 Id="rId3" Type="http://schemas.openxmlformats.org/officeDocument/2006/relationships/image" Target="../media/image14.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3.png"/><Relationship Id="rId4" Type="http://schemas.openxmlformats.org/officeDocument/2006/relationships/image" Target="../media/image14.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8.jpg"/><Relationship Id="rId4" Type="http://schemas.openxmlformats.org/officeDocument/2006/relationships/image" Target="../media/image1.png"/><Relationship Id="rId5" Type="http://schemas.openxmlformats.org/officeDocument/2006/relationships/image" Target="../media/image36.png"/><Relationship Id="rId6" Type="http://schemas.openxmlformats.org/officeDocument/2006/relationships/image" Target="../media/image14.png"/><Relationship Id="rId7" Type="http://schemas.openxmlformats.org/officeDocument/2006/relationships/image" Target="../media/image5.png"/><Relationship Id="rId8"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 Id="rId3" Type="http://schemas.openxmlformats.org/officeDocument/2006/relationships/image" Target="../media/image8.jpg"/><Relationship Id="rId4" Type="http://schemas.openxmlformats.org/officeDocument/2006/relationships/image" Target="../media/image1.png"/><Relationship Id="rId5" Type="http://schemas.openxmlformats.org/officeDocument/2006/relationships/image" Target="../media/image36.png"/><Relationship Id="rId6" Type="http://schemas.openxmlformats.org/officeDocument/2006/relationships/image" Target="../media/image14.png"/><Relationship Id="rId7" Type="http://schemas.openxmlformats.org/officeDocument/2006/relationships/image" Target="../media/image5.png"/><Relationship Id="rId8"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jpg"/><Relationship Id="rId3" Type="http://schemas.openxmlformats.org/officeDocument/2006/relationships/image" Target="../media/image8.jpg"/><Relationship Id="rId4" Type="http://schemas.openxmlformats.org/officeDocument/2006/relationships/image" Target="../media/image1.png"/><Relationship Id="rId5" Type="http://schemas.openxmlformats.org/officeDocument/2006/relationships/image" Target="../media/image36.png"/><Relationship Id="rId6" Type="http://schemas.openxmlformats.org/officeDocument/2006/relationships/image" Target="../media/image14.png"/><Relationship Id="rId7" Type="http://schemas.openxmlformats.org/officeDocument/2006/relationships/image" Target="../media/image5.png"/><Relationship Id="rId8"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14.pn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jpg"/><Relationship Id="rId3" Type="http://schemas.openxmlformats.org/officeDocument/2006/relationships/image" Target="../media/image14.pn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7.png"/><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7.png"/><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 Id="rId3" Type="http://schemas.openxmlformats.org/officeDocument/2006/relationships/image" Target="../media/image17.png"/><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jpg"/><Relationship Id="rId3" Type="http://schemas.openxmlformats.org/officeDocument/2006/relationships/image" Target="../media/image8.jpg"/><Relationship Id="rId4" Type="http://schemas.openxmlformats.org/officeDocument/2006/relationships/image" Target="../media/image1.png"/><Relationship Id="rId5" Type="http://schemas.openxmlformats.org/officeDocument/2006/relationships/image" Target="../media/image36.png"/><Relationship Id="rId6" Type="http://schemas.openxmlformats.org/officeDocument/2006/relationships/image" Target="../media/image14.png"/><Relationship Id="rId7" Type="http://schemas.openxmlformats.org/officeDocument/2006/relationships/image" Target="../media/image5.png"/><Relationship Id="rId8"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12" name="Shape 12"/>
        <p:cNvGrpSpPr/>
        <p:nvPr/>
      </p:nvGrpSpPr>
      <p:grpSpPr>
        <a:xfrm>
          <a:off x="0" y="0"/>
          <a:ext cx="0" cy="0"/>
          <a:chOff x="0" y="0"/>
          <a:chExt cx="0" cy="0"/>
        </a:xfrm>
      </p:grpSpPr>
      <p:sp>
        <p:nvSpPr>
          <p:cNvPr id="13" name="Google Shape;13;p70"/>
          <p:cNvSpPr txBox="1"/>
          <p:nvPr>
            <p:ph type="ctrTitle"/>
          </p:nvPr>
        </p:nvSpPr>
        <p:spPr>
          <a:xfrm>
            <a:off x="851519" y="2656924"/>
            <a:ext cx="7945211" cy="2512558"/>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7200"/>
              <a:buFont typeface="Arial"/>
              <a:buNone/>
              <a:defRPr b="1" i="0" sz="72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4" name="Google Shape;14;p70"/>
          <p:cNvCxnSpPr/>
          <p:nvPr/>
        </p:nvCxnSpPr>
        <p:spPr>
          <a:xfrm rot="10800000">
            <a:off x="851519" y="2074271"/>
            <a:ext cx="576228" cy="0"/>
          </a:xfrm>
          <a:prstGeom prst="straightConnector1">
            <a:avLst/>
          </a:prstGeom>
          <a:noFill/>
          <a:ln cap="flat" cmpd="sng" w="15875">
            <a:solidFill>
              <a:srgbClr val="11AA81"/>
            </a:solidFill>
            <a:prstDash val="solid"/>
            <a:miter lim="800000"/>
            <a:headEnd len="sm" w="sm" type="none"/>
            <a:tailEnd len="sm" w="sm" type="none"/>
          </a:ln>
        </p:spPr>
      </p:cxnSp>
      <p:pic>
        <p:nvPicPr>
          <p:cNvPr id="15" name="Google Shape;15;p70"/>
          <p:cNvPicPr preferRelativeResize="0"/>
          <p:nvPr/>
        </p:nvPicPr>
        <p:blipFill rotWithShape="1">
          <a:blip r:embed="rId3">
            <a:alphaModFix/>
          </a:blip>
          <a:srcRect b="2265" l="0" r="0" t="2266"/>
          <a:stretch/>
        </p:blipFill>
        <p:spPr>
          <a:xfrm>
            <a:off x="627999" y="623199"/>
            <a:ext cx="2958477" cy="1098780"/>
          </a:xfrm>
          <a:prstGeom prst="rect">
            <a:avLst/>
          </a:prstGeom>
          <a:noFill/>
          <a:ln>
            <a:noFill/>
          </a:ln>
        </p:spPr>
      </p:pic>
      <p:sp>
        <p:nvSpPr>
          <p:cNvPr id="16" name="Google Shape;16;p70"/>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7" name="Google Shape;17;p70"/>
          <p:cNvPicPr preferRelativeResize="0"/>
          <p:nvPr/>
        </p:nvPicPr>
        <p:blipFill rotWithShape="1">
          <a:blip r:embed="rId4">
            <a:alphaModFix/>
          </a:blip>
          <a:srcRect b="0" l="3024" r="3023" t="0"/>
          <a:stretch/>
        </p:blipFill>
        <p:spPr>
          <a:xfrm>
            <a:off x="433192" y="6037499"/>
            <a:ext cx="2650539" cy="586800"/>
          </a:xfrm>
          <a:prstGeom prst="rect">
            <a:avLst/>
          </a:prstGeom>
          <a:noFill/>
          <a:ln>
            <a:noFill/>
          </a:ln>
        </p:spPr>
      </p:pic>
      <p:pic>
        <p:nvPicPr>
          <p:cNvPr id="18" name="Google Shape;18;p70"/>
          <p:cNvPicPr preferRelativeResize="0"/>
          <p:nvPr/>
        </p:nvPicPr>
        <p:blipFill rotWithShape="1">
          <a:blip r:embed="rId5">
            <a:alphaModFix/>
          </a:blip>
          <a:srcRect b="0" l="0" r="0" t="0"/>
          <a:stretch/>
        </p:blipFill>
        <p:spPr>
          <a:xfrm>
            <a:off x="6096000" y="5914443"/>
            <a:ext cx="1033876" cy="730176"/>
          </a:xfrm>
          <a:prstGeom prst="rect">
            <a:avLst/>
          </a:prstGeom>
          <a:noFill/>
          <a:ln>
            <a:noFill/>
          </a:ln>
        </p:spPr>
      </p:pic>
      <p:pic>
        <p:nvPicPr>
          <p:cNvPr id="19" name="Google Shape;19;p70"/>
          <p:cNvPicPr preferRelativeResize="0"/>
          <p:nvPr/>
        </p:nvPicPr>
        <p:blipFill rotWithShape="1">
          <a:blip r:embed="rId6">
            <a:alphaModFix/>
          </a:blip>
          <a:srcRect b="0" l="0" r="0" t="0"/>
          <a:stretch/>
        </p:blipFill>
        <p:spPr>
          <a:xfrm>
            <a:off x="7429699" y="6075795"/>
            <a:ext cx="1144197" cy="470598"/>
          </a:xfrm>
          <a:prstGeom prst="rect">
            <a:avLst/>
          </a:prstGeom>
          <a:noFill/>
          <a:ln>
            <a:noFill/>
          </a:ln>
        </p:spPr>
      </p:pic>
      <p:pic>
        <p:nvPicPr>
          <p:cNvPr id="20" name="Google Shape;20;p70"/>
          <p:cNvPicPr preferRelativeResize="0"/>
          <p:nvPr/>
        </p:nvPicPr>
        <p:blipFill rotWithShape="1">
          <a:blip r:embed="rId7">
            <a:alphaModFix/>
          </a:blip>
          <a:srcRect b="0" l="0" r="0" t="0"/>
          <a:stretch/>
        </p:blipFill>
        <p:spPr>
          <a:xfrm>
            <a:off x="8967215" y="6079989"/>
            <a:ext cx="1127044" cy="494549"/>
          </a:xfrm>
          <a:prstGeom prst="rect">
            <a:avLst/>
          </a:prstGeom>
          <a:noFill/>
          <a:ln>
            <a:noFill/>
          </a:ln>
        </p:spPr>
      </p:pic>
      <p:pic>
        <p:nvPicPr>
          <p:cNvPr id="21" name="Google Shape;21;p70"/>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obj">
  <p:cSld name="OBJECT">
    <p:spTree>
      <p:nvGrpSpPr>
        <p:cNvPr id="22" name="Shape 22"/>
        <p:cNvGrpSpPr/>
        <p:nvPr/>
      </p:nvGrpSpPr>
      <p:grpSpPr>
        <a:xfrm>
          <a:off x="0" y="0"/>
          <a:ext cx="0" cy="0"/>
          <a:chOff x="0" y="0"/>
          <a:chExt cx="0" cy="0"/>
        </a:xfrm>
      </p:grpSpPr>
      <p:pic>
        <p:nvPicPr>
          <p:cNvPr id="23" name="Google Shape;23;p71"/>
          <p:cNvPicPr preferRelativeResize="0"/>
          <p:nvPr/>
        </p:nvPicPr>
        <p:blipFill rotWithShape="1">
          <a:blip r:embed="rId2">
            <a:alphaModFix/>
          </a:blip>
          <a:srcRect b="0" l="0" r="63278" t="0"/>
          <a:stretch/>
        </p:blipFill>
        <p:spPr>
          <a:xfrm>
            <a:off x="10166418" y="270125"/>
            <a:ext cx="1698957" cy="651223"/>
          </a:xfrm>
          <a:prstGeom prst="rect">
            <a:avLst/>
          </a:prstGeom>
          <a:noFill/>
          <a:ln>
            <a:noFill/>
          </a:ln>
        </p:spPr>
      </p:pic>
      <p:sp>
        <p:nvSpPr>
          <p:cNvPr id="24" name="Google Shape;24;p71"/>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71"/>
          <p:cNvSpPr txBox="1"/>
          <p:nvPr>
            <p:ph idx="1" type="body"/>
          </p:nvPr>
        </p:nvSpPr>
        <p:spPr>
          <a:xfrm>
            <a:off x="838200" y="1825625"/>
            <a:ext cx="10515600" cy="387453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26" name="Google Shape;26;p71"/>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27" name="Google Shape;27;p71"/>
          <p:cNvPicPr preferRelativeResize="0"/>
          <p:nvPr/>
        </p:nvPicPr>
        <p:blipFill rotWithShape="1">
          <a:blip r:embed="rId4">
            <a:alphaModFix/>
          </a:blip>
          <a:srcRect b="0" l="3024" r="3023" t="0"/>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28" name="Shape 28"/>
        <p:cNvGrpSpPr/>
        <p:nvPr/>
      </p:nvGrpSpPr>
      <p:grpSpPr>
        <a:xfrm>
          <a:off x="0" y="0"/>
          <a:ext cx="0" cy="0"/>
          <a:chOff x="0" y="0"/>
          <a:chExt cx="0" cy="0"/>
        </a:xfrm>
      </p:grpSpPr>
      <p:sp>
        <p:nvSpPr>
          <p:cNvPr id="29" name="Google Shape;29;p72"/>
          <p:cNvSpPr txBox="1"/>
          <p:nvPr>
            <p:ph type="title"/>
          </p:nvPr>
        </p:nvSpPr>
        <p:spPr>
          <a:xfrm>
            <a:off x="838200" y="910533"/>
            <a:ext cx="3817620" cy="1844608"/>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72"/>
          <p:cNvSpPr txBox="1"/>
          <p:nvPr>
            <p:ph idx="1" type="body"/>
          </p:nvPr>
        </p:nvSpPr>
        <p:spPr>
          <a:xfrm>
            <a:off x="5311235" y="910532"/>
            <a:ext cx="6141710" cy="1484509"/>
          </a:xfrm>
          <a:prstGeom prst="rect">
            <a:avLst/>
          </a:prstGeom>
          <a:noFill/>
          <a:ln>
            <a:noFill/>
          </a:ln>
        </p:spPr>
        <p:txBody>
          <a:bodyPr anchorCtr="0" anchor="t" bIns="45700" lIns="91425" spcFirstLastPara="1" rIns="91425" wrap="square" tIns="45700">
            <a:spAutoFit/>
          </a:bodyPr>
          <a:lstStyle>
            <a:lvl1pPr indent="-355600" lvl="0" marL="457200" algn="l">
              <a:lnSpc>
                <a:spcPct val="90000"/>
              </a:lnSpc>
              <a:spcBef>
                <a:spcPts val="1000"/>
              </a:spcBef>
              <a:spcAft>
                <a:spcPts val="0"/>
              </a:spcAft>
              <a:buClr>
                <a:schemeClr val="lt1"/>
              </a:buClr>
              <a:buSzPts val="2000"/>
              <a:buFont typeface="Calibri"/>
              <a:buAutoNum type="arabicPeriod"/>
              <a:defRPr b="0" sz="2000">
                <a:solidFill>
                  <a:schemeClr val="lt1"/>
                </a:solidFill>
                <a:latin typeface="Arial"/>
                <a:ea typeface="Arial"/>
                <a:cs typeface="Arial"/>
                <a:sym typeface="Arial"/>
              </a:defRPr>
            </a:lvl1pPr>
            <a:lvl2pPr indent="-342900" lvl="1" marL="9144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indent="-330200" lvl="2" marL="13716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indent="-317500" lvl="3" marL="18288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indent="-317500" lvl="4" marL="22860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72"/>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32" name="Google Shape;32;p72"/>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33" name="Google Shape;33;p72"/>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34" name="Google Shape;34;p72"/>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35" name="Google Shape;35;p72"/>
          <p:cNvPicPr preferRelativeResize="0"/>
          <p:nvPr/>
        </p:nvPicPr>
        <p:blipFill rotWithShape="1">
          <a:blip r:embed="rId6">
            <a:alphaModFix/>
          </a:blip>
          <a:srcRect b="0" l="3024" r="3023" t="0"/>
          <a:stretch/>
        </p:blipFill>
        <p:spPr>
          <a:xfrm>
            <a:off x="2263455" y="6037499"/>
            <a:ext cx="2650539" cy="586800"/>
          </a:xfrm>
          <a:prstGeom prst="rect">
            <a:avLst/>
          </a:prstGeom>
          <a:noFill/>
          <a:ln>
            <a:noFill/>
          </a:ln>
        </p:spPr>
      </p:pic>
      <p:pic>
        <p:nvPicPr>
          <p:cNvPr id="36" name="Google Shape;36;p72"/>
          <p:cNvPicPr preferRelativeResize="0"/>
          <p:nvPr/>
        </p:nvPicPr>
        <p:blipFill rotWithShape="1">
          <a:blip r:embed="rId7">
            <a:alphaModFix/>
          </a:blip>
          <a:srcRect b="0" l="0" r="63278" t="0"/>
          <a:stretch/>
        </p:blipFill>
        <p:spPr>
          <a:xfrm>
            <a:off x="282249" y="6005287"/>
            <a:ext cx="1698957" cy="651223"/>
          </a:xfrm>
          <a:prstGeom prst="rect">
            <a:avLst/>
          </a:prstGeom>
          <a:noFill/>
          <a:ln>
            <a:noFill/>
          </a:ln>
        </p:spPr>
      </p:pic>
      <p:cxnSp>
        <p:nvCxnSpPr>
          <p:cNvPr id="37" name="Google Shape;37;p72"/>
          <p:cNvCxnSpPr/>
          <p:nvPr/>
        </p:nvCxnSpPr>
        <p:spPr>
          <a:xfrm rot="10800000">
            <a:off x="4977749" y="916442"/>
            <a:ext cx="0" cy="4067038"/>
          </a:xfrm>
          <a:prstGeom prst="straightConnector1">
            <a:avLst/>
          </a:prstGeom>
          <a:noFill/>
          <a:ln cap="flat" cmpd="sng" w="15875">
            <a:solidFill>
              <a:srgbClr val="11AA81"/>
            </a:solidFill>
            <a:prstDash val="solid"/>
            <a:miter lim="800000"/>
            <a:headEnd len="sm" w="sm" type="none"/>
            <a:tailEnd len="sm" w="sm" type="none"/>
          </a:ln>
        </p:spPr>
      </p:cxnSp>
      <p:pic>
        <p:nvPicPr>
          <p:cNvPr id="38" name="Google Shape;38;p72"/>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39" name="Shape 39"/>
        <p:cNvGrpSpPr/>
        <p:nvPr/>
      </p:nvGrpSpPr>
      <p:grpSpPr>
        <a:xfrm>
          <a:off x="0" y="0"/>
          <a:ext cx="0" cy="0"/>
          <a:chOff x="0" y="0"/>
          <a:chExt cx="0" cy="0"/>
        </a:xfrm>
      </p:grpSpPr>
      <p:pic>
        <p:nvPicPr>
          <p:cNvPr descr="A picture containing shape&#10;&#10;Description automatically generated" id="40" name="Google Shape;40;p73"/>
          <p:cNvPicPr preferRelativeResize="0"/>
          <p:nvPr/>
        </p:nvPicPr>
        <p:blipFill rotWithShape="1">
          <a:blip r:embed="rId2">
            <a:alphaModFix amt="27000"/>
          </a:blip>
          <a:srcRect b="0" l="0" r="0" t="0"/>
          <a:stretch/>
        </p:blipFill>
        <p:spPr>
          <a:xfrm>
            <a:off x="7944186" y="2718433"/>
            <a:ext cx="5007393" cy="4583038"/>
          </a:xfrm>
          <a:prstGeom prst="rect">
            <a:avLst/>
          </a:prstGeom>
          <a:noFill/>
          <a:ln>
            <a:noFill/>
          </a:ln>
        </p:spPr>
      </p:pic>
      <p:pic>
        <p:nvPicPr>
          <p:cNvPr id="41" name="Google Shape;41;p73"/>
          <p:cNvPicPr preferRelativeResize="0"/>
          <p:nvPr/>
        </p:nvPicPr>
        <p:blipFill rotWithShape="1">
          <a:blip r:embed="rId3">
            <a:alphaModFix/>
          </a:blip>
          <a:srcRect b="0" l="0" r="63278" t="0"/>
          <a:stretch/>
        </p:blipFill>
        <p:spPr>
          <a:xfrm>
            <a:off x="10166418" y="270125"/>
            <a:ext cx="1698957" cy="651223"/>
          </a:xfrm>
          <a:prstGeom prst="rect">
            <a:avLst/>
          </a:prstGeom>
          <a:noFill/>
          <a:ln>
            <a:noFill/>
          </a:ln>
        </p:spPr>
      </p:pic>
      <p:sp>
        <p:nvSpPr>
          <p:cNvPr id="42" name="Google Shape;42;p73"/>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73"/>
          <p:cNvSpPr txBox="1"/>
          <p:nvPr>
            <p:ph idx="1" type="body"/>
          </p:nvPr>
        </p:nvSpPr>
        <p:spPr>
          <a:xfrm>
            <a:off x="838200" y="1825623"/>
            <a:ext cx="10515600" cy="367329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44" name="Google Shape;44;p73"/>
          <p:cNvPicPr preferRelativeResize="0"/>
          <p:nvPr/>
        </p:nvPicPr>
        <p:blipFill rotWithShape="1">
          <a:blip r:embed="rId4">
            <a:alphaModFix/>
          </a:blip>
          <a:srcRect b="0" l="0" r="0" t="0"/>
          <a:stretch/>
        </p:blipFill>
        <p:spPr>
          <a:xfrm>
            <a:off x="-111760" y="6526662"/>
            <a:ext cx="12405360" cy="507896"/>
          </a:xfrm>
          <a:prstGeom prst="rect">
            <a:avLst/>
          </a:prstGeom>
          <a:noFill/>
          <a:ln>
            <a:noFill/>
          </a:ln>
        </p:spPr>
      </p:pic>
      <p:pic>
        <p:nvPicPr>
          <p:cNvPr id="45" name="Google Shape;45;p73"/>
          <p:cNvPicPr preferRelativeResize="0"/>
          <p:nvPr/>
        </p:nvPicPr>
        <p:blipFill rotWithShape="1">
          <a:blip r:embed="rId5">
            <a:alphaModFix/>
          </a:blip>
          <a:srcRect b="0" l="3024" r="3023" t="0"/>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46" name="Shape 46"/>
        <p:cNvGrpSpPr/>
        <p:nvPr/>
      </p:nvGrpSpPr>
      <p:grpSpPr>
        <a:xfrm>
          <a:off x="0" y="0"/>
          <a:ext cx="0" cy="0"/>
          <a:chOff x="0" y="0"/>
          <a:chExt cx="0" cy="0"/>
        </a:xfrm>
      </p:grpSpPr>
      <p:pic>
        <p:nvPicPr>
          <p:cNvPr id="47" name="Google Shape;47;p74"/>
          <p:cNvPicPr preferRelativeResize="0"/>
          <p:nvPr/>
        </p:nvPicPr>
        <p:blipFill rotWithShape="1">
          <a:blip r:embed="rId2">
            <a:alphaModFix/>
          </a:blip>
          <a:srcRect b="0" l="0" r="63278" t="0"/>
          <a:stretch/>
        </p:blipFill>
        <p:spPr>
          <a:xfrm>
            <a:off x="10166418" y="270125"/>
            <a:ext cx="1698957" cy="651223"/>
          </a:xfrm>
          <a:prstGeom prst="rect">
            <a:avLst/>
          </a:prstGeom>
          <a:noFill/>
          <a:ln>
            <a:noFill/>
          </a:ln>
        </p:spPr>
      </p:pic>
      <p:pic>
        <p:nvPicPr>
          <p:cNvPr id="48" name="Google Shape;48;p74"/>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49" name="Google Shape;49;p74"/>
          <p:cNvPicPr preferRelativeResize="0"/>
          <p:nvPr/>
        </p:nvPicPr>
        <p:blipFill rotWithShape="1">
          <a:blip r:embed="rId4">
            <a:alphaModFix/>
          </a:blip>
          <a:srcRect b="0" l="3024" r="3023" t="0"/>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75"/>
          <p:cNvSpPr txBox="1"/>
          <p:nvPr>
            <p:ph idx="1" type="body"/>
          </p:nvPr>
        </p:nvSpPr>
        <p:spPr>
          <a:xfrm>
            <a:off x="1120777" y="417327"/>
            <a:ext cx="8818738" cy="4431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75"/>
          <p:cNvSpPr txBox="1"/>
          <p:nvPr>
            <p:ph idx="2" type="body"/>
          </p:nvPr>
        </p:nvSpPr>
        <p:spPr>
          <a:xfrm>
            <a:off x="1120777" y="1179730"/>
            <a:ext cx="8818738" cy="378171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cxnSp>
        <p:nvCxnSpPr>
          <p:cNvPr id="53" name="Google Shape;53;p75"/>
          <p:cNvCxnSpPr/>
          <p:nvPr/>
        </p:nvCxnSpPr>
        <p:spPr>
          <a:xfrm rot="10800000">
            <a:off x="1120777" y="912406"/>
            <a:ext cx="5231150" cy="0"/>
          </a:xfrm>
          <a:prstGeom prst="straightConnector1">
            <a:avLst/>
          </a:prstGeom>
          <a:noFill/>
          <a:ln cap="flat" cmpd="sng" w="15875">
            <a:solidFill>
              <a:srgbClr val="F39200"/>
            </a:solidFill>
            <a:prstDash val="solid"/>
            <a:miter lim="800000"/>
            <a:headEnd len="sm" w="sm" type="none"/>
            <a:tailEnd len="sm" w="sm" type="none"/>
          </a:ln>
        </p:spPr>
      </p:cxnSp>
      <p:sp>
        <p:nvSpPr>
          <p:cNvPr id="54" name="Google Shape;54;p75"/>
          <p:cNvSpPr/>
          <p:nvPr/>
        </p:nvSpPr>
        <p:spPr>
          <a:xfrm flipH="1" rot="10800000">
            <a:off x="0" y="6074228"/>
            <a:ext cx="12192000" cy="88471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5" name="Google Shape;55;p75"/>
          <p:cNvPicPr preferRelativeResize="0"/>
          <p:nvPr/>
        </p:nvPicPr>
        <p:blipFill rotWithShape="1">
          <a:blip r:embed="rId3">
            <a:alphaModFix/>
          </a:blip>
          <a:srcRect b="0" l="0" r="63278" t="0"/>
          <a:stretch/>
        </p:blipFill>
        <p:spPr>
          <a:xfrm>
            <a:off x="10359311" y="6190971"/>
            <a:ext cx="1698957" cy="651223"/>
          </a:xfrm>
          <a:prstGeom prst="rect">
            <a:avLst/>
          </a:prstGeom>
          <a:noFill/>
          <a:ln>
            <a:noFill/>
          </a:ln>
        </p:spPr>
      </p:pic>
      <p:pic>
        <p:nvPicPr>
          <p:cNvPr id="56" name="Google Shape;56;p75"/>
          <p:cNvPicPr preferRelativeResize="0"/>
          <p:nvPr/>
        </p:nvPicPr>
        <p:blipFill rotWithShape="1">
          <a:blip r:embed="rId4">
            <a:alphaModFix/>
          </a:blip>
          <a:srcRect b="0" l="3024" r="3023" t="0"/>
          <a:stretch/>
        </p:blipFill>
        <p:spPr>
          <a:xfrm>
            <a:off x="208377" y="6223183"/>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57" name="Shape 57"/>
        <p:cNvGrpSpPr/>
        <p:nvPr/>
      </p:nvGrpSpPr>
      <p:grpSpPr>
        <a:xfrm>
          <a:off x="0" y="0"/>
          <a:ext cx="0" cy="0"/>
          <a:chOff x="0" y="0"/>
          <a:chExt cx="0" cy="0"/>
        </a:xfrm>
      </p:grpSpPr>
      <p:sp>
        <p:nvSpPr>
          <p:cNvPr id="58" name="Google Shape;58;p76"/>
          <p:cNvSpPr/>
          <p:nvPr/>
        </p:nvSpPr>
        <p:spPr>
          <a:xfrm flipH="1" rot="10800000">
            <a:off x="0" y="5915608"/>
            <a:ext cx="12192000" cy="104332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9" name="Google Shape;59;p76"/>
          <p:cNvPicPr preferRelativeResize="0"/>
          <p:nvPr/>
        </p:nvPicPr>
        <p:blipFill rotWithShape="1">
          <a:blip r:embed="rId3">
            <a:alphaModFix/>
          </a:blip>
          <a:srcRect b="0" l="3024" r="3023" t="0"/>
          <a:stretch/>
        </p:blipFill>
        <p:spPr>
          <a:xfrm>
            <a:off x="236370" y="6101922"/>
            <a:ext cx="2650539" cy="586800"/>
          </a:xfrm>
          <a:prstGeom prst="rect">
            <a:avLst/>
          </a:prstGeom>
          <a:noFill/>
          <a:ln>
            <a:noFill/>
          </a:ln>
        </p:spPr>
      </p:pic>
      <p:pic>
        <p:nvPicPr>
          <p:cNvPr id="60" name="Google Shape;60;p76"/>
          <p:cNvPicPr preferRelativeResize="0"/>
          <p:nvPr/>
        </p:nvPicPr>
        <p:blipFill rotWithShape="1">
          <a:blip r:embed="rId4">
            <a:alphaModFix/>
          </a:blip>
          <a:srcRect b="0" l="0" r="63278" t="0"/>
          <a:stretch/>
        </p:blipFill>
        <p:spPr>
          <a:xfrm>
            <a:off x="10256673" y="6069710"/>
            <a:ext cx="1698957" cy="651223"/>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61" name="Shape 61"/>
        <p:cNvGrpSpPr/>
        <p:nvPr/>
      </p:nvGrpSpPr>
      <p:grpSpPr>
        <a:xfrm>
          <a:off x="0" y="0"/>
          <a:ext cx="0" cy="0"/>
          <a:chOff x="0" y="0"/>
          <a:chExt cx="0" cy="0"/>
        </a:xfrm>
      </p:grpSpPr>
      <p:sp>
        <p:nvSpPr>
          <p:cNvPr id="62" name="Google Shape;62;p77"/>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77"/>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4" name="Google Shape;64;p77"/>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5" name="Google Shape;65;p77"/>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66" name="Google Shape;66;p77"/>
          <p:cNvCxnSpPr/>
          <p:nvPr/>
        </p:nvCxnSpPr>
        <p:spPr>
          <a:xfrm rot="10800000">
            <a:off x="1120777" y="2945994"/>
            <a:ext cx="5231150" cy="0"/>
          </a:xfrm>
          <a:prstGeom prst="straightConnector1">
            <a:avLst/>
          </a:prstGeom>
          <a:noFill/>
          <a:ln cap="flat" cmpd="sng" w="15875">
            <a:solidFill>
              <a:srgbClr val="11AA81"/>
            </a:solidFill>
            <a:prstDash val="solid"/>
            <a:miter lim="800000"/>
            <a:headEnd len="sm" w="sm" type="none"/>
            <a:tailEnd len="sm" w="sm" type="none"/>
          </a:ln>
        </p:spPr>
      </p:cxnSp>
      <p:pic>
        <p:nvPicPr>
          <p:cNvPr id="67" name="Google Shape;67;p77"/>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68" name="Google Shape;68;p77"/>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69" name="Google Shape;69;p77"/>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70" name="Google Shape;70;p77"/>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71" name="Google Shape;71;p77"/>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72" name="Google Shape;72;p77"/>
          <p:cNvPicPr preferRelativeResize="0"/>
          <p:nvPr/>
        </p:nvPicPr>
        <p:blipFill rotWithShape="1">
          <a:blip r:embed="rId8">
            <a:alphaModFix/>
          </a:blip>
          <a:srcRect b="0" l="3024" r="3023" t="0"/>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73" name="Shape 73"/>
        <p:cNvGrpSpPr/>
        <p:nvPr/>
      </p:nvGrpSpPr>
      <p:grpSpPr>
        <a:xfrm>
          <a:off x="0" y="0"/>
          <a:ext cx="0" cy="0"/>
          <a:chOff x="0" y="0"/>
          <a:chExt cx="0" cy="0"/>
        </a:xfrm>
      </p:grpSpPr>
      <p:sp>
        <p:nvSpPr>
          <p:cNvPr id="74" name="Google Shape;74;p78"/>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78"/>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6" name="Google Shape;76;p78"/>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78"/>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78" name="Google Shape;78;p78"/>
          <p:cNvCxnSpPr/>
          <p:nvPr/>
        </p:nvCxnSpPr>
        <p:spPr>
          <a:xfrm rot="10800000">
            <a:off x="1120777" y="2945994"/>
            <a:ext cx="5231150" cy="0"/>
          </a:xfrm>
          <a:prstGeom prst="straightConnector1">
            <a:avLst/>
          </a:prstGeom>
          <a:noFill/>
          <a:ln cap="flat" cmpd="sng" w="15875">
            <a:solidFill>
              <a:srgbClr val="F39200"/>
            </a:solidFill>
            <a:prstDash val="solid"/>
            <a:miter lim="800000"/>
            <a:headEnd len="sm" w="sm" type="none"/>
            <a:tailEnd len="sm" w="sm" type="none"/>
          </a:ln>
        </p:spPr>
      </p:cxnSp>
      <p:pic>
        <p:nvPicPr>
          <p:cNvPr id="79" name="Google Shape;79;p78"/>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80" name="Google Shape;80;p78"/>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81" name="Google Shape;81;p78"/>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82" name="Google Shape;82;p78"/>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83" name="Google Shape;83;p78"/>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84" name="Google Shape;84;p78"/>
          <p:cNvPicPr preferRelativeResize="0"/>
          <p:nvPr/>
        </p:nvPicPr>
        <p:blipFill rotWithShape="1">
          <a:blip r:embed="rId8">
            <a:alphaModFix/>
          </a:blip>
          <a:srcRect b="0" l="3024" r="3023" t="0"/>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5" name="Shape 85"/>
        <p:cNvGrpSpPr/>
        <p:nvPr/>
      </p:nvGrpSpPr>
      <p:grpSpPr>
        <a:xfrm>
          <a:off x="0" y="0"/>
          <a:ext cx="0" cy="0"/>
          <a:chOff x="0" y="0"/>
          <a:chExt cx="0" cy="0"/>
        </a:xfrm>
      </p:grpSpPr>
      <p:sp>
        <p:nvSpPr>
          <p:cNvPr id="86" name="Google Shape;86;p79"/>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 name="Google Shape;87;p79"/>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8" name="Google Shape;88;p79"/>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79"/>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90" name="Google Shape;90;p79"/>
          <p:cNvCxnSpPr/>
          <p:nvPr/>
        </p:nvCxnSpPr>
        <p:spPr>
          <a:xfrm rot="10800000">
            <a:off x="1120777" y="2945994"/>
            <a:ext cx="5231150" cy="0"/>
          </a:xfrm>
          <a:prstGeom prst="straightConnector1">
            <a:avLst/>
          </a:prstGeom>
          <a:noFill/>
          <a:ln cap="flat" cmpd="sng" w="15875">
            <a:solidFill>
              <a:srgbClr val="D12477"/>
            </a:solidFill>
            <a:prstDash val="solid"/>
            <a:miter lim="800000"/>
            <a:headEnd len="sm" w="sm" type="none"/>
            <a:tailEnd len="sm" w="sm" type="none"/>
          </a:ln>
        </p:spPr>
      </p:cxnSp>
      <p:pic>
        <p:nvPicPr>
          <p:cNvPr id="91" name="Google Shape;91;p79"/>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92" name="Google Shape;92;p79"/>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93" name="Google Shape;93;p79"/>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94" name="Google Shape;94;p79"/>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95" name="Google Shape;95;p79"/>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96" name="Google Shape;96;p79"/>
          <p:cNvPicPr preferRelativeResize="0"/>
          <p:nvPr/>
        </p:nvPicPr>
        <p:blipFill rotWithShape="1">
          <a:blip r:embed="rId8">
            <a:alphaModFix/>
          </a:blip>
          <a:srcRect b="0" l="3024" r="3023" t="0"/>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97" name="Shape 97"/>
        <p:cNvGrpSpPr/>
        <p:nvPr/>
      </p:nvGrpSpPr>
      <p:grpSpPr>
        <a:xfrm>
          <a:off x="0" y="0"/>
          <a:ext cx="0" cy="0"/>
          <a:chOff x="0" y="0"/>
          <a:chExt cx="0" cy="0"/>
        </a:xfrm>
      </p:grpSpPr>
      <p:sp>
        <p:nvSpPr>
          <p:cNvPr id="98" name="Google Shape;98;p80"/>
          <p:cNvSpPr txBox="1"/>
          <p:nvPr>
            <p:ph idx="1" type="body"/>
          </p:nvPr>
        </p:nvSpPr>
        <p:spPr>
          <a:xfrm>
            <a:off x="1120777" y="433106"/>
            <a:ext cx="8818738" cy="4431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99" name="Google Shape;99;p80"/>
          <p:cNvSpPr txBox="1"/>
          <p:nvPr>
            <p:ph idx="2" type="body"/>
          </p:nvPr>
        </p:nvSpPr>
        <p:spPr>
          <a:xfrm>
            <a:off x="1120777" y="1183689"/>
            <a:ext cx="8818738" cy="3817814"/>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0" name="Google Shape;100;p80"/>
          <p:cNvSpPr/>
          <p:nvPr/>
        </p:nvSpPr>
        <p:spPr>
          <a:xfrm flipH="1" rot="10800000">
            <a:off x="0" y="6074228"/>
            <a:ext cx="12192000" cy="88471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101" name="Google Shape;101;p80"/>
          <p:cNvCxnSpPr/>
          <p:nvPr/>
        </p:nvCxnSpPr>
        <p:spPr>
          <a:xfrm rot="10800000">
            <a:off x="1120777" y="930582"/>
            <a:ext cx="5231150" cy="0"/>
          </a:xfrm>
          <a:prstGeom prst="straightConnector1">
            <a:avLst/>
          </a:prstGeom>
          <a:noFill/>
          <a:ln cap="flat" cmpd="sng" w="15875">
            <a:solidFill>
              <a:srgbClr val="11AA81"/>
            </a:solidFill>
            <a:prstDash val="solid"/>
            <a:miter lim="800000"/>
            <a:headEnd len="sm" w="sm" type="none"/>
            <a:tailEnd len="sm" w="sm" type="none"/>
          </a:ln>
        </p:spPr>
      </p:cxnSp>
      <p:pic>
        <p:nvPicPr>
          <p:cNvPr id="102" name="Google Shape;102;p80"/>
          <p:cNvPicPr preferRelativeResize="0"/>
          <p:nvPr/>
        </p:nvPicPr>
        <p:blipFill rotWithShape="1">
          <a:blip r:embed="rId3">
            <a:alphaModFix/>
          </a:blip>
          <a:srcRect b="0" l="0" r="63278" t="0"/>
          <a:stretch/>
        </p:blipFill>
        <p:spPr>
          <a:xfrm>
            <a:off x="10359311" y="6190971"/>
            <a:ext cx="1698957" cy="651223"/>
          </a:xfrm>
          <a:prstGeom prst="rect">
            <a:avLst/>
          </a:prstGeom>
          <a:noFill/>
          <a:ln>
            <a:noFill/>
          </a:ln>
        </p:spPr>
      </p:pic>
      <p:pic>
        <p:nvPicPr>
          <p:cNvPr id="103" name="Google Shape;103;p80"/>
          <p:cNvPicPr preferRelativeResize="0"/>
          <p:nvPr/>
        </p:nvPicPr>
        <p:blipFill rotWithShape="1">
          <a:blip r:embed="rId4">
            <a:alphaModFix/>
          </a:blip>
          <a:srcRect b="0" l="3024" r="3023" t="0"/>
          <a:stretch/>
        </p:blipFill>
        <p:spPr>
          <a:xfrm>
            <a:off x="208377" y="6223183"/>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4" name="Shape 104"/>
        <p:cNvGrpSpPr/>
        <p:nvPr/>
      </p:nvGrpSpPr>
      <p:grpSpPr>
        <a:xfrm>
          <a:off x="0" y="0"/>
          <a:ext cx="0" cy="0"/>
          <a:chOff x="0" y="0"/>
          <a:chExt cx="0" cy="0"/>
        </a:xfrm>
      </p:grpSpPr>
      <p:cxnSp>
        <p:nvCxnSpPr>
          <p:cNvPr id="105" name="Google Shape;105;p81"/>
          <p:cNvCxnSpPr/>
          <p:nvPr/>
        </p:nvCxnSpPr>
        <p:spPr>
          <a:xfrm rot="10800000">
            <a:off x="1120777" y="911921"/>
            <a:ext cx="5231150" cy="0"/>
          </a:xfrm>
          <a:prstGeom prst="straightConnector1">
            <a:avLst/>
          </a:prstGeom>
          <a:noFill/>
          <a:ln cap="flat" cmpd="sng" w="15875">
            <a:solidFill>
              <a:srgbClr val="D12477"/>
            </a:solidFill>
            <a:prstDash val="solid"/>
            <a:miter lim="800000"/>
            <a:headEnd len="sm" w="sm" type="none"/>
            <a:tailEnd len="sm" w="sm" type="none"/>
          </a:ln>
        </p:spPr>
      </p:cxnSp>
      <p:sp>
        <p:nvSpPr>
          <p:cNvPr id="106" name="Google Shape;106;p81"/>
          <p:cNvSpPr txBox="1"/>
          <p:nvPr>
            <p:ph idx="1" type="body"/>
          </p:nvPr>
        </p:nvSpPr>
        <p:spPr>
          <a:xfrm>
            <a:off x="1120777" y="417327"/>
            <a:ext cx="8818738" cy="4431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07" name="Google Shape;107;p81"/>
          <p:cNvSpPr txBox="1"/>
          <p:nvPr>
            <p:ph idx="2" type="body"/>
          </p:nvPr>
        </p:nvSpPr>
        <p:spPr>
          <a:xfrm>
            <a:off x="1120777" y="1179730"/>
            <a:ext cx="8818738" cy="378171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8" name="Google Shape;108;p81"/>
          <p:cNvSpPr/>
          <p:nvPr/>
        </p:nvSpPr>
        <p:spPr>
          <a:xfrm flipH="1" rot="10800000">
            <a:off x="0" y="6074228"/>
            <a:ext cx="12192000" cy="88471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09" name="Google Shape;109;p81"/>
          <p:cNvPicPr preferRelativeResize="0"/>
          <p:nvPr/>
        </p:nvPicPr>
        <p:blipFill rotWithShape="1">
          <a:blip r:embed="rId3">
            <a:alphaModFix/>
          </a:blip>
          <a:srcRect b="0" l="0" r="63278" t="0"/>
          <a:stretch/>
        </p:blipFill>
        <p:spPr>
          <a:xfrm>
            <a:off x="10359311" y="6190971"/>
            <a:ext cx="1698957" cy="651223"/>
          </a:xfrm>
          <a:prstGeom prst="rect">
            <a:avLst/>
          </a:prstGeom>
          <a:noFill/>
          <a:ln>
            <a:noFill/>
          </a:ln>
        </p:spPr>
      </p:pic>
      <p:pic>
        <p:nvPicPr>
          <p:cNvPr id="110" name="Google Shape;110;p81"/>
          <p:cNvPicPr preferRelativeResize="0"/>
          <p:nvPr/>
        </p:nvPicPr>
        <p:blipFill rotWithShape="1">
          <a:blip r:embed="rId4">
            <a:alphaModFix/>
          </a:blip>
          <a:srcRect b="0" l="3024" r="3023" t="0"/>
          <a:stretch/>
        </p:blipFill>
        <p:spPr>
          <a:xfrm>
            <a:off x="208377" y="6223183"/>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11" name="Shape 111"/>
        <p:cNvGrpSpPr/>
        <p:nvPr/>
      </p:nvGrpSpPr>
      <p:grpSpPr>
        <a:xfrm>
          <a:off x="0" y="0"/>
          <a:ext cx="0" cy="0"/>
          <a:chOff x="0" y="0"/>
          <a:chExt cx="0" cy="0"/>
        </a:xfrm>
      </p:grpSpPr>
      <p:pic>
        <p:nvPicPr>
          <p:cNvPr id="112" name="Google Shape;112;p82"/>
          <p:cNvPicPr preferRelativeResize="0"/>
          <p:nvPr/>
        </p:nvPicPr>
        <p:blipFill rotWithShape="1">
          <a:blip r:embed="rId2">
            <a:alphaModFix/>
          </a:blip>
          <a:srcRect b="0" l="0" r="63278" t="0"/>
          <a:stretch/>
        </p:blipFill>
        <p:spPr>
          <a:xfrm>
            <a:off x="5529883" y="5916987"/>
            <a:ext cx="1698957" cy="651223"/>
          </a:xfrm>
          <a:prstGeom prst="rect">
            <a:avLst/>
          </a:prstGeom>
          <a:noFill/>
          <a:ln>
            <a:noFill/>
          </a:ln>
        </p:spPr>
      </p:pic>
      <p:sp>
        <p:nvSpPr>
          <p:cNvPr id="113" name="Google Shape;113;p82"/>
          <p:cNvSpPr txBox="1"/>
          <p:nvPr>
            <p:ph type="title"/>
          </p:nvPr>
        </p:nvSpPr>
        <p:spPr>
          <a:xfrm>
            <a:off x="838200" y="910533"/>
            <a:ext cx="62484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4" name="Google Shape;114;p82"/>
          <p:cNvSpPr txBox="1"/>
          <p:nvPr>
            <p:ph idx="1" type="body"/>
          </p:nvPr>
        </p:nvSpPr>
        <p:spPr>
          <a:xfrm>
            <a:off x="838200" y="2371032"/>
            <a:ext cx="6248400" cy="3152502"/>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5" name="Google Shape;115;p82"/>
          <p:cNvSpPr/>
          <p:nvPr>
            <p:ph idx="2" type="pic"/>
          </p:nvPr>
        </p:nvSpPr>
        <p:spPr>
          <a:xfrm>
            <a:off x="7429500" y="1"/>
            <a:ext cx="4762500" cy="6705599"/>
          </a:xfrm>
          <a:prstGeom prst="rect">
            <a:avLst/>
          </a:prstGeom>
          <a:solidFill>
            <a:srgbClr val="D3EEEF"/>
          </a:solidFill>
          <a:ln>
            <a:noFill/>
          </a:ln>
        </p:spPr>
      </p:sp>
      <p:pic>
        <p:nvPicPr>
          <p:cNvPr id="116" name="Google Shape;116;p82"/>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17" name="Google Shape;117;p82"/>
          <p:cNvPicPr preferRelativeResize="0"/>
          <p:nvPr/>
        </p:nvPicPr>
        <p:blipFill rotWithShape="1">
          <a:blip r:embed="rId4">
            <a:alphaModFix/>
          </a:blip>
          <a:srcRect b="0" l="3024" r="3023" t="0"/>
          <a:stretch/>
        </p:blipFill>
        <p:spPr>
          <a:xfrm>
            <a:off x="246624" y="6019778"/>
            <a:ext cx="2342197" cy="51853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8" name="Shape 118"/>
        <p:cNvGrpSpPr/>
        <p:nvPr/>
      </p:nvGrpSpPr>
      <p:grpSpPr>
        <a:xfrm>
          <a:off x="0" y="0"/>
          <a:ext cx="0" cy="0"/>
          <a:chOff x="0" y="0"/>
          <a:chExt cx="0" cy="0"/>
        </a:xfrm>
      </p:grpSpPr>
      <p:sp>
        <p:nvSpPr>
          <p:cNvPr id="119" name="Google Shape;119;p83"/>
          <p:cNvSpPr/>
          <p:nvPr>
            <p:ph idx="2" type="pic"/>
          </p:nvPr>
        </p:nvSpPr>
        <p:spPr>
          <a:xfrm>
            <a:off x="0" y="1"/>
            <a:ext cx="12192000" cy="3428999"/>
          </a:xfrm>
          <a:prstGeom prst="rect">
            <a:avLst/>
          </a:prstGeom>
          <a:solidFill>
            <a:srgbClr val="D3EEEF"/>
          </a:solidFill>
          <a:ln>
            <a:noFill/>
          </a:ln>
        </p:spPr>
      </p:sp>
      <p:sp>
        <p:nvSpPr>
          <p:cNvPr id="120" name="Google Shape;120;p83"/>
          <p:cNvSpPr txBox="1"/>
          <p:nvPr>
            <p:ph type="title"/>
          </p:nvPr>
        </p:nvSpPr>
        <p:spPr>
          <a:xfrm>
            <a:off x="838200" y="3674406"/>
            <a:ext cx="10541000" cy="83753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1" name="Google Shape;121;p83"/>
          <p:cNvSpPr txBox="1"/>
          <p:nvPr>
            <p:ph idx="1" type="body"/>
          </p:nvPr>
        </p:nvSpPr>
        <p:spPr>
          <a:xfrm>
            <a:off x="838200" y="4646873"/>
            <a:ext cx="10541000" cy="682751"/>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000"/>
              <a:buNone/>
              <a:defRPr sz="2000">
                <a:latin typeface="Arial"/>
                <a:ea typeface="Arial"/>
                <a:cs typeface="Arial"/>
                <a:sym typeface="Arial"/>
              </a:defRPr>
            </a:lvl1pPr>
            <a:lvl2pPr indent="-228600" lvl="1" marL="914400" algn="l">
              <a:lnSpc>
                <a:spcPct val="90000"/>
              </a:lnSpc>
              <a:spcBef>
                <a:spcPts val="500"/>
              </a:spcBef>
              <a:spcAft>
                <a:spcPts val="0"/>
              </a:spcAft>
              <a:buClr>
                <a:srgbClr val="161249"/>
              </a:buClr>
              <a:buSzPts val="1800"/>
              <a:buNone/>
              <a:defRPr sz="1800">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22" name="Google Shape;122;p83"/>
          <p:cNvPicPr preferRelativeResize="0"/>
          <p:nvPr/>
        </p:nvPicPr>
        <p:blipFill rotWithShape="1">
          <a:blip r:embed="rId2">
            <a:alphaModFix/>
          </a:blip>
          <a:srcRect b="0" l="0" r="63278" t="0"/>
          <a:stretch/>
        </p:blipFill>
        <p:spPr>
          <a:xfrm>
            <a:off x="10246419" y="5916885"/>
            <a:ext cx="1698957" cy="651223"/>
          </a:xfrm>
          <a:prstGeom prst="rect">
            <a:avLst/>
          </a:prstGeom>
          <a:noFill/>
          <a:ln>
            <a:noFill/>
          </a:ln>
        </p:spPr>
      </p:pic>
      <p:pic>
        <p:nvPicPr>
          <p:cNvPr id="123" name="Google Shape;123;p83"/>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24" name="Google Shape;124;p83"/>
          <p:cNvPicPr preferRelativeResize="0"/>
          <p:nvPr/>
        </p:nvPicPr>
        <p:blipFill rotWithShape="1">
          <a:blip r:embed="rId4">
            <a:alphaModFix/>
          </a:blip>
          <a:srcRect b="0" l="3024" r="3023" t="0"/>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25" name="Shape 125"/>
        <p:cNvGrpSpPr/>
        <p:nvPr/>
      </p:nvGrpSpPr>
      <p:grpSpPr>
        <a:xfrm>
          <a:off x="0" y="0"/>
          <a:ext cx="0" cy="0"/>
          <a:chOff x="0" y="0"/>
          <a:chExt cx="0" cy="0"/>
        </a:xfrm>
      </p:grpSpPr>
      <p:pic>
        <p:nvPicPr>
          <p:cNvPr id="126" name="Google Shape;126;p84"/>
          <p:cNvPicPr preferRelativeResize="0"/>
          <p:nvPr/>
        </p:nvPicPr>
        <p:blipFill rotWithShape="1">
          <a:blip r:embed="rId2">
            <a:alphaModFix/>
          </a:blip>
          <a:srcRect b="0" l="0" r="63278" t="0"/>
          <a:stretch/>
        </p:blipFill>
        <p:spPr>
          <a:xfrm>
            <a:off x="10246419" y="5916885"/>
            <a:ext cx="1698957" cy="651223"/>
          </a:xfrm>
          <a:prstGeom prst="rect">
            <a:avLst/>
          </a:prstGeom>
          <a:noFill/>
          <a:ln>
            <a:noFill/>
          </a:ln>
        </p:spPr>
      </p:pic>
      <p:sp>
        <p:nvSpPr>
          <p:cNvPr id="127" name="Google Shape;127;p84"/>
          <p:cNvSpPr txBox="1"/>
          <p:nvPr>
            <p:ph type="title"/>
          </p:nvPr>
        </p:nvSpPr>
        <p:spPr>
          <a:xfrm>
            <a:off x="838200" y="910533"/>
            <a:ext cx="54229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8" name="Google Shape;128;p84"/>
          <p:cNvSpPr txBox="1"/>
          <p:nvPr>
            <p:ph idx="1" type="body"/>
          </p:nvPr>
        </p:nvSpPr>
        <p:spPr>
          <a:xfrm>
            <a:off x="838200" y="2371033"/>
            <a:ext cx="5422900" cy="298767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29" name="Google Shape;129;p84"/>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30" name="Google Shape;130;p84"/>
          <p:cNvPicPr preferRelativeResize="0"/>
          <p:nvPr/>
        </p:nvPicPr>
        <p:blipFill rotWithShape="1">
          <a:blip r:embed="rId4">
            <a:alphaModFix/>
          </a:blip>
          <a:srcRect b="0" l="3024" r="3023" t="0"/>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31" name="Shape 131"/>
        <p:cNvGrpSpPr/>
        <p:nvPr/>
      </p:nvGrpSpPr>
      <p:grpSpPr>
        <a:xfrm>
          <a:off x="0" y="0"/>
          <a:ext cx="0" cy="0"/>
          <a:chOff x="0" y="0"/>
          <a:chExt cx="0" cy="0"/>
        </a:xfrm>
      </p:grpSpPr>
      <p:sp>
        <p:nvSpPr>
          <p:cNvPr id="132" name="Google Shape;132;p85"/>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33" name="Google Shape;133;p85"/>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134" name="Google Shape;134;p85"/>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135" name="Google Shape;135;p85"/>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136" name="Google Shape;136;p85"/>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sp>
        <p:nvSpPr>
          <p:cNvPr id="137" name="Google Shape;137;p85"/>
          <p:cNvSpPr txBox="1"/>
          <p:nvPr>
            <p:ph idx="1" type="body"/>
          </p:nvPr>
        </p:nvSpPr>
        <p:spPr>
          <a:xfrm>
            <a:off x="838200" y="873761"/>
            <a:ext cx="5847080" cy="40131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38" name="Google Shape;138;p85"/>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139" name="Google Shape;139;p85"/>
          <p:cNvPicPr preferRelativeResize="0"/>
          <p:nvPr/>
        </p:nvPicPr>
        <p:blipFill rotWithShape="1">
          <a:blip r:embed="rId8">
            <a:alphaModFix/>
          </a:blip>
          <a:srcRect b="0" l="3024" r="3023" t="0"/>
          <a:stretch/>
        </p:blipFill>
        <p:spPr>
          <a:xfrm>
            <a:off x="2263455" y="6037499"/>
            <a:ext cx="2650539" cy="5868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69"/>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4400"/>
              <a:buFont typeface="Arial"/>
              <a:buNone/>
              <a:defRPr b="1" i="0" sz="44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69"/>
          <p:cNvSpPr txBox="1"/>
          <p:nvPr>
            <p:ph idx="1" type="body"/>
          </p:nvPr>
        </p:nvSpPr>
        <p:spPr>
          <a:xfrm>
            <a:off x="838200" y="1825625"/>
            <a:ext cx="10515600" cy="1844608"/>
          </a:xfrm>
          <a:prstGeom prst="rect">
            <a:avLst/>
          </a:prstGeom>
          <a:noFill/>
          <a:ln>
            <a:noFill/>
          </a:ln>
        </p:spPr>
        <p:txBody>
          <a:bodyPr anchorCtr="0" anchor="t" bIns="45700" lIns="91425" spcFirstLastPara="1" rIns="91425" wrap="square" tIns="45700">
            <a:spAutoFit/>
          </a:bodyPr>
          <a:lstStyle>
            <a:lvl1pPr indent="-406400" lvl="0" marL="457200" marR="0" rtl="0" algn="l">
              <a:lnSpc>
                <a:spcPct val="90000"/>
              </a:lnSpc>
              <a:spcBef>
                <a:spcPts val="1000"/>
              </a:spcBef>
              <a:spcAft>
                <a:spcPts val="0"/>
              </a:spcAft>
              <a:buClr>
                <a:srgbClr val="161249"/>
              </a:buClr>
              <a:buSzPts val="2800"/>
              <a:buFont typeface="Arial"/>
              <a:buChar char="•"/>
              <a:defRPr b="0" i="0" sz="2800" u="none" cap="none" strike="noStrike">
                <a:solidFill>
                  <a:srgbClr val="161249"/>
                </a:solidFill>
                <a:latin typeface="Arial"/>
                <a:ea typeface="Arial"/>
                <a:cs typeface="Arial"/>
                <a:sym typeface="Arial"/>
              </a:defRPr>
            </a:lvl1pPr>
            <a:lvl2pPr indent="-381000" lvl="1" marL="914400" marR="0" rtl="0" algn="l">
              <a:lnSpc>
                <a:spcPct val="90000"/>
              </a:lnSpc>
              <a:spcBef>
                <a:spcPts val="500"/>
              </a:spcBef>
              <a:spcAft>
                <a:spcPts val="0"/>
              </a:spcAft>
              <a:buClr>
                <a:srgbClr val="161249"/>
              </a:buClr>
              <a:buSzPts val="2400"/>
              <a:buFont typeface="Arial"/>
              <a:buChar char="•"/>
              <a:defRPr b="0" i="0" sz="2400" u="none" cap="none" strike="noStrike">
                <a:solidFill>
                  <a:srgbClr val="161249"/>
                </a:solidFill>
                <a:latin typeface="Arial"/>
                <a:ea typeface="Arial"/>
                <a:cs typeface="Arial"/>
                <a:sym typeface="Arial"/>
              </a:defRPr>
            </a:lvl2pPr>
            <a:lvl3pPr indent="-355600" lvl="2" marL="1371600" marR="0" rtl="0" algn="l">
              <a:lnSpc>
                <a:spcPct val="90000"/>
              </a:lnSpc>
              <a:spcBef>
                <a:spcPts val="500"/>
              </a:spcBef>
              <a:spcAft>
                <a:spcPts val="0"/>
              </a:spcAft>
              <a:buClr>
                <a:srgbClr val="161249"/>
              </a:buClr>
              <a:buSzPts val="2000"/>
              <a:buFont typeface="Arial"/>
              <a:buChar char="•"/>
              <a:defRPr b="0" i="0" sz="2000" u="none" cap="none" strike="noStrike">
                <a:solidFill>
                  <a:srgbClr val="161249"/>
                </a:solidFill>
                <a:latin typeface="Arial"/>
                <a:ea typeface="Arial"/>
                <a:cs typeface="Arial"/>
                <a:sym typeface="Arial"/>
              </a:defRPr>
            </a:lvl3pPr>
            <a:lvl4pPr indent="-342900" lvl="3" marL="18288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4pPr>
            <a:lvl5pPr indent="-342900" lvl="4" marL="22860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image" Target="../media/image32.png"/><Relationship Id="rId4" Type="http://schemas.openxmlformats.org/officeDocument/2006/relationships/hyperlink" Target="https://ediscoverytoday.com/2021/04/16/here-is-your-2021-internet-minute-infographic-ediscovery-trends/"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0" Type="http://schemas.openxmlformats.org/officeDocument/2006/relationships/image" Target="../media/image27.png"/><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23.png"/><Relationship Id="rId4" Type="http://schemas.openxmlformats.org/officeDocument/2006/relationships/image" Target="../media/image29.png"/><Relationship Id="rId9" Type="http://schemas.openxmlformats.org/officeDocument/2006/relationships/image" Target="../media/image33.jpg"/><Relationship Id="rId5" Type="http://schemas.openxmlformats.org/officeDocument/2006/relationships/image" Target="../media/image22.png"/><Relationship Id="rId6" Type="http://schemas.openxmlformats.org/officeDocument/2006/relationships/image" Target="../media/image30.png"/><Relationship Id="rId7" Type="http://schemas.openxmlformats.org/officeDocument/2006/relationships/image" Target="../media/image24.png"/><Relationship Id="rId8" Type="http://schemas.openxmlformats.org/officeDocument/2006/relationships/image" Target="../media/image2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4.png"/><Relationship Id="rId4" Type="http://schemas.openxmlformats.org/officeDocument/2006/relationships/hyperlink" Target="https://www.mailerlite.com/blog/inspiring-examples-of-email-pop-ups-and-why-they-work"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hyperlink" Target="https://www.apple.com/" TargetMode="External"/><Relationship Id="rId4" Type="http://schemas.openxmlformats.org/officeDocument/2006/relationships/image" Target="../media/image31.png"/><Relationship Id="rId5" Type="http://schemas.openxmlformats.org/officeDocument/2006/relationships/image" Target="../media/image2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hyperlink" Target="https://www.walmart.com/" TargetMode="External"/><Relationship Id="rId4" Type="http://schemas.openxmlformats.org/officeDocument/2006/relationships/image" Target="../media/image3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hyperlink" Target="https://ads.google.com/home/tools/keyword-planner/"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
          <p:cNvSpPr txBox="1"/>
          <p:nvPr>
            <p:ph type="ctrTitle"/>
          </p:nvPr>
        </p:nvSpPr>
        <p:spPr>
          <a:xfrm>
            <a:off x="-815975" y="1924050"/>
            <a:ext cx="7945211" cy="1435682"/>
          </a:xfrm>
          <a:prstGeom prst="rect">
            <a:avLst/>
          </a:prstGeom>
          <a:noFill/>
          <a:ln>
            <a:noFill/>
          </a:ln>
        </p:spPr>
        <p:txBody>
          <a:bodyPr anchorCtr="0" anchor="b" bIns="121900" lIns="121900" spcFirstLastPara="1" rIns="121900" wrap="square" tIns="121900">
            <a:normAutofit/>
          </a:bodyPr>
          <a:lstStyle/>
          <a:p>
            <a:pPr indent="0" lvl="0" marL="0" rtl="0" algn="ctr">
              <a:lnSpc>
                <a:spcPct val="90000"/>
              </a:lnSpc>
              <a:spcBef>
                <a:spcPts val="0"/>
              </a:spcBef>
              <a:spcAft>
                <a:spcPts val="0"/>
              </a:spcAft>
              <a:buClr>
                <a:schemeClr val="dk1"/>
              </a:buClr>
              <a:buSzPts val="6000"/>
              <a:buFont typeface="Calibri"/>
              <a:buNone/>
            </a:pPr>
            <a:r>
              <a:rPr lang="fi-FI"/>
              <a:t>Websites</a:t>
            </a:r>
            <a:endParaRPr/>
          </a:p>
        </p:txBody>
      </p:sp>
      <p:sp>
        <p:nvSpPr>
          <p:cNvPr id="145" name="Google Shape;145;p1"/>
          <p:cNvSpPr txBox="1"/>
          <p:nvPr>
            <p:ph idx="4294967295" type="subTitle"/>
          </p:nvPr>
        </p:nvSpPr>
        <p:spPr>
          <a:xfrm>
            <a:off x="304547" y="3724484"/>
            <a:ext cx="11360100" cy="1057200"/>
          </a:xfrm>
          <a:prstGeom prst="rect">
            <a:avLst/>
          </a:prstGeom>
          <a:noFill/>
          <a:ln>
            <a:noFill/>
          </a:ln>
        </p:spPr>
        <p:txBody>
          <a:bodyPr anchorCtr="0" anchor="t" bIns="121900" lIns="121900" spcFirstLastPara="1" rIns="121900" wrap="square" tIns="121900">
            <a:normAutofit/>
          </a:bodyPr>
          <a:lstStyle/>
          <a:p>
            <a:pPr indent="0" lvl="0" marL="228600" marR="0" rtl="0" algn="l">
              <a:lnSpc>
                <a:spcPct val="90000"/>
              </a:lnSpc>
              <a:spcBef>
                <a:spcPts val="1000"/>
              </a:spcBef>
              <a:spcAft>
                <a:spcPts val="0"/>
              </a:spcAft>
              <a:buNone/>
            </a:pPr>
            <a:r>
              <a:rPr b="1" lang="fi-FI" sz="4000">
                <a:solidFill>
                  <a:schemeClr val="lt1"/>
                </a:solidFill>
              </a:rPr>
              <a:t>1A. </a:t>
            </a:r>
            <a:r>
              <a:rPr b="1" i="0" lang="fi-FI" sz="4000" u="none" cap="none" strike="noStrike">
                <a:solidFill>
                  <a:schemeClr val="lt1"/>
                </a:solidFill>
                <a:latin typeface="Arial"/>
                <a:ea typeface="Arial"/>
                <a:cs typeface="Arial"/>
                <a:sym typeface="Arial"/>
              </a:rPr>
              <a:t>Introduction to web</a:t>
            </a:r>
            <a:r>
              <a:rPr b="1" lang="fi-FI" sz="4000">
                <a:solidFill>
                  <a:schemeClr val="lt1"/>
                </a:solidFill>
              </a:rPr>
              <a:t>sites</a:t>
            </a:r>
            <a:endParaRPr b="1" i="0" sz="40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4400"/>
              <a:buFont typeface="Arial"/>
              <a:buNone/>
            </a:pPr>
            <a:r>
              <a:rPr lang="fi-FI"/>
              <a:t>Learning objectives </a:t>
            </a:r>
            <a:br>
              <a:rPr lang="fi-FI"/>
            </a:br>
            <a:endParaRPr/>
          </a:p>
        </p:txBody>
      </p:sp>
      <p:sp>
        <p:nvSpPr>
          <p:cNvPr id="151" name="Google Shape;151;p2"/>
          <p:cNvSpPr txBox="1"/>
          <p:nvPr>
            <p:ph idx="1" type="body"/>
          </p:nvPr>
        </p:nvSpPr>
        <p:spPr>
          <a:xfrm>
            <a:off x="838200" y="1148258"/>
            <a:ext cx="10515600" cy="3874531"/>
          </a:xfrm>
          <a:prstGeom prst="rect">
            <a:avLst/>
          </a:prstGeom>
          <a:noFill/>
          <a:ln>
            <a:noFill/>
          </a:ln>
        </p:spPr>
        <p:txBody>
          <a:bodyPr anchorCtr="0" anchor="t" bIns="121900" lIns="121900" spcFirstLastPara="1" rIns="121900" wrap="square" tIns="121900">
            <a:normAutofit fontScale="85000" lnSpcReduction="20000"/>
          </a:bodyPr>
          <a:lstStyle/>
          <a:p>
            <a:pPr indent="0" lvl="0" marL="0" rtl="0" algn="l">
              <a:lnSpc>
                <a:spcPct val="150000"/>
              </a:lnSpc>
              <a:spcBef>
                <a:spcPts val="0"/>
              </a:spcBef>
              <a:spcAft>
                <a:spcPts val="0"/>
              </a:spcAft>
              <a:buClr>
                <a:schemeClr val="dk1"/>
              </a:buClr>
              <a:buSzPct val="54054"/>
              <a:buNone/>
            </a:pPr>
            <a:r>
              <a:rPr lang="fi-FI" sz="2400"/>
              <a:t>Pre-requisite for student: Basics in marketing is recommended.</a:t>
            </a:r>
            <a:endParaRPr/>
          </a:p>
          <a:p>
            <a:pPr indent="0" lvl="0" marL="0" marR="0" rtl="0" algn="l">
              <a:lnSpc>
                <a:spcPct val="150000"/>
              </a:lnSpc>
              <a:spcBef>
                <a:spcPts val="0"/>
              </a:spcBef>
              <a:spcAft>
                <a:spcPts val="0"/>
              </a:spcAft>
              <a:buClr>
                <a:srgbClr val="161249"/>
              </a:buClr>
              <a:buSzPct val="100000"/>
              <a:buNone/>
            </a:pPr>
            <a:r>
              <a:t/>
            </a:r>
            <a:endParaRPr b="0" i="0" sz="2400" u="none" cap="none" strike="noStrike"/>
          </a:p>
          <a:p>
            <a:pPr indent="-358140" lvl="0" marL="457200" marR="0" rtl="0" algn="l">
              <a:lnSpc>
                <a:spcPct val="150000"/>
              </a:lnSpc>
              <a:spcBef>
                <a:spcPts val="0"/>
              </a:spcBef>
              <a:spcAft>
                <a:spcPts val="0"/>
              </a:spcAft>
              <a:buClr>
                <a:schemeClr val="accent2"/>
              </a:buClr>
              <a:buSzPct val="100000"/>
              <a:buChar char="●"/>
            </a:pPr>
            <a:r>
              <a:rPr b="0" i="0" lang="fi-FI" sz="2400" u="none" cap="none" strike="noStrike"/>
              <a:t>The objective is to create awareness </a:t>
            </a:r>
            <a:r>
              <a:rPr lang="fi-FI" sz="2400"/>
              <a:t>and provide the context</a:t>
            </a:r>
            <a:endParaRPr sz="2400"/>
          </a:p>
          <a:p>
            <a:pPr indent="-358140" lvl="1" marL="914400" marR="0" rtl="0" algn="l">
              <a:lnSpc>
                <a:spcPct val="150000"/>
              </a:lnSpc>
              <a:spcBef>
                <a:spcPts val="0"/>
              </a:spcBef>
              <a:spcAft>
                <a:spcPts val="0"/>
              </a:spcAft>
              <a:buClr>
                <a:schemeClr val="accent2"/>
              </a:buClr>
              <a:buSzPct val="100000"/>
              <a:buChar char="○"/>
            </a:pPr>
            <a:r>
              <a:rPr lang="fi-FI"/>
              <a:t>on the role of websites in the digital marketing</a:t>
            </a:r>
            <a:endParaRPr/>
          </a:p>
          <a:p>
            <a:pPr indent="-379730" lvl="0" marL="457200" marR="0" rtl="0" algn="l">
              <a:lnSpc>
                <a:spcPct val="150000"/>
              </a:lnSpc>
              <a:spcBef>
                <a:spcPts val="0"/>
              </a:spcBef>
              <a:spcAft>
                <a:spcPts val="0"/>
              </a:spcAft>
              <a:buClr>
                <a:schemeClr val="accent2"/>
              </a:buClr>
              <a:buSzPct val="100000"/>
              <a:buChar char="●"/>
            </a:pPr>
            <a:r>
              <a:rPr lang="fi-FI"/>
              <a:t>The student will learn</a:t>
            </a:r>
            <a:endParaRPr/>
          </a:p>
          <a:p>
            <a:pPr indent="-358140" lvl="1" marL="914400" marR="0" rtl="0" algn="l">
              <a:lnSpc>
                <a:spcPct val="150000"/>
              </a:lnSpc>
              <a:spcBef>
                <a:spcPts val="0"/>
              </a:spcBef>
              <a:spcAft>
                <a:spcPts val="0"/>
              </a:spcAft>
              <a:buClr>
                <a:schemeClr val="accent2"/>
              </a:buClr>
              <a:buSzPct val="100000"/>
              <a:buChar char="○"/>
            </a:pPr>
            <a:r>
              <a:rPr lang="fi-FI"/>
              <a:t>the key aspects of a website which contribute to the online presence of a company (e.g. conversion, user experience)</a:t>
            </a:r>
            <a:endParaRPr/>
          </a:p>
          <a:p>
            <a:pPr indent="-358140" lvl="1" marL="914400" marR="0" rtl="0" algn="l">
              <a:lnSpc>
                <a:spcPct val="150000"/>
              </a:lnSpc>
              <a:spcBef>
                <a:spcPts val="0"/>
              </a:spcBef>
              <a:spcAft>
                <a:spcPts val="0"/>
              </a:spcAft>
              <a:buClr>
                <a:schemeClr val="accent2"/>
              </a:buClr>
              <a:buSzPct val="100000"/>
              <a:buChar char="○"/>
            </a:pPr>
            <a:r>
              <a:rPr lang="fi-FI"/>
              <a:t>Learn the basic principles and considerations when setting up a website</a:t>
            </a:r>
            <a:endParaRPr/>
          </a:p>
          <a:p>
            <a:pPr indent="0" lvl="0" marL="0" rtl="0" algn="l">
              <a:lnSpc>
                <a:spcPct val="100000"/>
              </a:lnSpc>
              <a:spcBef>
                <a:spcPts val="0"/>
              </a:spcBef>
              <a:spcAft>
                <a:spcPts val="0"/>
              </a:spcAft>
              <a:buClr>
                <a:schemeClr val="dk1"/>
              </a:buClr>
              <a:buSzPct val="64864"/>
              <a:buNone/>
            </a:pPr>
            <a:r>
              <a:t/>
            </a: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3"/>
          <p:cNvSpPr txBox="1"/>
          <p:nvPr>
            <p:ph type="title"/>
          </p:nvPr>
        </p:nvSpPr>
        <p:spPr>
          <a:xfrm>
            <a:off x="1647825" y="1986858"/>
            <a:ext cx="2562225" cy="96589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4400"/>
              <a:buFont typeface="Arial"/>
              <a:buNone/>
            </a:pPr>
            <a:r>
              <a:rPr lang="fi-FI"/>
              <a:t>Topics</a:t>
            </a:r>
            <a:endParaRPr/>
          </a:p>
        </p:txBody>
      </p:sp>
      <p:sp>
        <p:nvSpPr>
          <p:cNvPr id="157" name="Google Shape;157;p3"/>
          <p:cNvSpPr txBox="1"/>
          <p:nvPr>
            <p:ph idx="1" type="body"/>
          </p:nvPr>
        </p:nvSpPr>
        <p:spPr>
          <a:xfrm>
            <a:off x="5415605" y="811138"/>
            <a:ext cx="6141600" cy="37071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lt1"/>
              </a:buClr>
              <a:buSzPts val="2500"/>
              <a:buFont typeface="Arial"/>
              <a:buChar char="●"/>
            </a:pPr>
            <a:r>
              <a:rPr lang="fi-FI"/>
              <a:t>Why every business needs a website?</a:t>
            </a:r>
            <a:endParaRPr/>
          </a:p>
          <a:p>
            <a:pPr indent="-285750" lvl="0" marL="285750" marR="0" rtl="0" algn="l">
              <a:lnSpc>
                <a:spcPct val="150000"/>
              </a:lnSpc>
              <a:spcBef>
                <a:spcPts val="0"/>
              </a:spcBef>
              <a:spcAft>
                <a:spcPts val="0"/>
              </a:spcAft>
              <a:buClr>
                <a:schemeClr val="lt1"/>
              </a:buClr>
              <a:buSzPts val="2500"/>
              <a:buFont typeface="Arial"/>
              <a:buChar char="●"/>
            </a:pPr>
            <a:r>
              <a:rPr lang="fi-FI"/>
              <a:t>The big picture</a:t>
            </a:r>
            <a:endParaRPr/>
          </a:p>
          <a:p>
            <a:pPr indent="-285750" lvl="0" marL="285750" marR="0" rtl="0" algn="l">
              <a:lnSpc>
                <a:spcPct val="150000"/>
              </a:lnSpc>
              <a:spcBef>
                <a:spcPts val="0"/>
              </a:spcBef>
              <a:spcAft>
                <a:spcPts val="0"/>
              </a:spcAft>
              <a:buClr>
                <a:schemeClr val="lt1"/>
              </a:buClr>
              <a:buSzPts val="2500"/>
              <a:buFont typeface="Arial"/>
              <a:buChar char="●"/>
            </a:pPr>
            <a:r>
              <a:rPr b="0" i="0" lang="fi-FI" u="none" strike="noStrike">
                <a:latin typeface="Arial"/>
                <a:ea typeface="Arial"/>
                <a:cs typeface="Arial"/>
                <a:sym typeface="Arial"/>
              </a:rPr>
              <a:t>How </a:t>
            </a:r>
            <a:r>
              <a:rPr lang="fi-FI"/>
              <a:t>websites </a:t>
            </a:r>
            <a:r>
              <a:rPr b="0" i="0" lang="fi-FI" u="none" strike="noStrike">
                <a:latin typeface="Arial"/>
                <a:ea typeface="Arial"/>
                <a:cs typeface="Arial"/>
                <a:sym typeface="Arial"/>
              </a:rPr>
              <a:t>can support different business objectives?</a:t>
            </a:r>
            <a:endParaRPr b="0" i="0" u="none" strike="noStrike">
              <a:latin typeface="Arial"/>
              <a:ea typeface="Arial"/>
              <a:cs typeface="Arial"/>
              <a:sym typeface="Arial"/>
            </a:endParaRPr>
          </a:p>
          <a:p>
            <a:pPr indent="-254000" lvl="0" marL="285750" marR="0" rtl="0" algn="l">
              <a:lnSpc>
                <a:spcPct val="150000"/>
              </a:lnSpc>
              <a:spcBef>
                <a:spcPts val="0"/>
              </a:spcBef>
              <a:spcAft>
                <a:spcPts val="0"/>
              </a:spcAft>
              <a:buSzPts val="2000"/>
              <a:buChar char="●"/>
            </a:pPr>
            <a:r>
              <a:rPr lang="fi-FI"/>
              <a:t>Best practices for a good website</a:t>
            </a:r>
            <a:endParaRPr/>
          </a:p>
          <a:p>
            <a:pPr indent="-254000" lvl="0" marL="285750" marR="0" rtl="0" algn="l">
              <a:lnSpc>
                <a:spcPct val="150000"/>
              </a:lnSpc>
              <a:spcBef>
                <a:spcPts val="0"/>
              </a:spcBef>
              <a:spcAft>
                <a:spcPts val="0"/>
              </a:spcAft>
              <a:buSzPts val="2000"/>
              <a:buChar char="●"/>
            </a:pPr>
            <a:r>
              <a:rPr lang="fi-FI"/>
              <a:t>How to set up your website</a:t>
            </a:r>
            <a:endParaRPr b="0" i="0" sz="1200" u="none" strike="noStrike">
              <a:latin typeface="Arial"/>
              <a:ea typeface="Arial"/>
              <a:cs typeface="Arial"/>
              <a:sym typeface="Arial"/>
            </a:endParaRPr>
          </a:p>
          <a:p>
            <a:pPr indent="-152400" lvl="0" marL="342900" rtl="0" algn="l">
              <a:lnSpc>
                <a:spcPct val="100000"/>
              </a:lnSpc>
              <a:spcBef>
                <a:spcPts val="1000"/>
              </a:spcBef>
              <a:spcAft>
                <a:spcPts val="0"/>
              </a:spcAft>
              <a:buClr>
                <a:schemeClr val="lt1"/>
              </a:buClr>
              <a:buSzPts val="3000"/>
              <a:buFont typeface="Arial"/>
              <a:buNone/>
            </a:pPr>
            <a:r>
              <a:t/>
            </a:r>
            <a:endParaRPr sz="24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g2415c622653_0_0"/>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solidFill>
                  <a:schemeClr val="dk1"/>
                </a:solidFill>
              </a:rPr>
              <a:t>Why every business needs a website?</a:t>
            </a:r>
            <a:endParaRPr/>
          </a:p>
        </p:txBody>
      </p:sp>
      <p:sp>
        <p:nvSpPr>
          <p:cNvPr id="164" name="Google Shape;164;g2415c622653_0_0"/>
          <p:cNvSpPr txBox="1"/>
          <p:nvPr>
            <p:ph idx="1" type="body"/>
          </p:nvPr>
        </p:nvSpPr>
        <p:spPr>
          <a:xfrm>
            <a:off x="838200" y="1825625"/>
            <a:ext cx="10515600" cy="3874500"/>
          </a:xfrm>
          <a:prstGeom prst="rect">
            <a:avLst/>
          </a:prstGeom>
        </p:spPr>
        <p:txBody>
          <a:bodyPr anchorCtr="0" anchor="t" bIns="45700" lIns="91425" spcFirstLastPara="1" rIns="91425" wrap="square" tIns="45700">
            <a:noAutofit/>
          </a:bodyPr>
          <a:lstStyle/>
          <a:p>
            <a:pPr indent="-355600" lvl="0" marL="457200" rtl="0" algn="l">
              <a:spcBef>
                <a:spcPts val="0"/>
              </a:spcBef>
              <a:spcAft>
                <a:spcPts val="0"/>
              </a:spcAft>
              <a:buClr>
                <a:schemeClr val="dk1"/>
              </a:buClr>
              <a:buSzPts val="2000"/>
              <a:buChar char="●"/>
            </a:pPr>
            <a:r>
              <a:rPr lang="fi-FI" sz="2000">
                <a:solidFill>
                  <a:schemeClr val="dk1"/>
                </a:solidFill>
              </a:rPr>
              <a:t>Website is </a:t>
            </a:r>
            <a:r>
              <a:rPr b="1" lang="fi-FI" sz="2000">
                <a:solidFill>
                  <a:schemeClr val="dk1"/>
                </a:solidFill>
              </a:rPr>
              <a:t>the key to a successful digital marketing strategy</a:t>
            </a:r>
            <a:endParaRPr b="1" sz="2000">
              <a:solidFill>
                <a:schemeClr val="dk1"/>
              </a:solidFill>
            </a:endParaRPr>
          </a:p>
          <a:p>
            <a:pPr indent="-355600" lvl="1" marL="914400" rtl="0" algn="l">
              <a:spcBef>
                <a:spcPts val="0"/>
              </a:spcBef>
              <a:spcAft>
                <a:spcPts val="0"/>
              </a:spcAft>
              <a:buClr>
                <a:schemeClr val="dk1"/>
              </a:buClr>
              <a:buSzPts val="2000"/>
              <a:buChar char="○"/>
            </a:pPr>
            <a:r>
              <a:rPr lang="fi-FI" sz="2000">
                <a:solidFill>
                  <a:schemeClr val="dk1"/>
                </a:solidFill>
              </a:rPr>
              <a:t>All other digital marketing elements direct users to the website</a:t>
            </a:r>
            <a:endParaRPr sz="2000">
              <a:solidFill>
                <a:schemeClr val="dk1"/>
              </a:solidFill>
            </a:endParaRPr>
          </a:p>
          <a:p>
            <a:pPr indent="-355600" lvl="1" marL="914400" rtl="0" algn="l">
              <a:spcBef>
                <a:spcPts val="0"/>
              </a:spcBef>
              <a:spcAft>
                <a:spcPts val="0"/>
              </a:spcAft>
              <a:buClr>
                <a:schemeClr val="dk1"/>
              </a:buClr>
              <a:buSzPts val="2000"/>
              <a:buChar char="○"/>
            </a:pPr>
            <a:r>
              <a:t/>
            </a:r>
            <a:endParaRPr sz="2000">
              <a:solidFill>
                <a:schemeClr val="dk1"/>
              </a:solidFill>
            </a:endParaRPr>
          </a:p>
          <a:p>
            <a:pPr indent="-355600" lvl="0" marL="457200" rtl="0" algn="l">
              <a:spcBef>
                <a:spcPts val="0"/>
              </a:spcBef>
              <a:spcAft>
                <a:spcPts val="0"/>
              </a:spcAft>
              <a:buClr>
                <a:schemeClr val="dk1"/>
              </a:buClr>
              <a:buSzPts val="2000"/>
              <a:buChar char="●"/>
            </a:pPr>
            <a:r>
              <a:rPr lang="fi-FI" sz="2000">
                <a:solidFill>
                  <a:schemeClr val="dk1"/>
                </a:solidFill>
              </a:rPr>
              <a:t>Website:</a:t>
            </a:r>
            <a:endParaRPr sz="2000">
              <a:solidFill>
                <a:schemeClr val="dk1"/>
              </a:solidFill>
            </a:endParaRPr>
          </a:p>
          <a:p>
            <a:pPr indent="-355600" lvl="1" marL="914400" rtl="0" algn="l">
              <a:spcBef>
                <a:spcPts val="0"/>
              </a:spcBef>
              <a:spcAft>
                <a:spcPts val="0"/>
              </a:spcAft>
              <a:buClr>
                <a:schemeClr val="dk1"/>
              </a:buClr>
              <a:buSzPts val="2000"/>
              <a:buChar char="○"/>
            </a:pPr>
            <a:r>
              <a:rPr lang="fi-FI" sz="2000">
                <a:solidFill>
                  <a:schemeClr val="dk1"/>
                </a:solidFill>
              </a:rPr>
              <a:t>supports the brand and increases trust</a:t>
            </a:r>
            <a:endParaRPr sz="2000">
              <a:solidFill>
                <a:schemeClr val="dk1"/>
              </a:solidFill>
            </a:endParaRPr>
          </a:p>
          <a:p>
            <a:pPr indent="-355600" lvl="1" marL="914400" rtl="0" algn="l">
              <a:spcBef>
                <a:spcPts val="0"/>
              </a:spcBef>
              <a:spcAft>
                <a:spcPts val="0"/>
              </a:spcAft>
              <a:buClr>
                <a:schemeClr val="dk1"/>
              </a:buClr>
              <a:buSzPts val="2000"/>
              <a:buChar char="○"/>
            </a:pPr>
            <a:r>
              <a:rPr lang="fi-FI" sz="2000">
                <a:solidFill>
                  <a:schemeClr val="dk1"/>
                </a:solidFill>
              </a:rPr>
              <a:t>enables organic visibility in search results</a:t>
            </a:r>
            <a:endParaRPr sz="2000">
              <a:solidFill>
                <a:schemeClr val="dk1"/>
              </a:solidFill>
            </a:endParaRPr>
          </a:p>
          <a:p>
            <a:pPr indent="-355600" lvl="1" marL="914400" rtl="0" algn="l">
              <a:spcBef>
                <a:spcPts val="0"/>
              </a:spcBef>
              <a:spcAft>
                <a:spcPts val="0"/>
              </a:spcAft>
              <a:buClr>
                <a:schemeClr val="dk1"/>
              </a:buClr>
              <a:buSzPts val="2000"/>
              <a:buChar char="○"/>
            </a:pPr>
            <a:r>
              <a:rPr lang="fi-FI" sz="2000">
                <a:solidFill>
                  <a:schemeClr val="dk1"/>
                </a:solidFill>
              </a:rPr>
              <a:t>showcases your products and services</a:t>
            </a:r>
            <a:endParaRPr sz="2000">
              <a:solidFill>
                <a:schemeClr val="dk1"/>
              </a:solidFill>
            </a:endParaRPr>
          </a:p>
          <a:p>
            <a:pPr indent="-355600" lvl="1" marL="914400" rtl="0" algn="l">
              <a:spcBef>
                <a:spcPts val="0"/>
              </a:spcBef>
              <a:spcAft>
                <a:spcPts val="0"/>
              </a:spcAft>
              <a:buClr>
                <a:schemeClr val="dk1"/>
              </a:buClr>
              <a:buSzPts val="2000"/>
              <a:buChar char="○"/>
            </a:pPr>
            <a:r>
              <a:rPr lang="fi-FI" sz="2000">
                <a:solidFill>
                  <a:schemeClr val="dk1"/>
                </a:solidFill>
              </a:rPr>
              <a:t>helps generating leads and nurturing existing customers</a:t>
            </a:r>
            <a:endParaRPr sz="2000">
              <a:solidFill>
                <a:schemeClr val="dk1"/>
              </a:solidFill>
            </a:endParaRPr>
          </a:p>
          <a:p>
            <a:pPr indent="-355600" lvl="1" marL="914400" rtl="0" algn="l">
              <a:spcBef>
                <a:spcPts val="0"/>
              </a:spcBef>
              <a:spcAft>
                <a:spcPts val="0"/>
              </a:spcAft>
              <a:buClr>
                <a:schemeClr val="dk1"/>
              </a:buClr>
              <a:buSzPts val="2000"/>
              <a:buChar char="○"/>
            </a:pPr>
            <a:r>
              <a:rPr lang="fi-FI" sz="2000">
                <a:solidFill>
                  <a:schemeClr val="dk1"/>
                </a:solidFill>
              </a:rPr>
              <a:t>delivers content and value</a:t>
            </a:r>
            <a:endParaRPr sz="2000">
              <a:solidFill>
                <a:schemeClr val="dk1"/>
              </a:solidFill>
            </a:endParaRPr>
          </a:p>
          <a:p>
            <a:pPr indent="-355600" lvl="1" marL="914400" rtl="0" algn="l">
              <a:spcBef>
                <a:spcPts val="0"/>
              </a:spcBef>
              <a:spcAft>
                <a:spcPts val="0"/>
              </a:spcAft>
              <a:buClr>
                <a:schemeClr val="dk1"/>
              </a:buClr>
              <a:buSzPts val="2000"/>
              <a:buChar char="○"/>
            </a:pPr>
            <a:r>
              <a:rPr lang="fi-FI" sz="2000">
                <a:solidFill>
                  <a:schemeClr val="dk1"/>
                </a:solidFill>
              </a:rPr>
              <a:t>supports communicating with customers</a:t>
            </a:r>
            <a:endParaRPr sz="2000">
              <a:solidFill>
                <a:schemeClr val="dk1"/>
              </a:solidFill>
            </a:endParaRPr>
          </a:p>
          <a:p>
            <a:pPr indent="-355600" lvl="1" marL="914400" rtl="0" algn="l">
              <a:spcBef>
                <a:spcPts val="0"/>
              </a:spcBef>
              <a:spcAft>
                <a:spcPts val="0"/>
              </a:spcAft>
              <a:buClr>
                <a:schemeClr val="dk1"/>
              </a:buClr>
              <a:buSzPts val="2000"/>
              <a:buChar char="○"/>
            </a:pPr>
            <a:r>
              <a:rPr lang="fi-FI" sz="2000">
                <a:solidFill>
                  <a:schemeClr val="dk1"/>
                </a:solidFill>
              </a:rPr>
              <a:t>assists sales</a:t>
            </a:r>
            <a:endParaRPr sz="2000">
              <a:solidFill>
                <a:schemeClr val="dk1"/>
              </a:solidFill>
            </a:endParaRPr>
          </a:p>
          <a:p>
            <a:pPr indent="0" lvl="0" marL="0" rtl="0" algn="l">
              <a:spcBef>
                <a:spcPts val="1000"/>
              </a:spcBef>
              <a:spcAft>
                <a:spcPts val="0"/>
              </a:spcAft>
              <a:buNone/>
            </a:pPr>
            <a:r>
              <a:t/>
            </a:r>
            <a:endParaRPr sz="3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5"/>
          <p:cNvSpPr txBox="1"/>
          <p:nvPr>
            <p:ph idx="4294967295" type="ctrTitle"/>
          </p:nvPr>
        </p:nvSpPr>
        <p:spPr>
          <a:xfrm>
            <a:off x="1595336" y="2767013"/>
            <a:ext cx="9144000" cy="661987"/>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6000"/>
              <a:buFont typeface="Calibri"/>
              <a:buNone/>
            </a:pPr>
            <a:r>
              <a:rPr b="1" i="0" lang="fi-FI" sz="4000" u="none" cap="none" strike="noStrike">
                <a:solidFill>
                  <a:srgbClr val="161249"/>
                </a:solidFill>
                <a:latin typeface="Arial"/>
                <a:ea typeface="Arial"/>
                <a:cs typeface="Arial"/>
                <a:sym typeface="Arial"/>
              </a:rPr>
              <a:t>The big picture</a:t>
            </a:r>
            <a:endParaRPr b="0" i="0" sz="4000" u="none" cap="none" strike="noStrik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pic>
        <p:nvPicPr>
          <p:cNvPr id="175" name="Google Shape;175;p13"/>
          <p:cNvPicPr preferRelativeResize="0"/>
          <p:nvPr/>
        </p:nvPicPr>
        <p:blipFill rotWithShape="1">
          <a:blip r:embed="rId3">
            <a:alphaModFix/>
          </a:blip>
          <a:srcRect b="0" l="0" r="0" t="0"/>
          <a:stretch/>
        </p:blipFill>
        <p:spPr>
          <a:xfrm>
            <a:off x="411545" y="356839"/>
            <a:ext cx="10070601" cy="5671858"/>
          </a:xfrm>
          <a:prstGeom prst="roundRect">
            <a:avLst>
              <a:gd fmla="val 16667" name="adj"/>
            </a:avLst>
          </a:prstGeom>
          <a:noFill/>
          <a:ln>
            <a:noFill/>
          </a:ln>
        </p:spPr>
      </p:pic>
      <p:sp>
        <p:nvSpPr>
          <p:cNvPr id="176" name="Google Shape;176;p13"/>
          <p:cNvSpPr txBox="1"/>
          <p:nvPr/>
        </p:nvSpPr>
        <p:spPr>
          <a:xfrm>
            <a:off x="7779600" y="6028700"/>
            <a:ext cx="43476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fi-FI" sz="900"/>
              <a:t>Source: </a:t>
            </a:r>
            <a:r>
              <a:rPr lang="fi-FI" sz="900" u="sng">
                <a:solidFill>
                  <a:schemeClr val="hlink"/>
                </a:solidFill>
                <a:hlinkClick r:id="rId4"/>
              </a:rPr>
              <a:t>https://ediscoverytoday.com/2021/04/16/here-is-your-2021-internet-minute-infographic-ediscovery-trends/</a:t>
            </a:r>
            <a:endParaRPr sz="900"/>
          </a:p>
          <a:p>
            <a:pPr indent="0" lvl="0" marL="0" rtl="0" algn="l">
              <a:spcBef>
                <a:spcPts val="0"/>
              </a:spcBef>
              <a:spcAft>
                <a:spcPts val="0"/>
              </a:spcAft>
              <a:buNone/>
            </a:pPr>
            <a:r>
              <a:t/>
            </a:r>
            <a:endParaRPr sz="9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4"/>
          <p:cNvSpPr/>
          <p:nvPr/>
        </p:nvSpPr>
        <p:spPr>
          <a:xfrm>
            <a:off x="5303976" y="3717032"/>
            <a:ext cx="1368152" cy="1368152"/>
          </a:xfrm>
          <a:prstGeom prst="ellipse">
            <a:avLst/>
          </a:prstGeom>
          <a:solidFill>
            <a:srgbClr val="6699FF"/>
          </a:solidFill>
          <a:ln cap="flat" cmpd="sng" w="76200">
            <a:solidFill>
              <a:srgbClr val="007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1600"/>
              <a:buFont typeface="Calibri"/>
              <a:buNone/>
            </a:pPr>
            <a:r>
              <a:rPr b="1" i="0" lang="fi-FI" sz="1600" u="none" cap="none" strike="noStrike">
                <a:solidFill>
                  <a:schemeClr val="lt1"/>
                </a:solidFill>
                <a:latin typeface="Calibri"/>
                <a:ea typeface="Calibri"/>
                <a:cs typeface="Calibri"/>
                <a:sym typeface="Calibri"/>
              </a:rPr>
              <a:t>Omat kotisivut</a:t>
            </a:r>
            <a:endParaRPr b="0" i="0" sz="1800" u="none" cap="none" strike="noStrike">
              <a:solidFill>
                <a:schemeClr val="dk1"/>
              </a:solidFill>
              <a:latin typeface="Calibri"/>
              <a:ea typeface="Calibri"/>
              <a:cs typeface="Calibri"/>
              <a:sym typeface="Calibri"/>
            </a:endParaRPr>
          </a:p>
        </p:txBody>
      </p:sp>
      <p:sp>
        <p:nvSpPr>
          <p:cNvPr id="183" name="Google Shape;183;p14"/>
          <p:cNvSpPr/>
          <p:nvPr/>
        </p:nvSpPr>
        <p:spPr>
          <a:xfrm flipH="1" rot="10800000">
            <a:off x="7184504" y="2148950"/>
            <a:ext cx="216024" cy="216024"/>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84" name="Google Shape;184;p14"/>
          <p:cNvSpPr/>
          <p:nvPr/>
        </p:nvSpPr>
        <p:spPr>
          <a:xfrm flipH="1" rot="10800000">
            <a:off x="7870903" y="2374974"/>
            <a:ext cx="216024" cy="216024"/>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85" name="Google Shape;185;p14"/>
          <p:cNvSpPr/>
          <p:nvPr/>
        </p:nvSpPr>
        <p:spPr>
          <a:xfrm flipH="1" rot="10800000">
            <a:off x="7429890" y="2723126"/>
            <a:ext cx="216024" cy="216024"/>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86" name="Google Shape;186;p14"/>
          <p:cNvSpPr/>
          <p:nvPr/>
        </p:nvSpPr>
        <p:spPr>
          <a:xfrm flipH="1" rot="10800000">
            <a:off x="2927648" y="2679774"/>
            <a:ext cx="216024" cy="216024"/>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87" name="Google Shape;187;p14"/>
          <p:cNvSpPr/>
          <p:nvPr/>
        </p:nvSpPr>
        <p:spPr>
          <a:xfrm flipH="1" rot="10800000">
            <a:off x="3724800" y="4601034"/>
            <a:ext cx="216024" cy="216024"/>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88" name="Google Shape;188;p14"/>
          <p:cNvSpPr/>
          <p:nvPr/>
        </p:nvSpPr>
        <p:spPr>
          <a:xfrm flipH="1" rot="10800000">
            <a:off x="7474292" y="4969458"/>
            <a:ext cx="216024" cy="216024"/>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89" name="Google Shape;189;p14"/>
          <p:cNvSpPr/>
          <p:nvPr/>
        </p:nvSpPr>
        <p:spPr>
          <a:xfrm flipH="1" rot="10800000">
            <a:off x="5591944" y="2831138"/>
            <a:ext cx="216024" cy="216024"/>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90" name="Google Shape;190;p14"/>
          <p:cNvSpPr/>
          <p:nvPr/>
        </p:nvSpPr>
        <p:spPr>
          <a:xfrm flipH="1" rot="10800000">
            <a:off x="9080703" y="3407004"/>
            <a:ext cx="216024" cy="216024"/>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91" name="Google Shape;191;p14"/>
          <p:cNvSpPr/>
          <p:nvPr/>
        </p:nvSpPr>
        <p:spPr>
          <a:xfrm flipH="1" rot="10800000">
            <a:off x="3940824" y="5877272"/>
            <a:ext cx="216024" cy="216024"/>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92" name="Google Shape;192;p14"/>
          <p:cNvSpPr/>
          <p:nvPr/>
        </p:nvSpPr>
        <p:spPr>
          <a:xfrm flipH="1" rot="10800000">
            <a:off x="8448092" y="5857871"/>
            <a:ext cx="216024" cy="216024"/>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93" name="Google Shape;193;p14"/>
          <p:cNvSpPr/>
          <p:nvPr/>
        </p:nvSpPr>
        <p:spPr>
          <a:xfrm flipH="1" rot="10800000">
            <a:off x="8613667" y="3629969"/>
            <a:ext cx="216024" cy="216024"/>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94" name="Google Shape;194;p14"/>
          <p:cNvSpPr/>
          <p:nvPr/>
        </p:nvSpPr>
        <p:spPr>
          <a:xfrm flipH="1" rot="10800000">
            <a:off x="8708504" y="4709046"/>
            <a:ext cx="216024" cy="216024"/>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195" name="Google Shape;195;p14"/>
          <p:cNvSpPr/>
          <p:nvPr/>
        </p:nvSpPr>
        <p:spPr>
          <a:xfrm flipH="1" rot="10800000">
            <a:off x="9188715" y="4925070"/>
            <a:ext cx="216024" cy="216024"/>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cxnSp>
        <p:nvCxnSpPr>
          <p:cNvPr id="196" name="Google Shape;196;p14"/>
          <p:cNvCxnSpPr>
            <a:stCxn id="183" idx="0"/>
            <a:endCxn id="185" idx="3"/>
          </p:cNvCxnSpPr>
          <p:nvPr/>
        </p:nvCxnSpPr>
        <p:spPr>
          <a:xfrm>
            <a:off x="7292516" y="2364974"/>
            <a:ext cx="168900" cy="389700"/>
          </a:xfrm>
          <a:prstGeom prst="straightConnector1">
            <a:avLst/>
          </a:prstGeom>
          <a:noFill/>
          <a:ln cap="flat" cmpd="sng" w="9525">
            <a:solidFill>
              <a:schemeClr val="dk1"/>
            </a:solidFill>
            <a:prstDash val="solid"/>
            <a:miter lim="800000"/>
            <a:headEnd len="sm" w="sm" type="none"/>
            <a:tailEnd len="sm" w="sm" type="none"/>
          </a:ln>
        </p:spPr>
      </p:cxnSp>
      <p:cxnSp>
        <p:nvCxnSpPr>
          <p:cNvPr id="197" name="Google Shape;197;p14"/>
          <p:cNvCxnSpPr>
            <a:stCxn id="185" idx="5"/>
            <a:endCxn id="184" idx="1"/>
          </p:cNvCxnSpPr>
          <p:nvPr/>
        </p:nvCxnSpPr>
        <p:spPr>
          <a:xfrm flipH="1" rot="10800000">
            <a:off x="7614278" y="2559462"/>
            <a:ext cx="288300" cy="195300"/>
          </a:xfrm>
          <a:prstGeom prst="straightConnector1">
            <a:avLst/>
          </a:prstGeom>
          <a:noFill/>
          <a:ln cap="flat" cmpd="sng" w="9525">
            <a:solidFill>
              <a:schemeClr val="dk1"/>
            </a:solidFill>
            <a:prstDash val="solid"/>
            <a:miter lim="800000"/>
            <a:headEnd len="sm" w="sm" type="none"/>
            <a:tailEnd len="sm" w="sm" type="none"/>
          </a:ln>
        </p:spPr>
      </p:cxnSp>
      <p:cxnSp>
        <p:nvCxnSpPr>
          <p:cNvPr id="198" name="Google Shape;198;p14"/>
          <p:cNvCxnSpPr>
            <a:stCxn id="183" idx="6"/>
            <a:endCxn id="184" idx="3"/>
          </p:cNvCxnSpPr>
          <p:nvPr/>
        </p:nvCxnSpPr>
        <p:spPr>
          <a:xfrm>
            <a:off x="7400528" y="2256962"/>
            <a:ext cx="501900" cy="149700"/>
          </a:xfrm>
          <a:prstGeom prst="straightConnector1">
            <a:avLst/>
          </a:prstGeom>
          <a:noFill/>
          <a:ln cap="flat" cmpd="sng" w="9525">
            <a:solidFill>
              <a:schemeClr val="dk1"/>
            </a:solidFill>
            <a:prstDash val="solid"/>
            <a:miter lim="800000"/>
            <a:headEnd len="sm" w="sm" type="none"/>
            <a:tailEnd len="sm" w="sm" type="none"/>
          </a:ln>
        </p:spPr>
      </p:cxnSp>
      <p:cxnSp>
        <p:nvCxnSpPr>
          <p:cNvPr id="199" name="Google Shape;199;p14"/>
          <p:cNvCxnSpPr>
            <a:stCxn id="190" idx="1"/>
            <a:endCxn id="193" idx="5"/>
          </p:cNvCxnSpPr>
          <p:nvPr/>
        </p:nvCxnSpPr>
        <p:spPr>
          <a:xfrm flipH="1">
            <a:off x="8797939" y="3591392"/>
            <a:ext cx="314400" cy="70200"/>
          </a:xfrm>
          <a:prstGeom prst="straightConnector1">
            <a:avLst/>
          </a:prstGeom>
          <a:noFill/>
          <a:ln cap="flat" cmpd="sng" w="9525">
            <a:solidFill>
              <a:schemeClr val="dk1"/>
            </a:solidFill>
            <a:prstDash val="solid"/>
            <a:miter lim="800000"/>
            <a:headEnd len="sm" w="sm" type="none"/>
            <a:tailEnd len="sm" w="sm" type="none"/>
          </a:ln>
        </p:spPr>
      </p:cxnSp>
      <p:cxnSp>
        <p:nvCxnSpPr>
          <p:cNvPr id="200" name="Google Shape;200;p14"/>
          <p:cNvCxnSpPr>
            <a:stCxn id="193" idx="2"/>
          </p:cNvCxnSpPr>
          <p:nvPr/>
        </p:nvCxnSpPr>
        <p:spPr>
          <a:xfrm flipH="1">
            <a:off x="6672067" y="3737981"/>
            <a:ext cx="1941600" cy="483000"/>
          </a:xfrm>
          <a:prstGeom prst="straightConnector1">
            <a:avLst/>
          </a:prstGeom>
          <a:noFill/>
          <a:ln cap="flat" cmpd="sng" w="76200">
            <a:solidFill>
              <a:srgbClr val="0070C0"/>
            </a:solidFill>
            <a:prstDash val="solid"/>
            <a:miter lim="800000"/>
            <a:headEnd len="sm" w="sm" type="none"/>
            <a:tailEnd len="med" w="med" type="triangle"/>
          </a:ln>
        </p:spPr>
      </p:cxnSp>
      <p:cxnSp>
        <p:nvCxnSpPr>
          <p:cNvPr id="201" name="Google Shape;201;p14"/>
          <p:cNvCxnSpPr>
            <a:stCxn id="183" idx="1"/>
            <a:endCxn id="182" idx="7"/>
          </p:cNvCxnSpPr>
          <p:nvPr/>
        </p:nvCxnSpPr>
        <p:spPr>
          <a:xfrm flipH="1">
            <a:off x="6471840" y="2333338"/>
            <a:ext cx="744300" cy="1584000"/>
          </a:xfrm>
          <a:prstGeom prst="straightConnector1">
            <a:avLst/>
          </a:prstGeom>
          <a:noFill/>
          <a:ln cap="flat" cmpd="sng" w="76200">
            <a:solidFill>
              <a:srgbClr val="0070C0"/>
            </a:solidFill>
            <a:prstDash val="solid"/>
            <a:miter lim="800000"/>
            <a:headEnd len="sm" w="sm" type="none"/>
            <a:tailEnd len="med" w="med" type="triangle"/>
          </a:ln>
        </p:spPr>
      </p:cxnSp>
      <p:cxnSp>
        <p:nvCxnSpPr>
          <p:cNvPr id="202" name="Google Shape;202;p14"/>
          <p:cNvCxnSpPr>
            <a:stCxn id="189" idx="2"/>
            <a:endCxn id="186" idx="6"/>
          </p:cNvCxnSpPr>
          <p:nvPr/>
        </p:nvCxnSpPr>
        <p:spPr>
          <a:xfrm rot="10800000">
            <a:off x="3143644" y="2787650"/>
            <a:ext cx="2448300" cy="151500"/>
          </a:xfrm>
          <a:prstGeom prst="straightConnector1">
            <a:avLst/>
          </a:prstGeom>
          <a:noFill/>
          <a:ln cap="flat" cmpd="sng" w="9525">
            <a:solidFill>
              <a:schemeClr val="dk1"/>
            </a:solidFill>
            <a:prstDash val="solid"/>
            <a:miter lim="800000"/>
            <a:headEnd len="sm" w="sm" type="none"/>
            <a:tailEnd len="sm" w="sm" type="none"/>
          </a:ln>
        </p:spPr>
      </p:cxnSp>
      <p:cxnSp>
        <p:nvCxnSpPr>
          <p:cNvPr id="203" name="Google Shape;203;p14"/>
          <p:cNvCxnSpPr>
            <a:stCxn id="186" idx="0"/>
            <a:endCxn id="187" idx="3"/>
          </p:cNvCxnSpPr>
          <p:nvPr/>
        </p:nvCxnSpPr>
        <p:spPr>
          <a:xfrm>
            <a:off x="3035660" y="2895798"/>
            <a:ext cx="720900" cy="1737000"/>
          </a:xfrm>
          <a:prstGeom prst="straightConnector1">
            <a:avLst/>
          </a:prstGeom>
          <a:noFill/>
          <a:ln cap="flat" cmpd="sng" w="9525">
            <a:solidFill>
              <a:schemeClr val="dk1"/>
            </a:solidFill>
            <a:prstDash val="solid"/>
            <a:miter lim="800000"/>
            <a:headEnd len="sm" w="sm" type="none"/>
            <a:tailEnd len="sm" w="sm" type="none"/>
          </a:ln>
        </p:spPr>
      </p:cxnSp>
      <p:cxnSp>
        <p:nvCxnSpPr>
          <p:cNvPr id="204" name="Google Shape;204;p14"/>
          <p:cNvCxnSpPr>
            <a:stCxn id="187" idx="6"/>
          </p:cNvCxnSpPr>
          <p:nvPr/>
        </p:nvCxnSpPr>
        <p:spPr>
          <a:xfrm flipH="1" rot="10800000">
            <a:off x="3940824" y="4557546"/>
            <a:ext cx="1363200" cy="151500"/>
          </a:xfrm>
          <a:prstGeom prst="straightConnector1">
            <a:avLst/>
          </a:prstGeom>
          <a:noFill/>
          <a:ln cap="flat" cmpd="sng" w="76200">
            <a:solidFill>
              <a:srgbClr val="0070C0"/>
            </a:solidFill>
            <a:prstDash val="solid"/>
            <a:miter lim="800000"/>
            <a:headEnd len="sm" w="sm" type="none"/>
            <a:tailEnd len="med" w="med" type="triangle"/>
          </a:ln>
        </p:spPr>
      </p:cxnSp>
      <p:cxnSp>
        <p:nvCxnSpPr>
          <p:cNvPr id="205" name="Google Shape;205;p14"/>
          <p:cNvCxnSpPr>
            <a:stCxn id="194" idx="0"/>
            <a:endCxn id="192" idx="4"/>
          </p:cNvCxnSpPr>
          <p:nvPr/>
        </p:nvCxnSpPr>
        <p:spPr>
          <a:xfrm flipH="1">
            <a:off x="8556116" y="4925070"/>
            <a:ext cx="260400" cy="932700"/>
          </a:xfrm>
          <a:prstGeom prst="straightConnector1">
            <a:avLst/>
          </a:prstGeom>
          <a:noFill/>
          <a:ln cap="flat" cmpd="sng" w="9525">
            <a:solidFill>
              <a:schemeClr val="dk1"/>
            </a:solidFill>
            <a:prstDash val="solid"/>
            <a:miter lim="800000"/>
            <a:headEnd len="sm" w="sm" type="none"/>
            <a:tailEnd len="sm" w="sm" type="none"/>
          </a:ln>
        </p:spPr>
      </p:cxnSp>
      <p:cxnSp>
        <p:nvCxnSpPr>
          <p:cNvPr id="206" name="Google Shape;206;p14"/>
          <p:cNvCxnSpPr>
            <a:stCxn id="194" idx="7"/>
            <a:endCxn id="195" idx="3"/>
          </p:cNvCxnSpPr>
          <p:nvPr/>
        </p:nvCxnSpPr>
        <p:spPr>
          <a:xfrm>
            <a:off x="8892892" y="4893434"/>
            <a:ext cx="327600" cy="63300"/>
          </a:xfrm>
          <a:prstGeom prst="straightConnector1">
            <a:avLst/>
          </a:prstGeom>
          <a:noFill/>
          <a:ln cap="flat" cmpd="sng" w="9525">
            <a:solidFill>
              <a:schemeClr val="dk1"/>
            </a:solidFill>
            <a:prstDash val="solid"/>
            <a:miter lim="800000"/>
            <a:headEnd len="sm" w="sm" type="none"/>
            <a:tailEnd len="sm" w="sm" type="none"/>
          </a:ln>
        </p:spPr>
      </p:cxnSp>
      <p:cxnSp>
        <p:nvCxnSpPr>
          <p:cNvPr id="207" name="Google Shape;207;p14"/>
          <p:cNvCxnSpPr>
            <a:stCxn id="195" idx="1"/>
            <a:endCxn id="192" idx="5"/>
          </p:cNvCxnSpPr>
          <p:nvPr/>
        </p:nvCxnSpPr>
        <p:spPr>
          <a:xfrm flipH="1">
            <a:off x="8632351" y="5109458"/>
            <a:ext cx="588000" cy="780000"/>
          </a:xfrm>
          <a:prstGeom prst="straightConnector1">
            <a:avLst/>
          </a:prstGeom>
          <a:noFill/>
          <a:ln cap="flat" cmpd="sng" w="9525">
            <a:solidFill>
              <a:schemeClr val="dk1"/>
            </a:solidFill>
            <a:prstDash val="solid"/>
            <a:miter lim="800000"/>
            <a:headEnd len="sm" w="sm" type="none"/>
            <a:tailEnd len="sm" w="sm" type="none"/>
          </a:ln>
        </p:spPr>
      </p:cxnSp>
      <p:cxnSp>
        <p:nvCxnSpPr>
          <p:cNvPr id="208" name="Google Shape;208;p14"/>
          <p:cNvCxnSpPr>
            <a:stCxn id="192" idx="3"/>
            <a:endCxn id="188" idx="7"/>
          </p:cNvCxnSpPr>
          <p:nvPr/>
        </p:nvCxnSpPr>
        <p:spPr>
          <a:xfrm rot="10800000">
            <a:off x="7658628" y="5153907"/>
            <a:ext cx="821100" cy="735600"/>
          </a:xfrm>
          <a:prstGeom prst="straightConnector1">
            <a:avLst/>
          </a:prstGeom>
          <a:noFill/>
          <a:ln cap="flat" cmpd="sng" w="9525">
            <a:solidFill>
              <a:schemeClr val="dk1"/>
            </a:solidFill>
            <a:prstDash val="solid"/>
            <a:miter lim="800000"/>
            <a:headEnd len="sm" w="sm" type="none"/>
            <a:tailEnd len="sm" w="sm" type="none"/>
          </a:ln>
        </p:spPr>
      </p:cxnSp>
      <p:cxnSp>
        <p:nvCxnSpPr>
          <p:cNvPr id="209" name="Google Shape;209;p14"/>
          <p:cNvCxnSpPr>
            <a:stCxn id="188" idx="3"/>
          </p:cNvCxnSpPr>
          <p:nvPr/>
        </p:nvCxnSpPr>
        <p:spPr>
          <a:xfrm rot="10800000">
            <a:off x="6672228" y="4632694"/>
            <a:ext cx="833700" cy="368400"/>
          </a:xfrm>
          <a:prstGeom prst="straightConnector1">
            <a:avLst/>
          </a:prstGeom>
          <a:noFill/>
          <a:ln cap="flat" cmpd="sng" w="76200">
            <a:solidFill>
              <a:srgbClr val="0070C0"/>
            </a:solidFill>
            <a:prstDash val="solid"/>
            <a:miter lim="800000"/>
            <a:headEnd len="sm" w="sm" type="none"/>
            <a:tailEnd len="med" w="med" type="triangle"/>
          </a:ln>
        </p:spPr>
      </p:cxnSp>
      <p:cxnSp>
        <p:nvCxnSpPr>
          <p:cNvPr id="210" name="Google Shape;210;p14"/>
          <p:cNvCxnSpPr>
            <a:stCxn id="191" idx="3"/>
            <a:endCxn id="187" idx="0"/>
          </p:cNvCxnSpPr>
          <p:nvPr/>
        </p:nvCxnSpPr>
        <p:spPr>
          <a:xfrm rot="10800000">
            <a:off x="3832960" y="4817208"/>
            <a:ext cx="139500" cy="1091700"/>
          </a:xfrm>
          <a:prstGeom prst="straightConnector1">
            <a:avLst/>
          </a:prstGeom>
          <a:noFill/>
          <a:ln cap="flat" cmpd="sng" w="9525">
            <a:solidFill>
              <a:schemeClr val="dk1"/>
            </a:solidFill>
            <a:prstDash val="solid"/>
            <a:miter lim="800000"/>
            <a:headEnd len="sm" w="sm" type="none"/>
            <a:tailEnd len="sm" w="sm" type="none"/>
          </a:ln>
        </p:spPr>
      </p:cxnSp>
      <p:cxnSp>
        <p:nvCxnSpPr>
          <p:cNvPr id="211" name="Google Shape;211;p14"/>
          <p:cNvCxnSpPr>
            <a:stCxn id="191" idx="5"/>
            <a:endCxn id="182" idx="3"/>
          </p:cNvCxnSpPr>
          <p:nvPr/>
        </p:nvCxnSpPr>
        <p:spPr>
          <a:xfrm flipH="1" rot="10800000">
            <a:off x="4125212" y="4884708"/>
            <a:ext cx="1379100" cy="1024200"/>
          </a:xfrm>
          <a:prstGeom prst="straightConnector1">
            <a:avLst/>
          </a:prstGeom>
          <a:noFill/>
          <a:ln cap="flat" cmpd="sng" w="76200">
            <a:solidFill>
              <a:srgbClr val="0070C0"/>
            </a:solidFill>
            <a:prstDash val="solid"/>
            <a:miter lim="800000"/>
            <a:headEnd len="sm" w="sm" type="none"/>
            <a:tailEnd len="med" w="med" type="triangle"/>
          </a:ln>
        </p:spPr>
      </p:cxnSp>
      <p:sp>
        <p:nvSpPr>
          <p:cNvPr id="212" name="Google Shape;212;p14"/>
          <p:cNvSpPr/>
          <p:nvPr/>
        </p:nvSpPr>
        <p:spPr>
          <a:xfrm rot="812244">
            <a:off x="2081070" y="1260139"/>
            <a:ext cx="8379666" cy="5339082"/>
          </a:xfrm>
          <a:prstGeom prst="cloud">
            <a:avLst/>
          </a:prstGeom>
          <a:solidFill>
            <a:srgbClr val="C2ECFF">
              <a:alpha val="2431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213" name="Google Shape;213;p14"/>
          <p:cNvSpPr txBox="1"/>
          <p:nvPr/>
        </p:nvSpPr>
        <p:spPr>
          <a:xfrm>
            <a:off x="7978915" y="2748148"/>
            <a:ext cx="2481821"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70C0"/>
              </a:buClr>
              <a:buSzPts val="2000"/>
              <a:buFont typeface="Calibri"/>
              <a:buNone/>
            </a:pPr>
            <a:r>
              <a:rPr b="1" i="0" lang="fi-FI" sz="2000" u="none" cap="none" strike="noStrike">
                <a:solidFill>
                  <a:srgbClr val="0070C0"/>
                </a:solidFill>
                <a:latin typeface="Calibri"/>
                <a:ea typeface="Calibri"/>
                <a:cs typeface="Calibri"/>
                <a:sym typeface="Calibri"/>
              </a:rPr>
              <a:t>Sosiaalinen media</a:t>
            </a:r>
            <a:endParaRPr b="0" i="0" sz="1800" u="none" cap="none" strike="noStrike">
              <a:solidFill>
                <a:schemeClr val="dk1"/>
              </a:solidFill>
              <a:latin typeface="Calibri"/>
              <a:ea typeface="Calibri"/>
              <a:cs typeface="Calibri"/>
              <a:sym typeface="Calibri"/>
            </a:endParaRPr>
          </a:p>
        </p:txBody>
      </p:sp>
      <p:sp>
        <p:nvSpPr>
          <p:cNvPr id="214" name="Google Shape;214;p14"/>
          <p:cNvSpPr txBox="1"/>
          <p:nvPr/>
        </p:nvSpPr>
        <p:spPr>
          <a:xfrm>
            <a:off x="7953386" y="2706132"/>
            <a:ext cx="2157544" cy="400110"/>
          </a:xfrm>
          <a:prstGeom prst="rect">
            <a:avLst/>
          </a:prstGeom>
          <a:solidFill>
            <a:srgbClr val="F0FAFF"/>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fi-FI" sz="2000" u="none" cap="none" strike="noStrike">
                <a:solidFill>
                  <a:srgbClr val="308ED0"/>
                </a:solidFill>
                <a:latin typeface="Arial"/>
                <a:ea typeface="Arial"/>
                <a:cs typeface="Arial"/>
                <a:sym typeface="Arial"/>
              </a:rPr>
              <a:t>Social media</a:t>
            </a:r>
            <a:endParaRPr b="1" i="0" sz="2000" u="none" cap="none" strike="noStrike">
              <a:solidFill>
                <a:srgbClr val="308ED0"/>
              </a:solidFill>
              <a:latin typeface="Arial"/>
              <a:ea typeface="Arial"/>
              <a:cs typeface="Arial"/>
              <a:sym typeface="Arial"/>
            </a:endParaRPr>
          </a:p>
        </p:txBody>
      </p:sp>
      <p:sp>
        <p:nvSpPr>
          <p:cNvPr id="215" name="Google Shape;215;p14"/>
          <p:cNvSpPr txBox="1"/>
          <p:nvPr/>
        </p:nvSpPr>
        <p:spPr>
          <a:xfrm>
            <a:off x="5459649" y="4068718"/>
            <a:ext cx="1050188" cy="646331"/>
          </a:xfrm>
          <a:prstGeom prst="rect">
            <a:avLst/>
          </a:prstGeom>
          <a:solidFill>
            <a:srgbClr val="7DADFF"/>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fi-FI" sz="1800" u="none" cap="none" strike="noStrike">
                <a:solidFill>
                  <a:srgbClr val="F0FAFF"/>
                </a:solidFill>
                <a:latin typeface="Arial"/>
                <a:ea typeface="Arial"/>
                <a:cs typeface="Arial"/>
                <a:sym typeface="Arial"/>
              </a:rPr>
              <a:t>Your website</a:t>
            </a:r>
            <a:endParaRPr b="1" i="0" sz="1800" u="none" cap="none" strike="noStrike">
              <a:solidFill>
                <a:srgbClr val="F0FAFF"/>
              </a:solidFill>
              <a:latin typeface="Arial"/>
              <a:ea typeface="Arial"/>
              <a:cs typeface="Arial"/>
              <a:sym typeface="Arial"/>
            </a:endParaRPr>
          </a:p>
        </p:txBody>
      </p:sp>
      <p:sp>
        <p:nvSpPr>
          <p:cNvPr id="216" name="Google Shape;216;p14"/>
          <p:cNvSpPr txBox="1"/>
          <p:nvPr>
            <p:ph idx="4294967295" type="title"/>
          </p:nvPr>
        </p:nvSpPr>
        <p:spPr>
          <a:xfrm>
            <a:off x="578575" y="258773"/>
            <a:ext cx="10407000" cy="11760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Calibri"/>
              <a:buNone/>
            </a:pPr>
            <a:r>
              <a:rPr lang="fi-FI" sz="3200"/>
              <a:t>Direct the discussion from social media sites </a:t>
            </a:r>
            <a:br>
              <a:rPr lang="fi-FI" sz="3200"/>
            </a:br>
            <a:r>
              <a:rPr lang="fi-FI" sz="3200"/>
              <a:t>to your website…</a:t>
            </a:r>
            <a:br>
              <a:rPr lang="fi-FI" sz="3200"/>
            </a:br>
            <a:r>
              <a:rPr lang="fi-FI" sz="3200"/>
              <a:t>…because there you have their 100% attention</a:t>
            </a:r>
            <a:endParaRPr sz="32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pic>
        <p:nvPicPr>
          <p:cNvPr id="222" name="Google Shape;222;p17"/>
          <p:cNvPicPr preferRelativeResize="0"/>
          <p:nvPr/>
        </p:nvPicPr>
        <p:blipFill rotWithShape="1">
          <a:blip r:embed="rId3">
            <a:alphaModFix/>
          </a:blip>
          <a:srcRect b="0" l="0" r="0" t="0"/>
          <a:stretch/>
        </p:blipFill>
        <p:spPr>
          <a:xfrm>
            <a:off x="690980" y="1127940"/>
            <a:ext cx="10694906" cy="4390833"/>
          </a:xfrm>
          <a:prstGeom prst="rect">
            <a:avLst/>
          </a:prstGeom>
          <a:noFill/>
          <a:ln>
            <a:noFill/>
          </a:ln>
        </p:spPr>
      </p:pic>
      <p:sp>
        <p:nvSpPr>
          <p:cNvPr id="223" name="Google Shape;223;p17"/>
          <p:cNvSpPr txBox="1"/>
          <p:nvPr>
            <p:ph idx="4294967295" type="title"/>
          </p:nvPr>
        </p:nvSpPr>
        <p:spPr>
          <a:xfrm>
            <a:off x="690980" y="-47449"/>
            <a:ext cx="10985500" cy="14763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Calibri"/>
              <a:buNone/>
            </a:pPr>
            <a:r>
              <a:rPr lang="fi-FI" sz="3600"/>
              <a:t>Your website function is to make all of </a:t>
            </a:r>
            <a:br>
              <a:rPr lang="fi-FI" sz="3600"/>
            </a:br>
            <a:r>
              <a:rPr lang="fi-FI" sz="3600"/>
              <a:t>this happen</a:t>
            </a:r>
            <a:endParaRPr sz="3600"/>
          </a:p>
        </p:txBody>
      </p:sp>
      <p:grpSp>
        <p:nvGrpSpPr>
          <p:cNvPr id="224" name="Google Shape;224;p17"/>
          <p:cNvGrpSpPr/>
          <p:nvPr/>
        </p:nvGrpSpPr>
        <p:grpSpPr>
          <a:xfrm>
            <a:off x="11026708" y="1046479"/>
            <a:ext cx="436680" cy="416880"/>
            <a:chOff x="10590980" y="1866321"/>
            <a:chExt cx="436680" cy="416880"/>
          </a:xfrm>
        </p:grpSpPr>
        <p:pic>
          <p:nvPicPr>
            <p:cNvPr id="225" name="Google Shape;225;p17"/>
            <p:cNvPicPr preferRelativeResize="0"/>
            <p:nvPr/>
          </p:nvPicPr>
          <p:blipFill rotWithShape="1">
            <a:blip r:embed="rId4">
              <a:alphaModFix/>
            </a:blip>
            <a:srcRect b="0" l="0" r="0" t="0"/>
            <a:stretch/>
          </p:blipFill>
          <p:spPr>
            <a:xfrm>
              <a:off x="10590980" y="1866321"/>
              <a:ext cx="380880" cy="183960"/>
            </a:xfrm>
            <a:prstGeom prst="rect">
              <a:avLst/>
            </a:prstGeom>
            <a:noFill/>
            <a:ln>
              <a:noFill/>
            </a:ln>
          </p:spPr>
        </p:pic>
        <p:pic>
          <p:nvPicPr>
            <p:cNvPr id="226" name="Google Shape;226;p17"/>
            <p:cNvPicPr preferRelativeResize="0"/>
            <p:nvPr/>
          </p:nvPicPr>
          <p:blipFill rotWithShape="1">
            <a:blip r:embed="rId5">
              <a:alphaModFix/>
            </a:blip>
            <a:srcRect b="0" l="0" r="0" t="0"/>
            <a:stretch/>
          </p:blipFill>
          <p:spPr>
            <a:xfrm>
              <a:off x="10954580" y="1866321"/>
              <a:ext cx="73080" cy="416880"/>
            </a:xfrm>
            <a:prstGeom prst="rect">
              <a:avLst/>
            </a:prstGeom>
            <a:noFill/>
            <a:ln>
              <a:noFill/>
            </a:ln>
          </p:spPr>
        </p:pic>
      </p:grpSp>
      <p:grpSp>
        <p:nvGrpSpPr>
          <p:cNvPr id="227" name="Google Shape;227;p17"/>
          <p:cNvGrpSpPr/>
          <p:nvPr/>
        </p:nvGrpSpPr>
        <p:grpSpPr>
          <a:xfrm>
            <a:off x="3030746" y="3413268"/>
            <a:ext cx="1576066" cy="1939395"/>
            <a:chOff x="3030746" y="3413268"/>
            <a:chExt cx="1576066" cy="1939395"/>
          </a:xfrm>
        </p:grpSpPr>
        <p:pic>
          <p:nvPicPr>
            <p:cNvPr id="228" name="Google Shape;228;p17"/>
            <p:cNvPicPr preferRelativeResize="0"/>
            <p:nvPr/>
          </p:nvPicPr>
          <p:blipFill rotWithShape="1">
            <a:blip r:embed="rId6">
              <a:alphaModFix/>
            </a:blip>
            <a:srcRect b="0" l="0" r="0" t="0"/>
            <a:stretch/>
          </p:blipFill>
          <p:spPr>
            <a:xfrm>
              <a:off x="3030746" y="3777746"/>
              <a:ext cx="1574917" cy="1574917"/>
            </a:xfrm>
            <a:prstGeom prst="rect">
              <a:avLst/>
            </a:prstGeom>
            <a:noFill/>
            <a:ln>
              <a:noFill/>
            </a:ln>
          </p:spPr>
        </p:pic>
        <p:sp>
          <p:nvSpPr>
            <p:cNvPr id="229" name="Google Shape;229;p17"/>
            <p:cNvSpPr txBox="1"/>
            <p:nvPr/>
          </p:nvSpPr>
          <p:spPr>
            <a:xfrm>
              <a:off x="3989335" y="3413268"/>
              <a:ext cx="617477" cy="369332"/>
            </a:xfrm>
            <a:prstGeom prst="rect">
              <a:avLst/>
            </a:prstGeom>
            <a:solidFill>
              <a:srgbClr val="FFC000"/>
            </a:solid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1800"/>
                <a:buFont typeface="Arial"/>
                <a:buNone/>
              </a:pPr>
              <a:r>
                <a:rPr b="0" i="0" lang="fi-FI" sz="1800" u="none" cap="none" strike="noStrike">
                  <a:solidFill>
                    <a:schemeClr val="dk1"/>
                  </a:solidFill>
                  <a:latin typeface="Arial"/>
                  <a:ea typeface="Arial"/>
                  <a:cs typeface="Arial"/>
                  <a:sym typeface="Arial"/>
                </a:rPr>
                <a:t>Visit</a:t>
              </a:r>
              <a:endParaRPr b="0" i="0" sz="1800" u="none" cap="none" strike="noStrike">
                <a:solidFill>
                  <a:schemeClr val="dk1"/>
                </a:solidFill>
                <a:latin typeface="Arial"/>
                <a:ea typeface="Arial"/>
                <a:cs typeface="Arial"/>
                <a:sym typeface="Arial"/>
              </a:endParaRPr>
            </a:p>
          </p:txBody>
        </p:sp>
      </p:grpSp>
      <p:grpSp>
        <p:nvGrpSpPr>
          <p:cNvPr id="230" name="Google Shape;230;p17"/>
          <p:cNvGrpSpPr/>
          <p:nvPr/>
        </p:nvGrpSpPr>
        <p:grpSpPr>
          <a:xfrm>
            <a:off x="601133" y="1839422"/>
            <a:ext cx="1584248" cy="1938324"/>
            <a:chOff x="601133" y="1839422"/>
            <a:chExt cx="1584248" cy="1938324"/>
          </a:xfrm>
        </p:grpSpPr>
        <p:pic>
          <p:nvPicPr>
            <p:cNvPr id="231" name="Google Shape;231;p17"/>
            <p:cNvPicPr preferRelativeResize="0"/>
            <p:nvPr/>
          </p:nvPicPr>
          <p:blipFill rotWithShape="1">
            <a:blip r:embed="rId7">
              <a:alphaModFix/>
            </a:blip>
            <a:srcRect b="0" l="0" r="0" t="0"/>
            <a:stretch/>
          </p:blipFill>
          <p:spPr>
            <a:xfrm>
              <a:off x="601133" y="2202829"/>
              <a:ext cx="1574917" cy="1574917"/>
            </a:xfrm>
            <a:prstGeom prst="rect">
              <a:avLst/>
            </a:prstGeom>
            <a:noFill/>
            <a:ln>
              <a:noFill/>
            </a:ln>
          </p:spPr>
        </p:pic>
        <p:sp>
          <p:nvSpPr>
            <p:cNvPr id="232" name="Google Shape;232;p17"/>
            <p:cNvSpPr txBox="1"/>
            <p:nvPr/>
          </p:nvSpPr>
          <p:spPr>
            <a:xfrm>
              <a:off x="1337328" y="1839422"/>
              <a:ext cx="848053" cy="369332"/>
            </a:xfrm>
            <a:prstGeom prst="rect">
              <a:avLst/>
            </a:prstGeom>
            <a:solidFill>
              <a:srgbClr val="FFC000"/>
            </a:solid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1800"/>
                <a:buFont typeface="Arial"/>
                <a:buNone/>
              </a:pPr>
              <a:r>
                <a:rPr b="0" i="0" lang="fi-FI" sz="1800" u="none" cap="none" strike="noStrike">
                  <a:solidFill>
                    <a:schemeClr val="dk1"/>
                  </a:solidFill>
                  <a:latin typeface="Arial"/>
                  <a:ea typeface="Arial"/>
                  <a:cs typeface="Arial"/>
                  <a:sym typeface="Arial"/>
                </a:rPr>
                <a:t>Attract</a:t>
              </a:r>
              <a:endParaRPr b="0" i="0" sz="1800" u="none" cap="none" strike="noStrike">
                <a:solidFill>
                  <a:schemeClr val="dk1"/>
                </a:solidFill>
                <a:latin typeface="Arial"/>
                <a:ea typeface="Arial"/>
                <a:cs typeface="Arial"/>
                <a:sym typeface="Arial"/>
              </a:endParaRPr>
            </a:p>
          </p:txBody>
        </p:sp>
      </p:grpSp>
      <p:grpSp>
        <p:nvGrpSpPr>
          <p:cNvPr id="233" name="Google Shape;233;p17"/>
          <p:cNvGrpSpPr/>
          <p:nvPr/>
        </p:nvGrpSpPr>
        <p:grpSpPr>
          <a:xfrm>
            <a:off x="4934745" y="1833497"/>
            <a:ext cx="2099889" cy="1545270"/>
            <a:chOff x="4934745" y="1833497"/>
            <a:chExt cx="2099889" cy="1545270"/>
          </a:xfrm>
        </p:grpSpPr>
        <p:pic>
          <p:nvPicPr>
            <p:cNvPr id="234" name="Google Shape;234;p17"/>
            <p:cNvPicPr preferRelativeResize="0"/>
            <p:nvPr/>
          </p:nvPicPr>
          <p:blipFill rotWithShape="1">
            <a:blip r:embed="rId8">
              <a:alphaModFix/>
            </a:blip>
            <a:srcRect b="0" l="0" r="0" t="0"/>
            <a:stretch/>
          </p:blipFill>
          <p:spPr>
            <a:xfrm>
              <a:off x="4934745" y="2202829"/>
              <a:ext cx="2099889" cy="1175938"/>
            </a:xfrm>
            <a:prstGeom prst="rect">
              <a:avLst/>
            </a:prstGeom>
            <a:noFill/>
            <a:ln>
              <a:noFill/>
            </a:ln>
          </p:spPr>
        </p:pic>
        <p:sp>
          <p:nvSpPr>
            <p:cNvPr id="235" name="Google Shape;235;p17"/>
            <p:cNvSpPr txBox="1"/>
            <p:nvPr/>
          </p:nvSpPr>
          <p:spPr>
            <a:xfrm>
              <a:off x="4942526" y="1833497"/>
              <a:ext cx="1077273" cy="369291"/>
            </a:xfrm>
            <a:prstGeom prst="rect">
              <a:avLst/>
            </a:prstGeom>
            <a:solidFill>
              <a:srgbClr val="FFC000"/>
            </a:solid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1800"/>
                <a:buFont typeface="Arial"/>
                <a:buNone/>
              </a:pPr>
              <a:r>
                <a:rPr b="0" i="0" lang="fi-FI" sz="1800" u="none" cap="none" strike="noStrike">
                  <a:solidFill>
                    <a:schemeClr val="dk1"/>
                  </a:solidFill>
                  <a:latin typeface="Arial"/>
                  <a:ea typeface="Arial"/>
                  <a:cs typeface="Arial"/>
                  <a:sym typeface="Arial"/>
                </a:rPr>
                <a:t>Interest</a:t>
              </a:r>
              <a:endParaRPr b="0" i="0" sz="1800" u="none" cap="none" strike="noStrike">
                <a:solidFill>
                  <a:schemeClr val="dk1"/>
                </a:solidFill>
                <a:latin typeface="Arial"/>
                <a:ea typeface="Arial"/>
                <a:cs typeface="Arial"/>
                <a:sym typeface="Arial"/>
              </a:endParaRPr>
            </a:p>
          </p:txBody>
        </p:sp>
      </p:grpSp>
      <p:grpSp>
        <p:nvGrpSpPr>
          <p:cNvPr id="236" name="Google Shape;236;p17"/>
          <p:cNvGrpSpPr/>
          <p:nvPr/>
        </p:nvGrpSpPr>
        <p:grpSpPr>
          <a:xfrm>
            <a:off x="7501339" y="3504649"/>
            <a:ext cx="1704270" cy="1645848"/>
            <a:chOff x="7501339" y="3504649"/>
            <a:chExt cx="1704270" cy="1645848"/>
          </a:xfrm>
        </p:grpSpPr>
        <p:sp>
          <p:nvSpPr>
            <p:cNvPr id="237" name="Google Shape;237;p17"/>
            <p:cNvSpPr txBox="1"/>
            <p:nvPr/>
          </p:nvSpPr>
          <p:spPr>
            <a:xfrm>
              <a:off x="7972221" y="3504649"/>
              <a:ext cx="1233388" cy="369291"/>
            </a:xfrm>
            <a:prstGeom prst="rect">
              <a:avLst/>
            </a:prstGeom>
            <a:solidFill>
              <a:srgbClr val="FFC000"/>
            </a:solid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1800"/>
                <a:buFont typeface="Arial"/>
                <a:buNone/>
              </a:pPr>
              <a:r>
                <a:rPr b="0" i="0" lang="fi-FI" sz="1800" u="none" cap="none" strike="noStrike">
                  <a:solidFill>
                    <a:schemeClr val="dk1"/>
                  </a:solidFill>
                  <a:latin typeface="Arial"/>
                  <a:ea typeface="Arial"/>
                  <a:cs typeface="Arial"/>
                  <a:sym typeface="Arial"/>
                </a:rPr>
                <a:t>Purchase</a:t>
              </a:r>
              <a:endParaRPr b="0" i="0" sz="1800" u="none" cap="none" strike="noStrike">
                <a:solidFill>
                  <a:schemeClr val="dk1"/>
                </a:solidFill>
                <a:latin typeface="Arial"/>
                <a:ea typeface="Arial"/>
                <a:cs typeface="Arial"/>
                <a:sym typeface="Arial"/>
              </a:endParaRPr>
            </a:p>
          </p:txBody>
        </p:sp>
        <p:pic>
          <p:nvPicPr>
            <p:cNvPr descr="Kuva, joka sisältää kohteen teksti, clipart-kuva&#10;&#10;Kuvaus luotu automaattisesti" id="238" name="Google Shape;238;p17"/>
            <p:cNvPicPr preferRelativeResize="0"/>
            <p:nvPr/>
          </p:nvPicPr>
          <p:blipFill rotWithShape="1">
            <a:blip r:embed="rId9">
              <a:alphaModFix/>
            </a:blip>
            <a:srcRect b="0" l="0" r="0" t="0"/>
            <a:stretch/>
          </p:blipFill>
          <p:spPr>
            <a:xfrm>
              <a:off x="7501339" y="3873940"/>
              <a:ext cx="1704270" cy="1276557"/>
            </a:xfrm>
            <a:prstGeom prst="rect">
              <a:avLst/>
            </a:prstGeom>
            <a:noFill/>
            <a:ln>
              <a:noFill/>
            </a:ln>
          </p:spPr>
        </p:pic>
      </p:grpSp>
      <p:grpSp>
        <p:nvGrpSpPr>
          <p:cNvPr id="239" name="Google Shape;239;p17"/>
          <p:cNvGrpSpPr/>
          <p:nvPr/>
        </p:nvGrpSpPr>
        <p:grpSpPr>
          <a:xfrm>
            <a:off x="9610806" y="1364334"/>
            <a:ext cx="1572904" cy="1938711"/>
            <a:chOff x="9610806" y="1364334"/>
            <a:chExt cx="1572904" cy="1938711"/>
          </a:xfrm>
        </p:grpSpPr>
        <p:sp>
          <p:nvSpPr>
            <p:cNvPr id="240" name="Google Shape;240;p17"/>
            <p:cNvSpPr txBox="1"/>
            <p:nvPr/>
          </p:nvSpPr>
          <p:spPr>
            <a:xfrm>
              <a:off x="9697234" y="1364334"/>
              <a:ext cx="1486476" cy="369291"/>
            </a:xfrm>
            <a:prstGeom prst="rect">
              <a:avLst/>
            </a:prstGeom>
            <a:solidFill>
              <a:srgbClr val="FFC000"/>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fi-FI" sz="1800" u="none" cap="none" strike="noStrike">
                  <a:solidFill>
                    <a:schemeClr val="dk1"/>
                  </a:solidFill>
                  <a:latin typeface="Arial"/>
                  <a:ea typeface="Arial"/>
                  <a:cs typeface="Arial"/>
                  <a:sym typeface="Arial"/>
                </a:rPr>
                <a:t>Recommend</a:t>
              </a:r>
              <a:endParaRPr sz="1800">
                <a:solidFill>
                  <a:schemeClr val="dk1"/>
                </a:solidFill>
                <a:latin typeface="Arial"/>
                <a:ea typeface="Arial"/>
                <a:cs typeface="Arial"/>
                <a:sym typeface="Arial"/>
              </a:endParaRPr>
            </a:p>
          </p:txBody>
        </p:sp>
        <p:pic>
          <p:nvPicPr>
            <p:cNvPr id="241" name="Google Shape;241;p17"/>
            <p:cNvPicPr preferRelativeResize="0"/>
            <p:nvPr/>
          </p:nvPicPr>
          <p:blipFill rotWithShape="1">
            <a:blip r:embed="rId10">
              <a:alphaModFix/>
            </a:blip>
            <a:srcRect b="0" l="0" r="0" t="0"/>
            <a:stretch/>
          </p:blipFill>
          <p:spPr>
            <a:xfrm>
              <a:off x="9610806" y="1724044"/>
              <a:ext cx="1572904" cy="1579001"/>
            </a:xfrm>
            <a:prstGeom prst="rect">
              <a:avLst/>
            </a:prstGeom>
            <a:noFill/>
            <a:ln>
              <a:noFill/>
            </a:ln>
          </p:spPr>
        </p:pic>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9"/>
          <p:cNvSpPr txBox="1"/>
          <p:nvPr>
            <p:ph idx="4294967295" type="ctrTitle"/>
          </p:nvPr>
        </p:nvSpPr>
        <p:spPr>
          <a:xfrm>
            <a:off x="1524000" y="2717800"/>
            <a:ext cx="9144000" cy="71120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6000"/>
              <a:buFont typeface="Calibri"/>
              <a:buNone/>
            </a:pPr>
            <a:r>
              <a:rPr b="1" i="0" lang="fi-FI" sz="4400" u="none" cap="none" strike="noStrike">
                <a:solidFill>
                  <a:srgbClr val="161249"/>
                </a:solidFill>
                <a:latin typeface="Arial"/>
                <a:ea typeface="Arial"/>
                <a:cs typeface="Arial"/>
                <a:sym typeface="Arial"/>
              </a:rPr>
              <a:t>Business objectives</a:t>
            </a:r>
            <a:endParaRPr b="0" i="0" sz="4400" u="none" cap="none" strike="noStrik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g2481729c776_0_9"/>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Common business objectives </a:t>
            </a:r>
            <a:r>
              <a:rPr lang="fi-FI"/>
              <a:t>regarding</a:t>
            </a:r>
            <a:r>
              <a:rPr lang="fi-FI"/>
              <a:t> websites</a:t>
            </a:r>
            <a:endParaRPr/>
          </a:p>
        </p:txBody>
      </p:sp>
      <p:sp>
        <p:nvSpPr>
          <p:cNvPr id="253" name="Google Shape;253;g2481729c776_0_9"/>
          <p:cNvSpPr txBox="1"/>
          <p:nvPr>
            <p:ph idx="1" type="body"/>
          </p:nvPr>
        </p:nvSpPr>
        <p:spPr>
          <a:xfrm>
            <a:off x="838200" y="1825625"/>
            <a:ext cx="10515600" cy="3874500"/>
          </a:xfrm>
          <a:prstGeom prst="rect">
            <a:avLst/>
          </a:prstGeom>
        </p:spPr>
        <p:txBody>
          <a:bodyPr anchorCtr="0" anchor="t" bIns="45700" lIns="91425" spcFirstLastPara="1" rIns="91425" wrap="square" tIns="45700">
            <a:noAutofit/>
          </a:bodyPr>
          <a:lstStyle/>
          <a:p>
            <a:pPr indent="-387350" lvl="0" marL="457200" rtl="0" algn="l">
              <a:spcBef>
                <a:spcPts val="1000"/>
              </a:spcBef>
              <a:spcAft>
                <a:spcPts val="0"/>
              </a:spcAft>
              <a:buClr>
                <a:schemeClr val="accent2"/>
              </a:buClr>
              <a:buSzPts val="2500"/>
              <a:buChar char="●"/>
            </a:pPr>
            <a:r>
              <a:rPr lang="fi-FI" sz="2500"/>
              <a:t>Increase online visibility</a:t>
            </a:r>
            <a:endParaRPr sz="2500"/>
          </a:p>
          <a:p>
            <a:pPr indent="-387350" lvl="0" marL="457200" rtl="0" algn="l">
              <a:spcBef>
                <a:spcPts val="0"/>
              </a:spcBef>
              <a:spcAft>
                <a:spcPts val="0"/>
              </a:spcAft>
              <a:buClr>
                <a:schemeClr val="accent2"/>
              </a:buClr>
              <a:buSzPts val="2500"/>
              <a:buChar char="●"/>
            </a:pPr>
            <a:r>
              <a:rPr lang="fi-FI" sz="2500"/>
              <a:t>Generate leads</a:t>
            </a:r>
            <a:endParaRPr sz="2500"/>
          </a:p>
          <a:p>
            <a:pPr indent="-387350" lvl="0" marL="457200" rtl="0" algn="l">
              <a:spcBef>
                <a:spcPts val="0"/>
              </a:spcBef>
              <a:spcAft>
                <a:spcPts val="0"/>
              </a:spcAft>
              <a:buClr>
                <a:schemeClr val="accent2"/>
              </a:buClr>
              <a:buSzPts val="2500"/>
              <a:buChar char="●"/>
            </a:pPr>
            <a:r>
              <a:rPr lang="fi-FI" sz="2500"/>
              <a:t>Drive conversions</a:t>
            </a:r>
            <a:endParaRPr sz="2500"/>
          </a:p>
          <a:p>
            <a:pPr indent="-387350" lvl="0" marL="457200" rtl="0" algn="l">
              <a:spcBef>
                <a:spcPts val="0"/>
              </a:spcBef>
              <a:spcAft>
                <a:spcPts val="0"/>
              </a:spcAft>
              <a:buClr>
                <a:schemeClr val="accent2"/>
              </a:buClr>
              <a:buSzPts val="2500"/>
              <a:buChar char="●"/>
            </a:pPr>
            <a:r>
              <a:rPr lang="fi-FI" sz="2500"/>
              <a:t>Enhance brand awareness</a:t>
            </a:r>
            <a:endParaRPr sz="2500"/>
          </a:p>
          <a:p>
            <a:pPr indent="-387350" lvl="0" marL="457200" rtl="0" algn="l">
              <a:spcBef>
                <a:spcPts val="0"/>
              </a:spcBef>
              <a:spcAft>
                <a:spcPts val="0"/>
              </a:spcAft>
              <a:buClr>
                <a:schemeClr val="accent2"/>
              </a:buClr>
              <a:buSzPts val="2500"/>
              <a:buChar char="●"/>
            </a:pPr>
            <a:r>
              <a:rPr lang="fi-FI" sz="2500"/>
              <a:t>Provide customer support </a:t>
            </a:r>
            <a:endParaRPr sz="2500"/>
          </a:p>
          <a:p>
            <a:pPr indent="-387350" lvl="0" marL="457200" rtl="0" algn="l">
              <a:spcBef>
                <a:spcPts val="0"/>
              </a:spcBef>
              <a:spcAft>
                <a:spcPts val="0"/>
              </a:spcAft>
              <a:buClr>
                <a:schemeClr val="accent2"/>
              </a:buClr>
              <a:buSzPts val="2500"/>
              <a:buChar char="●"/>
            </a:pPr>
            <a:r>
              <a:rPr lang="fi-FI" sz="2500"/>
              <a:t>Establish thought leadership </a:t>
            </a:r>
            <a:endParaRPr sz="2500"/>
          </a:p>
          <a:p>
            <a:pPr indent="-387350" lvl="0" marL="457200" rtl="0" algn="l">
              <a:spcBef>
                <a:spcPts val="0"/>
              </a:spcBef>
              <a:spcAft>
                <a:spcPts val="0"/>
              </a:spcAft>
              <a:buClr>
                <a:schemeClr val="accent2"/>
              </a:buClr>
              <a:buSzPts val="2500"/>
              <a:buChar char="●"/>
            </a:pPr>
            <a:r>
              <a:rPr lang="fi-FI" sz="2500"/>
              <a:t>Improve customer engagement</a:t>
            </a:r>
            <a:endParaRPr sz="2500"/>
          </a:p>
          <a:p>
            <a:pPr indent="-387350" lvl="0" marL="457200" rtl="0" algn="l">
              <a:spcBef>
                <a:spcPts val="0"/>
              </a:spcBef>
              <a:spcAft>
                <a:spcPts val="0"/>
              </a:spcAft>
              <a:buClr>
                <a:schemeClr val="accent2"/>
              </a:buClr>
              <a:buSzPts val="2500"/>
              <a:buChar char="●"/>
            </a:pPr>
            <a:r>
              <a:rPr lang="fi-FI" sz="2500"/>
              <a:t>Enhance user experience </a:t>
            </a:r>
            <a:endParaRPr sz="2500"/>
          </a:p>
          <a:p>
            <a:pPr indent="-387350" lvl="0" marL="457200" rtl="0" algn="l">
              <a:spcBef>
                <a:spcPts val="0"/>
              </a:spcBef>
              <a:spcAft>
                <a:spcPts val="0"/>
              </a:spcAft>
              <a:buClr>
                <a:schemeClr val="accent2"/>
              </a:buClr>
              <a:buSzPts val="2500"/>
              <a:buChar char="●"/>
            </a:pPr>
            <a:r>
              <a:rPr lang="fi-FI" sz="2500"/>
              <a:t>Support sales and e-commerce</a:t>
            </a:r>
            <a:endParaRPr sz="2500"/>
          </a:p>
          <a:p>
            <a:pPr indent="-387350" lvl="0" marL="457200" rtl="0" algn="l">
              <a:spcBef>
                <a:spcPts val="0"/>
              </a:spcBef>
              <a:spcAft>
                <a:spcPts val="0"/>
              </a:spcAft>
              <a:buClr>
                <a:schemeClr val="accent2"/>
              </a:buClr>
              <a:buSzPts val="2500"/>
              <a:buChar char="●"/>
            </a:pPr>
            <a:r>
              <a:rPr lang="fi-FI" sz="2500"/>
              <a:t>Gather customer feedback and insights</a:t>
            </a:r>
            <a:endParaRPr sz="25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g24a89ca0151_0_0"/>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Website examples of </a:t>
            </a:r>
            <a:r>
              <a:rPr lang="fi-FI"/>
              <a:t>objectives</a:t>
            </a:r>
            <a:endParaRPr/>
          </a:p>
        </p:txBody>
      </p:sp>
      <p:sp>
        <p:nvSpPr>
          <p:cNvPr id="260" name="Google Shape;260;g24a89ca0151_0_0"/>
          <p:cNvSpPr txBox="1"/>
          <p:nvPr>
            <p:ph idx="1" type="body"/>
          </p:nvPr>
        </p:nvSpPr>
        <p:spPr>
          <a:xfrm>
            <a:off x="838200" y="1825625"/>
            <a:ext cx="10515600" cy="38745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fi-FI"/>
              <a:t>Generate leads:</a:t>
            </a:r>
            <a:endParaRPr/>
          </a:p>
        </p:txBody>
      </p:sp>
      <p:pic>
        <p:nvPicPr>
          <p:cNvPr id="261" name="Google Shape;261;g24a89ca0151_0_0"/>
          <p:cNvPicPr preferRelativeResize="0"/>
          <p:nvPr/>
        </p:nvPicPr>
        <p:blipFill>
          <a:blip r:embed="rId3">
            <a:alphaModFix/>
          </a:blip>
          <a:stretch>
            <a:fillRect/>
          </a:stretch>
        </p:blipFill>
        <p:spPr>
          <a:xfrm>
            <a:off x="3879500" y="1790025"/>
            <a:ext cx="5830051" cy="3945700"/>
          </a:xfrm>
          <a:prstGeom prst="rect">
            <a:avLst/>
          </a:prstGeom>
          <a:noFill/>
          <a:ln>
            <a:noFill/>
          </a:ln>
        </p:spPr>
      </p:pic>
      <p:sp>
        <p:nvSpPr>
          <p:cNvPr id="262" name="Google Shape;262;g24a89ca0151_0_0"/>
          <p:cNvSpPr txBox="1"/>
          <p:nvPr/>
        </p:nvSpPr>
        <p:spPr>
          <a:xfrm>
            <a:off x="3022650" y="5931250"/>
            <a:ext cx="86973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fi-FI"/>
              <a:t>Source and more information: </a:t>
            </a:r>
            <a:r>
              <a:rPr lang="fi-FI" u="sng">
                <a:solidFill>
                  <a:schemeClr val="hlink"/>
                </a:solidFill>
                <a:hlinkClick r:id="rId4"/>
              </a:rPr>
              <a:t>https://www.mailerlite.com/blog/inspiring-examples-of-email-pop-ups-and-why-they-work</a:t>
            </a:r>
            <a:r>
              <a:rPr lang="fi-FI"/>
              <a:t>?</a:t>
            </a:r>
            <a:endParaRPr/>
          </a:p>
          <a:p>
            <a:pPr indent="0" lvl="0" marL="0" rtl="0" algn="l">
              <a:spcBef>
                <a:spcPts val="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g24a89ca0151_0_11"/>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Website examples of objectives</a:t>
            </a:r>
            <a:endParaRPr/>
          </a:p>
        </p:txBody>
      </p:sp>
      <p:sp>
        <p:nvSpPr>
          <p:cNvPr id="269" name="Google Shape;269;g24a89ca0151_0_11"/>
          <p:cNvSpPr txBox="1"/>
          <p:nvPr>
            <p:ph idx="1" type="body"/>
          </p:nvPr>
        </p:nvSpPr>
        <p:spPr>
          <a:xfrm>
            <a:off x="838200" y="1825625"/>
            <a:ext cx="10515600" cy="38745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fi-FI"/>
              <a:t>Enhance brand awareness</a:t>
            </a:r>
            <a:r>
              <a:rPr lang="fi-FI"/>
              <a:t>:</a:t>
            </a:r>
            <a:endParaRPr/>
          </a:p>
        </p:txBody>
      </p:sp>
      <p:sp>
        <p:nvSpPr>
          <p:cNvPr id="270" name="Google Shape;270;g24a89ca0151_0_11"/>
          <p:cNvSpPr txBox="1"/>
          <p:nvPr/>
        </p:nvSpPr>
        <p:spPr>
          <a:xfrm>
            <a:off x="1625375" y="5303925"/>
            <a:ext cx="86973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fi-FI" u="sng">
                <a:solidFill>
                  <a:schemeClr val="hlink"/>
                </a:solidFill>
                <a:hlinkClick r:id="rId3"/>
              </a:rPr>
              <a:t>https://www.apple.com/</a:t>
            </a:r>
            <a:endParaRPr/>
          </a:p>
          <a:p>
            <a:pPr indent="0" lvl="0" marL="0" rtl="0" algn="l">
              <a:spcBef>
                <a:spcPts val="0"/>
              </a:spcBef>
              <a:spcAft>
                <a:spcPts val="0"/>
              </a:spcAft>
              <a:buNone/>
            </a:pPr>
            <a:r>
              <a:t/>
            </a:r>
            <a:endParaRPr/>
          </a:p>
        </p:txBody>
      </p:sp>
      <p:pic>
        <p:nvPicPr>
          <p:cNvPr id="271" name="Google Shape;271;g24a89ca0151_0_11"/>
          <p:cNvPicPr preferRelativeResize="0"/>
          <p:nvPr/>
        </p:nvPicPr>
        <p:blipFill>
          <a:blip r:embed="rId4">
            <a:alphaModFix/>
          </a:blip>
          <a:stretch>
            <a:fillRect/>
          </a:stretch>
        </p:blipFill>
        <p:spPr>
          <a:xfrm>
            <a:off x="738400" y="2598309"/>
            <a:ext cx="5354526" cy="2161592"/>
          </a:xfrm>
          <a:prstGeom prst="rect">
            <a:avLst/>
          </a:prstGeom>
          <a:noFill/>
          <a:ln>
            <a:noFill/>
          </a:ln>
        </p:spPr>
      </p:pic>
      <p:pic>
        <p:nvPicPr>
          <p:cNvPr id="272" name="Google Shape;272;g24a89ca0151_0_11"/>
          <p:cNvPicPr preferRelativeResize="0"/>
          <p:nvPr/>
        </p:nvPicPr>
        <p:blipFill>
          <a:blip r:embed="rId5">
            <a:alphaModFix/>
          </a:blip>
          <a:stretch>
            <a:fillRect/>
          </a:stretch>
        </p:blipFill>
        <p:spPr>
          <a:xfrm>
            <a:off x="6208600" y="2617288"/>
            <a:ext cx="5796476" cy="24873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g24a89ca0151_0_19"/>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Website examples of objectives</a:t>
            </a:r>
            <a:endParaRPr/>
          </a:p>
        </p:txBody>
      </p:sp>
      <p:sp>
        <p:nvSpPr>
          <p:cNvPr id="279" name="Google Shape;279;g24a89ca0151_0_19"/>
          <p:cNvSpPr txBox="1"/>
          <p:nvPr>
            <p:ph idx="1" type="body"/>
          </p:nvPr>
        </p:nvSpPr>
        <p:spPr>
          <a:xfrm>
            <a:off x="838200" y="1825625"/>
            <a:ext cx="10515600" cy="38745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fi-FI"/>
              <a:t>Support sales (e-commerce):</a:t>
            </a:r>
            <a:endParaRPr/>
          </a:p>
        </p:txBody>
      </p:sp>
      <p:sp>
        <p:nvSpPr>
          <p:cNvPr id="280" name="Google Shape;280;g24a89ca0151_0_19"/>
          <p:cNvSpPr txBox="1"/>
          <p:nvPr/>
        </p:nvSpPr>
        <p:spPr>
          <a:xfrm>
            <a:off x="3022650" y="6073825"/>
            <a:ext cx="86973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fi-FI" u="sng">
                <a:solidFill>
                  <a:schemeClr val="hlink"/>
                </a:solidFill>
                <a:hlinkClick r:id="rId3"/>
              </a:rPr>
              <a:t>https://www.walmart.com/</a:t>
            </a:r>
            <a:endParaRPr/>
          </a:p>
          <a:p>
            <a:pPr indent="0" lvl="0" marL="0" rtl="0" algn="l">
              <a:spcBef>
                <a:spcPts val="0"/>
              </a:spcBef>
              <a:spcAft>
                <a:spcPts val="0"/>
              </a:spcAft>
              <a:buNone/>
            </a:pPr>
            <a:r>
              <a:t/>
            </a:r>
            <a:endParaRPr/>
          </a:p>
        </p:txBody>
      </p:sp>
      <p:pic>
        <p:nvPicPr>
          <p:cNvPr id="281" name="Google Shape;281;g24a89ca0151_0_19"/>
          <p:cNvPicPr preferRelativeResize="0"/>
          <p:nvPr/>
        </p:nvPicPr>
        <p:blipFill>
          <a:blip r:embed="rId4">
            <a:alphaModFix/>
          </a:blip>
          <a:stretch>
            <a:fillRect/>
          </a:stretch>
        </p:blipFill>
        <p:spPr>
          <a:xfrm>
            <a:off x="1040825" y="2398150"/>
            <a:ext cx="7342749" cy="35331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g24a89ca0151_0_35"/>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Website examples of objectives</a:t>
            </a:r>
            <a:endParaRPr/>
          </a:p>
        </p:txBody>
      </p:sp>
      <p:sp>
        <p:nvSpPr>
          <p:cNvPr id="288" name="Google Shape;288;g24a89ca0151_0_35"/>
          <p:cNvSpPr txBox="1"/>
          <p:nvPr>
            <p:ph idx="1" type="body"/>
          </p:nvPr>
        </p:nvSpPr>
        <p:spPr>
          <a:xfrm>
            <a:off x="838200" y="1825625"/>
            <a:ext cx="10515600" cy="38745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fi-FI"/>
              <a:t>More examples?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32"/>
          <p:cNvSpPr txBox="1"/>
          <p:nvPr>
            <p:ph idx="4294967295" type="ctrTitle"/>
          </p:nvPr>
        </p:nvSpPr>
        <p:spPr>
          <a:xfrm>
            <a:off x="1524000" y="2795588"/>
            <a:ext cx="9144000" cy="633412"/>
          </a:xfrm>
          <a:prstGeom prst="rect">
            <a:avLst/>
          </a:prstGeom>
          <a:noFill/>
          <a:ln>
            <a:noFill/>
          </a:ln>
        </p:spPr>
        <p:txBody>
          <a:bodyPr anchorCtr="0" anchor="b" bIns="45700" lIns="91425" spcFirstLastPara="1" rIns="91425" wrap="square" tIns="45700">
            <a:normAutofit fontScale="90000"/>
          </a:bodyPr>
          <a:lstStyle/>
          <a:p>
            <a:pPr indent="0" lvl="0" marL="0" marR="0" rtl="0" algn="ctr">
              <a:lnSpc>
                <a:spcPct val="90000"/>
              </a:lnSpc>
              <a:spcBef>
                <a:spcPts val="0"/>
              </a:spcBef>
              <a:spcAft>
                <a:spcPts val="0"/>
              </a:spcAft>
              <a:buClr>
                <a:schemeClr val="dk1"/>
              </a:buClr>
              <a:buSzPct val="185185"/>
              <a:buFont typeface="Calibri"/>
              <a:buNone/>
            </a:pPr>
            <a:r>
              <a:rPr lang="fi-FI"/>
              <a:t>Best practices for a good website</a:t>
            </a:r>
            <a:endParaRPr b="0" i="0" sz="3600" u="none" cap="none" strike="noStrike">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g2467f7231bf_0_48"/>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Best practices for a good website</a:t>
            </a:r>
            <a:endParaRPr/>
          </a:p>
        </p:txBody>
      </p:sp>
      <p:sp>
        <p:nvSpPr>
          <p:cNvPr id="300" name="Google Shape;300;g2467f7231bf_0_48"/>
          <p:cNvSpPr txBox="1"/>
          <p:nvPr>
            <p:ph idx="1" type="body"/>
          </p:nvPr>
        </p:nvSpPr>
        <p:spPr>
          <a:xfrm>
            <a:off x="838200" y="1857125"/>
            <a:ext cx="10515600" cy="3874500"/>
          </a:xfrm>
          <a:prstGeom prst="rect">
            <a:avLst/>
          </a:prstGeom>
        </p:spPr>
        <p:txBody>
          <a:bodyPr anchorCtr="0" anchor="t" bIns="45700" lIns="91425" spcFirstLastPara="1" rIns="91425" wrap="square" tIns="45700">
            <a:normAutofit fontScale="77500" lnSpcReduction="20000"/>
          </a:bodyPr>
          <a:lstStyle/>
          <a:p>
            <a:pPr indent="0" lvl="0" marL="0" rtl="0" algn="l">
              <a:spcBef>
                <a:spcPts val="1000"/>
              </a:spcBef>
              <a:spcAft>
                <a:spcPts val="0"/>
              </a:spcAft>
              <a:buClr>
                <a:schemeClr val="dk1"/>
              </a:buClr>
              <a:buSzPct val="39285"/>
              <a:buFont typeface="Arial"/>
              <a:buNone/>
            </a:pPr>
            <a:r>
              <a:rPr b="1" lang="fi-FI"/>
              <a:t>1. Your website satisfies user intent and has a clear goal</a:t>
            </a:r>
            <a:endParaRPr b="1"/>
          </a:p>
          <a:p>
            <a:pPr indent="-366395" lvl="0" marL="457200" rtl="0" algn="l">
              <a:lnSpc>
                <a:spcPct val="100000"/>
              </a:lnSpc>
              <a:spcBef>
                <a:spcPts val="1000"/>
              </a:spcBef>
              <a:spcAft>
                <a:spcPts val="0"/>
              </a:spcAft>
              <a:buClr>
                <a:schemeClr val="accent2"/>
              </a:buClr>
              <a:buSzPct val="100000"/>
              <a:buChar char="●"/>
            </a:pPr>
            <a:r>
              <a:rPr lang="fi-FI"/>
              <a:t>Know your audience! What are they looking for? What do they really need?</a:t>
            </a:r>
            <a:endParaRPr/>
          </a:p>
          <a:p>
            <a:pPr indent="-366395" lvl="0" marL="457200" rtl="0" algn="l">
              <a:lnSpc>
                <a:spcPct val="100000"/>
              </a:lnSpc>
              <a:spcBef>
                <a:spcPts val="0"/>
              </a:spcBef>
              <a:spcAft>
                <a:spcPts val="0"/>
              </a:spcAft>
              <a:buClr>
                <a:schemeClr val="accent2"/>
              </a:buClr>
              <a:buSzPct val="100000"/>
              <a:buChar char="●"/>
            </a:pPr>
            <a:r>
              <a:rPr lang="fi-FI"/>
              <a:t>Uncover all the different ways of how people can end up to your site (utilize e.g. user journey map) &amp; tailor your site to answer their questions/needs.</a:t>
            </a:r>
            <a:endParaRPr/>
          </a:p>
          <a:p>
            <a:pPr indent="-366395" lvl="0" marL="457200" rtl="0" algn="l">
              <a:lnSpc>
                <a:spcPct val="100000"/>
              </a:lnSpc>
              <a:spcBef>
                <a:spcPts val="0"/>
              </a:spcBef>
              <a:spcAft>
                <a:spcPts val="0"/>
              </a:spcAft>
              <a:buClr>
                <a:schemeClr val="accent2"/>
              </a:buClr>
              <a:buSzPct val="100000"/>
              <a:buChar char="●"/>
            </a:pPr>
            <a:r>
              <a:rPr lang="fi-FI"/>
              <a:t>What is the conversion (=the desired action) for your business?</a:t>
            </a:r>
            <a:endParaRPr/>
          </a:p>
          <a:p>
            <a:pPr indent="0" lvl="0" marL="0" rtl="0" algn="l">
              <a:spcBef>
                <a:spcPts val="1000"/>
              </a:spcBef>
              <a:spcAft>
                <a:spcPts val="0"/>
              </a:spcAft>
              <a:buNone/>
            </a:pPr>
            <a:r>
              <a:t/>
            </a:r>
            <a:endParaRPr/>
          </a:p>
          <a:p>
            <a:pPr indent="0" lvl="0" marL="0" rtl="0" algn="l">
              <a:spcBef>
                <a:spcPts val="1000"/>
              </a:spcBef>
              <a:spcAft>
                <a:spcPts val="0"/>
              </a:spcAft>
              <a:buClr>
                <a:schemeClr val="dk1"/>
              </a:buClr>
              <a:buSzPct val="39285"/>
              <a:buFont typeface="Arial"/>
              <a:buNone/>
            </a:pPr>
            <a:r>
              <a:rPr b="1" lang="fi-FI"/>
              <a:t>2. Your website has technical prowess</a:t>
            </a:r>
            <a:endParaRPr b="1"/>
          </a:p>
          <a:p>
            <a:pPr indent="-366395" lvl="0" marL="457200" rtl="0" algn="l">
              <a:lnSpc>
                <a:spcPct val="100000"/>
              </a:lnSpc>
              <a:spcBef>
                <a:spcPts val="1000"/>
              </a:spcBef>
              <a:spcAft>
                <a:spcPts val="0"/>
              </a:spcAft>
              <a:buClr>
                <a:schemeClr val="accent2"/>
              </a:buClr>
              <a:buSzPct val="100000"/>
              <a:buChar char="●"/>
            </a:pPr>
            <a:r>
              <a:rPr lang="fi-FI"/>
              <a:t>A good website is easily crawlable and shows search engines what they can and can’t index. </a:t>
            </a:r>
            <a:endParaRPr/>
          </a:p>
          <a:p>
            <a:pPr indent="-366395" lvl="0" marL="457200" rtl="0" algn="l">
              <a:lnSpc>
                <a:spcPct val="100000"/>
              </a:lnSpc>
              <a:spcBef>
                <a:spcPts val="0"/>
              </a:spcBef>
              <a:spcAft>
                <a:spcPts val="0"/>
              </a:spcAft>
              <a:buClr>
                <a:schemeClr val="accent2"/>
              </a:buClr>
              <a:buSzPct val="100000"/>
              <a:buChar char="●"/>
            </a:pPr>
            <a:r>
              <a:rPr lang="fi-FI"/>
              <a:t>Good sites don’t have a huge amount of errors. </a:t>
            </a:r>
            <a:endParaRPr/>
          </a:p>
          <a:p>
            <a:pPr indent="-366395" lvl="0" marL="457200" rtl="0" algn="l">
              <a:lnSpc>
                <a:spcPct val="100000"/>
              </a:lnSpc>
              <a:spcBef>
                <a:spcPts val="0"/>
              </a:spcBef>
              <a:spcAft>
                <a:spcPts val="0"/>
              </a:spcAft>
              <a:buClr>
                <a:schemeClr val="accent2"/>
              </a:buClr>
              <a:buSzPct val="100000"/>
              <a:buChar char="●"/>
            </a:pPr>
            <a:r>
              <a:rPr lang="fi-FI"/>
              <a:t>A good website loads super fast, from anywhere in the world. </a:t>
            </a:r>
            <a:endParaRPr/>
          </a:p>
          <a:p>
            <a:pPr indent="0" lvl="0" marL="0" rtl="0" algn="l">
              <a:lnSpc>
                <a:spcPct val="100000"/>
              </a:lnSpc>
              <a:spcBef>
                <a:spcPts val="1000"/>
              </a:spcBef>
              <a:spcAft>
                <a:spcPts val="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g2467f7231bf_0_56"/>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Best practices for a good website</a:t>
            </a:r>
            <a:endParaRPr/>
          </a:p>
        </p:txBody>
      </p:sp>
      <p:sp>
        <p:nvSpPr>
          <p:cNvPr id="307" name="Google Shape;307;g2467f7231bf_0_56"/>
          <p:cNvSpPr txBox="1"/>
          <p:nvPr>
            <p:ph idx="1" type="body"/>
          </p:nvPr>
        </p:nvSpPr>
        <p:spPr>
          <a:xfrm>
            <a:off x="838200" y="1857125"/>
            <a:ext cx="10515600" cy="3874500"/>
          </a:xfrm>
          <a:prstGeom prst="rect">
            <a:avLst/>
          </a:prstGeom>
        </p:spPr>
        <p:txBody>
          <a:bodyPr anchorCtr="0" anchor="t" bIns="45700" lIns="91425" spcFirstLastPara="1" rIns="91425" wrap="square" tIns="45700">
            <a:normAutofit fontScale="77500" lnSpcReduction="10000"/>
          </a:bodyPr>
          <a:lstStyle/>
          <a:p>
            <a:pPr indent="0" lvl="0" marL="0" rtl="0" algn="l">
              <a:lnSpc>
                <a:spcPct val="100000"/>
              </a:lnSpc>
              <a:spcBef>
                <a:spcPts val="1000"/>
              </a:spcBef>
              <a:spcAft>
                <a:spcPts val="0"/>
              </a:spcAft>
              <a:buClr>
                <a:schemeClr val="dk1"/>
              </a:buClr>
              <a:buSzPct val="39285"/>
              <a:buFont typeface="Arial"/>
              <a:buNone/>
            </a:pPr>
            <a:r>
              <a:rPr b="1" lang="fi-FI"/>
              <a:t>3. Your website is trustworthy, safe and secure</a:t>
            </a:r>
            <a:endParaRPr b="1"/>
          </a:p>
          <a:p>
            <a:pPr indent="-366395" lvl="0" marL="457200" rtl="0" algn="l">
              <a:lnSpc>
                <a:spcPct val="100000"/>
              </a:lnSpc>
              <a:spcBef>
                <a:spcPts val="1000"/>
              </a:spcBef>
              <a:spcAft>
                <a:spcPts val="0"/>
              </a:spcAft>
              <a:buClr>
                <a:schemeClr val="accent2"/>
              </a:buClr>
              <a:buSzPct val="100000"/>
              <a:buChar char="●"/>
            </a:pPr>
            <a:r>
              <a:rPr lang="fi-FI"/>
              <a:t>Search engines like Google want to give searchers the best possible result.</a:t>
            </a:r>
            <a:endParaRPr/>
          </a:p>
          <a:p>
            <a:pPr indent="-366395" lvl="0" marL="457200" rtl="0" algn="l">
              <a:lnSpc>
                <a:spcPct val="100000"/>
              </a:lnSpc>
              <a:spcBef>
                <a:spcPts val="0"/>
              </a:spcBef>
              <a:spcAft>
                <a:spcPts val="0"/>
              </a:spcAft>
              <a:buClr>
                <a:schemeClr val="accent2"/>
              </a:buClr>
              <a:buSzPct val="100000"/>
              <a:buChar char="●"/>
            </a:pPr>
            <a:r>
              <a:rPr lang="fi-FI"/>
              <a:t>Google will show first the results that have proven to be a good and trustworthy  Remember to work on your trustworthiness on all levels, both technical as well as in content!</a:t>
            </a:r>
            <a:endParaRPr/>
          </a:p>
          <a:p>
            <a:pPr indent="-366395" lvl="0" marL="457200" rtl="0" algn="l">
              <a:lnSpc>
                <a:spcPct val="100000"/>
              </a:lnSpc>
              <a:spcBef>
                <a:spcPts val="0"/>
              </a:spcBef>
              <a:spcAft>
                <a:spcPts val="0"/>
              </a:spcAft>
              <a:buClr>
                <a:schemeClr val="accent2"/>
              </a:buClr>
              <a:buSzPct val="100000"/>
              <a:buChar char="●"/>
            </a:pPr>
            <a:r>
              <a:rPr lang="fi-FI"/>
              <a:t>In addition, your site should be a safe haven for visitors. </a:t>
            </a:r>
            <a:endParaRPr/>
          </a:p>
          <a:p>
            <a:pPr indent="-366395" lvl="0" marL="457200" rtl="0" algn="l">
              <a:lnSpc>
                <a:spcPct val="100000"/>
              </a:lnSpc>
              <a:spcBef>
                <a:spcPts val="0"/>
              </a:spcBef>
              <a:spcAft>
                <a:spcPts val="0"/>
              </a:spcAft>
              <a:buClr>
                <a:schemeClr val="accent2"/>
              </a:buClr>
              <a:buSzPct val="100000"/>
              <a:buChar char="●"/>
            </a:pPr>
            <a:r>
              <a:rPr lang="fi-FI"/>
              <a:t>A hacked site is easier to prevent than it is to fix. </a:t>
            </a:r>
            <a:endParaRPr/>
          </a:p>
          <a:p>
            <a:pPr indent="-366395" lvl="0" marL="457200" rtl="0" algn="l">
              <a:lnSpc>
                <a:spcPct val="100000"/>
              </a:lnSpc>
              <a:spcBef>
                <a:spcPts val="0"/>
              </a:spcBef>
              <a:spcAft>
                <a:spcPts val="0"/>
              </a:spcAft>
              <a:buClr>
                <a:schemeClr val="accent2"/>
              </a:buClr>
              <a:buSzPct val="100000"/>
              <a:buChar char="●"/>
            </a:pPr>
            <a:r>
              <a:rPr lang="fi-FI"/>
              <a:t>Use up-to-date software</a:t>
            </a:r>
            <a:endParaRPr/>
          </a:p>
          <a:p>
            <a:pPr indent="-366395" lvl="0" marL="457200" rtl="0" algn="l">
              <a:lnSpc>
                <a:spcPct val="100000"/>
              </a:lnSpc>
              <a:spcBef>
                <a:spcPts val="0"/>
              </a:spcBef>
              <a:spcAft>
                <a:spcPts val="0"/>
              </a:spcAft>
              <a:buClr>
                <a:schemeClr val="accent2"/>
              </a:buClr>
              <a:buSzPct val="100000"/>
              <a:buChar char="●"/>
            </a:pPr>
            <a:r>
              <a:rPr lang="fi-FI"/>
              <a:t>Have your SSL (Secure Sockets Layer) in order</a:t>
            </a:r>
            <a:endParaRPr/>
          </a:p>
          <a:p>
            <a:pPr indent="-366395" lvl="0" marL="457200" rtl="0" algn="l">
              <a:lnSpc>
                <a:spcPct val="100000"/>
              </a:lnSpc>
              <a:spcBef>
                <a:spcPts val="0"/>
              </a:spcBef>
              <a:spcAft>
                <a:spcPts val="0"/>
              </a:spcAft>
              <a:buClr>
                <a:schemeClr val="accent2"/>
              </a:buClr>
              <a:buSzPct val="100000"/>
              <a:buChar char="●"/>
            </a:pPr>
            <a:r>
              <a:rPr lang="fi-FI"/>
              <a:t>Create strong passwords</a:t>
            </a:r>
            <a:endParaRPr/>
          </a:p>
          <a:p>
            <a:pPr indent="-366395" lvl="0" marL="457200" rtl="0" algn="l">
              <a:lnSpc>
                <a:spcPct val="100000"/>
              </a:lnSpc>
              <a:spcBef>
                <a:spcPts val="0"/>
              </a:spcBef>
              <a:spcAft>
                <a:spcPts val="0"/>
              </a:spcAft>
              <a:buClr>
                <a:schemeClr val="accent2"/>
              </a:buClr>
              <a:buSzPct val="100000"/>
              <a:buChar char="●"/>
            </a:pPr>
            <a:r>
              <a:rPr lang="fi-FI"/>
              <a:t>Use tools such as Cloudflare to protect your site from DDoS (a distributed denial-of-service) attacks.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g2467f7231bf_0_63"/>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Best practices for a good website</a:t>
            </a:r>
            <a:endParaRPr/>
          </a:p>
        </p:txBody>
      </p:sp>
      <p:sp>
        <p:nvSpPr>
          <p:cNvPr id="314" name="Google Shape;314;g2467f7231bf_0_63"/>
          <p:cNvSpPr txBox="1"/>
          <p:nvPr>
            <p:ph idx="1" type="body"/>
          </p:nvPr>
        </p:nvSpPr>
        <p:spPr>
          <a:xfrm>
            <a:off x="838200" y="1857125"/>
            <a:ext cx="10515600" cy="3874500"/>
          </a:xfrm>
          <a:prstGeom prst="rect">
            <a:avLst/>
          </a:prstGeom>
        </p:spPr>
        <p:txBody>
          <a:bodyPr anchorCtr="0" anchor="t" bIns="45700" lIns="91425" spcFirstLastPara="1" rIns="91425" wrap="square" tIns="45700">
            <a:normAutofit fontScale="70000" lnSpcReduction="20000"/>
          </a:bodyPr>
          <a:lstStyle/>
          <a:p>
            <a:pPr indent="0" lvl="0" marL="0" rtl="0" algn="l">
              <a:lnSpc>
                <a:spcPct val="100000"/>
              </a:lnSpc>
              <a:spcBef>
                <a:spcPts val="1000"/>
              </a:spcBef>
              <a:spcAft>
                <a:spcPts val="0"/>
              </a:spcAft>
              <a:buNone/>
            </a:pPr>
            <a:r>
              <a:rPr b="1" lang="fi-FI"/>
              <a:t>4. Your website has a great design and awesome UX (user experience)</a:t>
            </a:r>
            <a:endParaRPr b="1"/>
          </a:p>
          <a:p>
            <a:pPr indent="-353060" lvl="0" marL="457200" rtl="0" algn="l">
              <a:lnSpc>
                <a:spcPct val="100000"/>
              </a:lnSpc>
              <a:spcBef>
                <a:spcPts val="1000"/>
              </a:spcBef>
              <a:spcAft>
                <a:spcPts val="0"/>
              </a:spcAft>
              <a:buClr>
                <a:schemeClr val="accent2"/>
              </a:buClr>
              <a:buSzPct val="100000"/>
              <a:buChar char="●"/>
            </a:pPr>
            <a:r>
              <a:rPr lang="fi-FI"/>
              <a:t>Your site reflects your company, your products, your services and ultimately your brand.</a:t>
            </a:r>
            <a:endParaRPr/>
          </a:p>
          <a:p>
            <a:pPr indent="-353060" lvl="0" marL="457200" rtl="0" algn="l">
              <a:lnSpc>
                <a:spcPct val="100000"/>
              </a:lnSpc>
              <a:spcBef>
                <a:spcPts val="0"/>
              </a:spcBef>
              <a:spcAft>
                <a:spcPts val="0"/>
              </a:spcAft>
              <a:buClr>
                <a:schemeClr val="accent2"/>
              </a:buClr>
              <a:buSzPct val="100000"/>
              <a:buChar char="●"/>
            </a:pPr>
            <a:r>
              <a:rPr lang="fi-FI"/>
              <a:t>The design of your website needs to help fulfill the goals you set</a:t>
            </a:r>
            <a:endParaRPr/>
          </a:p>
          <a:p>
            <a:pPr indent="-353060" lvl="0" marL="457200" rtl="0" algn="l">
              <a:lnSpc>
                <a:spcPct val="100000"/>
              </a:lnSpc>
              <a:spcBef>
                <a:spcPts val="0"/>
              </a:spcBef>
              <a:spcAft>
                <a:spcPts val="0"/>
              </a:spcAft>
              <a:buClr>
                <a:schemeClr val="accent2"/>
              </a:buClr>
              <a:buSzPct val="100000"/>
              <a:buChar char="●"/>
            </a:pPr>
            <a:r>
              <a:rPr lang="fi-FI"/>
              <a:t>Your message should come across loud and clear. </a:t>
            </a:r>
            <a:endParaRPr/>
          </a:p>
          <a:p>
            <a:pPr indent="-353060" lvl="0" marL="457200" rtl="0" algn="l">
              <a:lnSpc>
                <a:spcPct val="100000"/>
              </a:lnSpc>
              <a:spcBef>
                <a:spcPts val="0"/>
              </a:spcBef>
              <a:spcAft>
                <a:spcPts val="0"/>
              </a:spcAft>
              <a:buClr>
                <a:schemeClr val="accent2"/>
              </a:buClr>
              <a:buSzPct val="100000"/>
              <a:buChar char="●"/>
            </a:pPr>
            <a:r>
              <a:rPr lang="fi-FI"/>
              <a:t>Site should be clear and easy to use for everyone </a:t>
            </a:r>
            <a:r>
              <a:rPr lang="fi-FI">
                <a:highlight>
                  <a:schemeClr val="lt1"/>
                </a:highlight>
              </a:rPr>
              <a:t>(usability) </a:t>
            </a:r>
            <a:endParaRPr>
              <a:highlight>
                <a:schemeClr val="lt1"/>
              </a:highlight>
            </a:endParaRPr>
          </a:p>
          <a:p>
            <a:pPr indent="-353060" lvl="0" marL="457200" rtl="0" algn="l">
              <a:lnSpc>
                <a:spcPct val="100000"/>
              </a:lnSpc>
              <a:spcBef>
                <a:spcPts val="0"/>
              </a:spcBef>
              <a:spcAft>
                <a:spcPts val="0"/>
              </a:spcAft>
              <a:buClr>
                <a:schemeClr val="accent2"/>
              </a:buClr>
              <a:buSzPct val="100000"/>
              <a:buChar char="●"/>
            </a:pPr>
            <a:r>
              <a:rPr lang="fi-FI">
                <a:highlight>
                  <a:schemeClr val="lt1"/>
                </a:highlight>
              </a:rPr>
              <a:t>Site should be </a:t>
            </a:r>
            <a:r>
              <a:rPr lang="fi-FI">
                <a:highlight>
                  <a:schemeClr val="lt1"/>
                </a:highlight>
              </a:rPr>
              <a:t>accessible</a:t>
            </a:r>
            <a:r>
              <a:rPr lang="fi-FI">
                <a:highlight>
                  <a:schemeClr val="lt1"/>
                </a:highlight>
              </a:rPr>
              <a:t> for everyone (accessibility) e.g.:</a:t>
            </a:r>
            <a:endParaRPr>
              <a:highlight>
                <a:schemeClr val="lt1"/>
              </a:highlight>
            </a:endParaRPr>
          </a:p>
          <a:p>
            <a:pPr indent="-335280" lvl="1" marL="914400" rtl="0" algn="l">
              <a:lnSpc>
                <a:spcPct val="100000"/>
              </a:lnSpc>
              <a:spcBef>
                <a:spcPts val="0"/>
              </a:spcBef>
              <a:spcAft>
                <a:spcPts val="0"/>
              </a:spcAft>
              <a:buSzPct val="100000"/>
              <a:buChar char="○"/>
            </a:pPr>
            <a:r>
              <a:rPr lang="fi-FI">
                <a:highlight>
                  <a:schemeClr val="lt1"/>
                </a:highlight>
              </a:rPr>
              <a:t> proper alternative text for images</a:t>
            </a:r>
            <a:endParaRPr>
              <a:highlight>
                <a:schemeClr val="lt1"/>
              </a:highlight>
            </a:endParaRPr>
          </a:p>
          <a:p>
            <a:pPr indent="-335280" lvl="1" marL="914400" rtl="0" algn="l">
              <a:lnSpc>
                <a:spcPct val="100000"/>
              </a:lnSpc>
              <a:spcBef>
                <a:spcPts val="0"/>
              </a:spcBef>
              <a:spcAft>
                <a:spcPts val="0"/>
              </a:spcAft>
              <a:buSzPct val="100000"/>
              <a:buChar char="○"/>
            </a:pPr>
            <a:r>
              <a:rPr lang="fi-FI">
                <a:highlight>
                  <a:schemeClr val="lt1"/>
                </a:highlight>
              </a:rPr>
              <a:t>video with subtitles</a:t>
            </a:r>
            <a:endParaRPr>
              <a:highlight>
                <a:schemeClr val="lt1"/>
              </a:highlight>
            </a:endParaRPr>
          </a:p>
          <a:p>
            <a:pPr indent="-353060" lvl="0" marL="457200" rtl="0" algn="l">
              <a:lnSpc>
                <a:spcPct val="100000"/>
              </a:lnSpc>
              <a:spcBef>
                <a:spcPts val="0"/>
              </a:spcBef>
              <a:spcAft>
                <a:spcPts val="0"/>
              </a:spcAft>
              <a:buClr>
                <a:schemeClr val="accent2"/>
              </a:buClr>
              <a:buSzPct val="100000"/>
              <a:buChar char="●"/>
            </a:pPr>
            <a:r>
              <a:rPr lang="fi-FI"/>
              <a:t>Consider user experience: </a:t>
            </a:r>
            <a:endParaRPr/>
          </a:p>
          <a:p>
            <a:pPr indent="-335280" lvl="1" marL="914400" rtl="0" algn="l">
              <a:lnSpc>
                <a:spcPct val="100000"/>
              </a:lnSpc>
              <a:spcBef>
                <a:spcPts val="0"/>
              </a:spcBef>
              <a:spcAft>
                <a:spcPts val="0"/>
              </a:spcAft>
              <a:buSzPct val="100000"/>
              <a:buChar char="○"/>
            </a:pPr>
            <a:r>
              <a:rPr lang="fi-FI"/>
              <a:t>consider all aspects of the user's interaction, including their perceptions, emotions, and behaviors</a:t>
            </a:r>
            <a:endParaRPr/>
          </a:p>
          <a:p>
            <a:pPr indent="-335280" lvl="1" marL="914400" rtl="0" algn="l">
              <a:lnSpc>
                <a:spcPct val="100000"/>
              </a:lnSpc>
              <a:spcBef>
                <a:spcPts val="0"/>
              </a:spcBef>
              <a:spcAft>
                <a:spcPts val="0"/>
              </a:spcAft>
              <a:buSzPct val="100000"/>
              <a:buChar char="○"/>
            </a:pPr>
            <a:r>
              <a:rPr lang="fi-FI"/>
              <a:t>focus</a:t>
            </a:r>
            <a:r>
              <a:rPr lang="fi-FI"/>
              <a:t> to create user-centered, intuitive websites, </a:t>
            </a:r>
            <a:r>
              <a:rPr lang="fi-FI"/>
              <a:t>which</a:t>
            </a:r>
            <a:r>
              <a:rPr lang="fi-FI"/>
              <a:t> are effective in fulfilling user needs and goals</a:t>
            </a:r>
            <a:endParaRPr/>
          </a:p>
          <a:p>
            <a:pPr indent="-335280" lvl="1" marL="914400" rtl="0" algn="l">
              <a:lnSpc>
                <a:spcPct val="100000"/>
              </a:lnSpc>
              <a:spcBef>
                <a:spcPts val="0"/>
              </a:spcBef>
              <a:spcAft>
                <a:spcPts val="0"/>
              </a:spcAft>
              <a:buSzPct val="100000"/>
              <a:buChar char="○"/>
            </a:pPr>
            <a:r>
              <a:rPr lang="fi-FI"/>
              <a:t>involves </a:t>
            </a:r>
            <a:r>
              <a:rPr lang="fi-FI"/>
              <a:t>understanding</a:t>
            </a:r>
            <a:r>
              <a:rPr lang="fi-FI"/>
              <a:t> the target user, their behaviors, motivations, and pain points → </a:t>
            </a:r>
            <a:r>
              <a:rPr b="1" lang="fi-FI"/>
              <a:t>design solutions that addresses these </a:t>
            </a:r>
            <a:r>
              <a:rPr b="1" lang="fi-FI"/>
              <a:t>factors</a:t>
            </a:r>
            <a:r>
              <a:rPr b="1" lang="fi-FI"/>
              <a:t>!</a:t>
            </a:r>
            <a:endParaRPr b="1"/>
          </a:p>
          <a:p>
            <a:pPr indent="0" lvl="0" marL="0" rtl="0" algn="l">
              <a:lnSpc>
                <a:spcPct val="100000"/>
              </a:lnSpc>
              <a:spcBef>
                <a:spcPts val="1000"/>
              </a:spcBef>
              <a:spcAft>
                <a:spcPts val="0"/>
              </a:spcAft>
              <a:buNone/>
            </a:pPr>
            <a:r>
              <a:rPr b="1" lang="fi-FI"/>
              <a:t>Great site design = More trust = Better conversions</a:t>
            </a:r>
            <a:endParaRPr b="1"/>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g2467f7231bf_0_70"/>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Best practices for a good website</a:t>
            </a:r>
            <a:endParaRPr/>
          </a:p>
        </p:txBody>
      </p:sp>
      <p:sp>
        <p:nvSpPr>
          <p:cNvPr id="321" name="Google Shape;321;g2467f7231bf_0_70"/>
          <p:cNvSpPr txBox="1"/>
          <p:nvPr>
            <p:ph idx="1" type="body"/>
          </p:nvPr>
        </p:nvSpPr>
        <p:spPr>
          <a:xfrm>
            <a:off x="838200" y="1825625"/>
            <a:ext cx="10515600" cy="3874500"/>
          </a:xfrm>
          <a:prstGeom prst="rect">
            <a:avLst/>
          </a:prstGeom>
        </p:spPr>
        <p:txBody>
          <a:bodyPr anchorCtr="0" anchor="t" bIns="45700" lIns="91425" spcFirstLastPara="1" rIns="91425" wrap="square" tIns="45700">
            <a:normAutofit fontScale="70000" lnSpcReduction="10000"/>
          </a:bodyPr>
          <a:lstStyle/>
          <a:p>
            <a:pPr indent="0" lvl="0" marL="0" rtl="0" algn="l">
              <a:spcBef>
                <a:spcPts val="1000"/>
              </a:spcBef>
              <a:spcAft>
                <a:spcPts val="0"/>
              </a:spcAft>
              <a:buClr>
                <a:schemeClr val="dk1"/>
              </a:buClr>
              <a:buSzPct val="39285"/>
              <a:buFont typeface="Arial"/>
              <a:buNone/>
            </a:pPr>
            <a:r>
              <a:rPr b="1" lang="fi-FI"/>
              <a:t>5. Your site has helpful, relevant and user-centered content</a:t>
            </a:r>
            <a:endParaRPr b="1"/>
          </a:p>
          <a:p>
            <a:pPr indent="-353060" lvl="0" marL="457200" rtl="0" algn="l">
              <a:lnSpc>
                <a:spcPct val="100000"/>
              </a:lnSpc>
              <a:spcBef>
                <a:spcPts val="1000"/>
              </a:spcBef>
              <a:spcAft>
                <a:spcPts val="0"/>
              </a:spcAft>
              <a:buClr>
                <a:schemeClr val="accent2"/>
              </a:buClr>
              <a:buSzPct val="100000"/>
              <a:buChar char="●"/>
            </a:pPr>
            <a:r>
              <a:rPr lang="fi-FI"/>
              <a:t>Be user-centered, not company-centered. </a:t>
            </a:r>
            <a:endParaRPr/>
          </a:p>
          <a:p>
            <a:pPr indent="-353060" lvl="0" marL="457200" rtl="0" algn="l">
              <a:lnSpc>
                <a:spcPct val="100000"/>
              </a:lnSpc>
              <a:spcBef>
                <a:spcPts val="0"/>
              </a:spcBef>
              <a:spcAft>
                <a:spcPts val="0"/>
              </a:spcAft>
              <a:buClr>
                <a:schemeClr val="accent2"/>
              </a:buClr>
              <a:buSzPct val="100000"/>
              <a:buChar char="●"/>
            </a:pPr>
            <a:r>
              <a:rPr lang="fi-FI"/>
              <a:t>Understand your user &amp; their behavior: good content helps your users accomplish their goals → offer different content at the right moment of the customer journey while keeping the business goals firmly in mind. </a:t>
            </a:r>
            <a:endParaRPr/>
          </a:p>
          <a:p>
            <a:pPr indent="0" lvl="0" marL="0" rtl="0" algn="l">
              <a:spcBef>
                <a:spcPts val="1000"/>
              </a:spcBef>
              <a:spcAft>
                <a:spcPts val="0"/>
              </a:spcAft>
              <a:buClr>
                <a:schemeClr val="dk1"/>
              </a:buClr>
              <a:buSzPct val="39285"/>
              <a:buFont typeface="Arial"/>
              <a:buNone/>
            </a:pPr>
            <a:r>
              <a:t/>
            </a:r>
            <a:endParaRPr/>
          </a:p>
          <a:p>
            <a:pPr indent="0" lvl="0" marL="0" rtl="0" algn="l">
              <a:spcBef>
                <a:spcPts val="1000"/>
              </a:spcBef>
              <a:spcAft>
                <a:spcPts val="0"/>
              </a:spcAft>
              <a:buClr>
                <a:schemeClr val="dk1"/>
              </a:buClr>
              <a:buSzPct val="39285"/>
              <a:buFont typeface="Arial"/>
              <a:buNone/>
            </a:pPr>
            <a:r>
              <a:rPr b="1" lang="fi-FI"/>
              <a:t>6. Your site is mobile-friendly (or rather, designed mobile-first)</a:t>
            </a:r>
            <a:endParaRPr b="1"/>
          </a:p>
          <a:p>
            <a:pPr indent="-353060" lvl="0" marL="457200" rtl="0" algn="l">
              <a:lnSpc>
                <a:spcPct val="100000"/>
              </a:lnSpc>
              <a:spcBef>
                <a:spcPts val="1000"/>
              </a:spcBef>
              <a:spcAft>
                <a:spcPts val="0"/>
              </a:spcAft>
              <a:buClr>
                <a:schemeClr val="accent2"/>
              </a:buClr>
              <a:buSzPct val="100000"/>
              <a:buChar char="●"/>
            </a:pPr>
            <a:r>
              <a:rPr lang="fi-FI"/>
              <a:t>For the last couple of years, mobile traffic has kept growing and growing. </a:t>
            </a:r>
            <a:endParaRPr/>
          </a:p>
          <a:p>
            <a:pPr indent="-353060" lvl="0" marL="457200" rtl="0" algn="l">
              <a:lnSpc>
                <a:spcPct val="100000"/>
              </a:lnSpc>
              <a:spcBef>
                <a:spcPts val="0"/>
              </a:spcBef>
              <a:spcAft>
                <a:spcPts val="0"/>
              </a:spcAft>
              <a:buClr>
                <a:schemeClr val="accent2"/>
              </a:buClr>
              <a:buSzPct val="100000"/>
              <a:buChar char="●"/>
            </a:pPr>
            <a:r>
              <a:rPr lang="fi-FI"/>
              <a:t>Mobile-first is not a new concept, but most sites are still being developed desktop-first. </a:t>
            </a:r>
            <a:endParaRPr/>
          </a:p>
          <a:p>
            <a:pPr indent="-353060" lvl="0" marL="457200" rtl="0" algn="l">
              <a:lnSpc>
                <a:spcPct val="100000"/>
              </a:lnSpc>
              <a:spcBef>
                <a:spcPts val="0"/>
              </a:spcBef>
              <a:spcAft>
                <a:spcPts val="0"/>
              </a:spcAft>
              <a:buClr>
                <a:schemeClr val="accent2"/>
              </a:buClr>
              <a:buSzPct val="100000"/>
              <a:buChar char="●"/>
            </a:pPr>
            <a:r>
              <a:rPr lang="fi-FI"/>
              <a:t>Adopting a mobile-first mindset helps you focus on the tasks users should be able to perform on your mobile site.</a:t>
            </a:r>
            <a:endParaRPr/>
          </a:p>
          <a:p>
            <a:pPr indent="-353060" lvl="0" marL="457200" rtl="0" algn="l">
              <a:lnSpc>
                <a:spcPct val="100000"/>
              </a:lnSpc>
              <a:spcBef>
                <a:spcPts val="0"/>
              </a:spcBef>
              <a:spcAft>
                <a:spcPts val="0"/>
              </a:spcAft>
              <a:buClr>
                <a:schemeClr val="accent2"/>
              </a:buClr>
              <a:buSzPct val="100000"/>
              <a:buChar char="●"/>
            </a:pPr>
            <a:r>
              <a:rPr lang="fi-FI"/>
              <a:t>It helps to come up with a minimal and fully focused design → Less is more!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g249cfa4474c_0_0"/>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highlight>
                  <a:schemeClr val="lt1"/>
                </a:highlight>
              </a:rPr>
              <a:t>Best practices for a </a:t>
            </a:r>
            <a:r>
              <a:rPr lang="fi-FI">
                <a:highlight>
                  <a:schemeClr val="lt1"/>
                </a:highlight>
              </a:rPr>
              <a:t> website in a nutshell</a:t>
            </a:r>
            <a:endParaRPr>
              <a:highlight>
                <a:schemeClr val="lt1"/>
              </a:highlight>
            </a:endParaRPr>
          </a:p>
        </p:txBody>
      </p:sp>
      <p:sp>
        <p:nvSpPr>
          <p:cNvPr id="328" name="Google Shape;328;g249cfa4474c_0_0"/>
          <p:cNvSpPr txBox="1"/>
          <p:nvPr>
            <p:ph idx="1" type="body"/>
          </p:nvPr>
        </p:nvSpPr>
        <p:spPr>
          <a:xfrm>
            <a:off x="838200" y="1825625"/>
            <a:ext cx="10515600" cy="3874500"/>
          </a:xfrm>
          <a:prstGeom prst="rect">
            <a:avLst/>
          </a:prstGeom>
        </p:spPr>
        <p:txBody>
          <a:bodyPr anchorCtr="0" anchor="t" bIns="45700" lIns="91425" spcFirstLastPara="1" rIns="91425" wrap="square" tIns="45700">
            <a:normAutofit/>
          </a:bodyPr>
          <a:lstStyle/>
          <a:p>
            <a:pPr indent="-406400" lvl="0" marL="457200" rtl="0" algn="l">
              <a:spcBef>
                <a:spcPts val="1000"/>
              </a:spcBef>
              <a:spcAft>
                <a:spcPts val="0"/>
              </a:spcAft>
              <a:buSzPts val="2800"/>
              <a:buChar char="●"/>
            </a:pPr>
            <a:r>
              <a:rPr lang="fi-FI"/>
              <a:t>A good website is effective</a:t>
            </a:r>
            <a:endParaRPr/>
          </a:p>
          <a:p>
            <a:pPr indent="-381000" lvl="1" marL="914400" rtl="0" algn="l">
              <a:spcBef>
                <a:spcPts val="0"/>
              </a:spcBef>
              <a:spcAft>
                <a:spcPts val="0"/>
              </a:spcAft>
              <a:buSzPts val="2400"/>
              <a:buChar char="○"/>
            </a:pPr>
            <a:r>
              <a:rPr lang="fi-FI"/>
              <a:t>a website is effective when it contributes to the organisation goals</a:t>
            </a:r>
            <a:endParaRPr/>
          </a:p>
          <a:p>
            <a:pPr indent="-381000" lvl="1" marL="914400" rtl="0" algn="l">
              <a:spcBef>
                <a:spcPts val="0"/>
              </a:spcBef>
              <a:spcAft>
                <a:spcPts val="0"/>
              </a:spcAft>
              <a:buSzPts val="2400"/>
              <a:buChar char="○"/>
            </a:pPr>
            <a:r>
              <a:rPr lang="fi-FI"/>
              <a:t>the main goal is conversion (see lecture 3)</a:t>
            </a:r>
            <a:endParaRPr/>
          </a:p>
          <a:p>
            <a:pPr indent="-381000" lvl="1" marL="914400" rtl="0" algn="l">
              <a:spcBef>
                <a:spcPts val="0"/>
              </a:spcBef>
              <a:spcAft>
                <a:spcPts val="0"/>
              </a:spcAft>
              <a:buSzPts val="2400"/>
              <a:buChar char="○"/>
            </a:pPr>
            <a:r>
              <a:rPr lang="fi-FI"/>
              <a:t>a positive customer experience on the website is the key to a </a:t>
            </a:r>
            <a:r>
              <a:rPr lang="fi-FI"/>
              <a:t>successful</a:t>
            </a:r>
            <a:r>
              <a:rPr lang="fi-FI"/>
              <a:t> conversion</a:t>
            </a:r>
            <a:endParaRPr/>
          </a:p>
          <a:p>
            <a:pPr indent="-406400" lvl="0" marL="457200" rtl="0" algn="l">
              <a:spcBef>
                <a:spcPts val="0"/>
              </a:spcBef>
              <a:spcAft>
                <a:spcPts val="0"/>
              </a:spcAft>
              <a:buSzPts val="2800"/>
              <a:buChar char="●"/>
            </a:pPr>
            <a:r>
              <a:rPr lang="fi-FI"/>
              <a:t>A good website is user-friendly</a:t>
            </a:r>
            <a:endParaRPr/>
          </a:p>
          <a:p>
            <a:pPr indent="-381000" lvl="1" marL="914400" rtl="0" algn="l">
              <a:spcBef>
                <a:spcPts val="0"/>
              </a:spcBef>
              <a:spcAft>
                <a:spcPts val="0"/>
              </a:spcAft>
              <a:buSzPts val="2400"/>
              <a:buChar char="○"/>
            </a:pPr>
            <a:r>
              <a:rPr lang="fi-FI"/>
              <a:t>to achieve a positive customer experience the design and structure of the website must be user–friendly </a:t>
            </a:r>
            <a:endParaRPr/>
          </a:p>
          <a:p>
            <a:pPr indent="-381000" lvl="1" marL="914400" rtl="0" algn="l">
              <a:spcBef>
                <a:spcPts val="0"/>
              </a:spcBef>
              <a:spcAft>
                <a:spcPts val="0"/>
              </a:spcAft>
              <a:buSzPts val="2400"/>
              <a:buChar char="○"/>
            </a:pPr>
            <a:r>
              <a:rPr lang="fi-FI"/>
              <a:t>the overall experience of the visitor  </a:t>
            </a:r>
            <a:r>
              <a:rPr lang="fi-FI"/>
              <a:t>interacting</a:t>
            </a:r>
            <a:r>
              <a:rPr lang="fi-FI"/>
              <a:t> with a website which should be easy and enjoyable </a:t>
            </a:r>
            <a:endParaRPr/>
          </a:p>
          <a:p>
            <a:pPr indent="-381000" lvl="1" marL="914400" rtl="0" algn="l">
              <a:spcBef>
                <a:spcPts val="0"/>
              </a:spcBef>
              <a:spcAft>
                <a:spcPts val="0"/>
              </a:spcAft>
              <a:buSzPts val="2400"/>
              <a:buChar char="○"/>
            </a:pPr>
            <a:r>
              <a:rPr lang="fi-FI"/>
              <a:t>UX is the key to user-friendliness (see lecture 4)</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31"/>
          <p:cNvSpPr txBox="1"/>
          <p:nvPr>
            <p:ph idx="1" type="body"/>
          </p:nvPr>
        </p:nvSpPr>
        <p:spPr>
          <a:xfrm>
            <a:off x="1120777" y="417327"/>
            <a:ext cx="8818738" cy="443198"/>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3200"/>
              <a:buNone/>
            </a:pPr>
            <a:r>
              <a:rPr lang="fi-FI"/>
              <a:t>In-class activity</a:t>
            </a:r>
            <a:endParaRPr/>
          </a:p>
        </p:txBody>
      </p:sp>
      <p:sp>
        <p:nvSpPr>
          <p:cNvPr id="334" name="Google Shape;334;p31"/>
          <p:cNvSpPr txBox="1"/>
          <p:nvPr>
            <p:ph idx="2" type="body"/>
          </p:nvPr>
        </p:nvSpPr>
        <p:spPr>
          <a:xfrm>
            <a:off x="1120777" y="1179730"/>
            <a:ext cx="8818738" cy="4659095"/>
          </a:xfrm>
          <a:prstGeom prst="rect">
            <a:avLst/>
          </a:prstGeom>
          <a:noFill/>
          <a:ln>
            <a:noFill/>
          </a:ln>
        </p:spPr>
        <p:txBody>
          <a:bodyPr anchorCtr="0" anchor="t" bIns="45700" lIns="91425" spcFirstLastPara="1" rIns="91425" wrap="square" tIns="45700">
            <a:noAutofit/>
          </a:bodyPr>
          <a:lstStyle/>
          <a:p>
            <a:pPr indent="-482600" lvl="0" marL="514350" rtl="0" algn="l">
              <a:lnSpc>
                <a:spcPct val="110000"/>
              </a:lnSpc>
              <a:spcBef>
                <a:spcPts val="0"/>
              </a:spcBef>
              <a:spcAft>
                <a:spcPts val="0"/>
              </a:spcAft>
              <a:buClr>
                <a:srgbClr val="ED7D31"/>
              </a:buClr>
              <a:buSzPts val="2140"/>
              <a:buFont typeface="Calibri"/>
              <a:buAutoNum type="arabicPeriod"/>
            </a:pPr>
            <a:r>
              <a:rPr lang="fi-FI" sz="1700"/>
              <a:t>Form teams of 3-4 students</a:t>
            </a:r>
            <a:endParaRPr sz="1700"/>
          </a:p>
          <a:p>
            <a:pPr indent="-482600" lvl="0" marL="514350" rtl="0" algn="l">
              <a:lnSpc>
                <a:spcPct val="110000"/>
              </a:lnSpc>
              <a:spcBef>
                <a:spcPts val="1000"/>
              </a:spcBef>
              <a:spcAft>
                <a:spcPts val="0"/>
              </a:spcAft>
              <a:buClr>
                <a:srgbClr val="ED7D31"/>
              </a:buClr>
              <a:buSzPts val="2140"/>
              <a:buFont typeface="Calibri"/>
              <a:buAutoNum type="arabicPeriod"/>
            </a:pPr>
            <a:r>
              <a:rPr lang="fi-FI" sz="1700"/>
              <a:t>Find and analyse 2 different corporate websites</a:t>
            </a:r>
            <a:endParaRPr sz="1700"/>
          </a:p>
          <a:p>
            <a:pPr indent="-482600" lvl="0" marL="514350" rtl="0" algn="l">
              <a:lnSpc>
                <a:spcPct val="110000"/>
              </a:lnSpc>
              <a:spcBef>
                <a:spcPts val="1000"/>
              </a:spcBef>
              <a:spcAft>
                <a:spcPts val="0"/>
              </a:spcAft>
              <a:buClr>
                <a:srgbClr val="ED7D31"/>
              </a:buClr>
              <a:buSzPts val="2140"/>
              <a:buFont typeface="Calibri"/>
              <a:buAutoNum type="arabicPeriod"/>
            </a:pPr>
            <a:r>
              <a:rPr lang="fi-FI" sz="1700"/>
              <a:t>Discuss with your team and create a PowerPoint presentation which includes</a:t>
            </a:r>
            <a:endParaRPr sz="1700"/>
          </a:p>
          <a:p>
            <a:pPr indent="-196850" lvl="1" marL="685800" rtl="0" algn="l">
              <a:lnSpc>
                <a:spcPct val="110000"/>
              </a:lnSpc>
              <a:spcBef>
                <a:spcPts val="0"/>
              </a:spcBef>
              <a:spcAft>
                <a:spcPts val="0"/>
              </a:spcAft>
              <a:buClr>
                <a:srgbClr val="ED7D31"/>
              </a:buClr>
              <a:buSzPts val="2800"/>
              <a:buChar char="•"/>
            </a:pPr>
            <a:r>
              <a:rPr lang="fi-FI" sz="1700"/>
              <a:t> Why is the website good? </a:t>
            </a:r>
            <a:endParaRPr sz="1700"/>
          </a:p>
          <a:p>
            <a:pPr indent="-196850" lvl="1" marL="685800" rtl="0" algn="l">
              <a:lnSpc>
                <a:spcPct val="110000"/>
              </a:lnSpc>
              <a:spcBef>
                <a:spcPts val="0"/>
              </a:spcBef>
              <a:spcAft>
                <a:spcPts val="0"/>
              </a:spcAft>
              <a:buClr>
                <a:srgbClr val="ED7D31"/>
              </a:buClr>
              <a:buSzPts val="2800"/>
              <a:buChar char="•"/>
            </a:pPr>
            <a:r>
              <a:rPr lang="fi-FI" sz="1700"/>
              <a:t> Why is the website bad? </a:t>
            </a:r>
            <a:endParaRPr sz="1700"/>
          </a:p>
          <a:p>
            <a:pPr indent="-196850" lvl="1" marL="685800" rtl="0" algn="l">
              <a:lnSpc>
                <a:spcPct val="110000"/>
              </a:lnSpc>
              <a:spcBef>
                <a:spcPts val="0"/>
              </a:spcBef>
              <a:spcAft>
                <a:spcPts val="0"/>
              </a:spcAft>
              <a:buClr>
                <a:srgbClr val="ED7D31"/>
              </a:buClr>
              <a:buSzPts val="2800"/>
              <a:buChar char="•"/>
            </a:pPr>
            <a:r>
              <a:rPr lang="fi-FI" sz="1700"/>
              <a:t> How did you come to the conclusion?</a:t>
            </a:r>
            <a:endParaRPr sz="1700"/>
          </a:p>
          <a:p>
            <a:pPr indent="-196850" lvl="1" marL="685800" rtl="0" algn="l">
              <a:lnSpc>
                <a:spcPct val="110000"/>
              </a:lnSpc>
              <a:spcBef>
                <a:spcPts val="0"/>
              </a:spcBef>
              <a:spcAft>
                <a:spcPts val="0"/>
              </a:spcAft>
              <a:buClr>
                <a:srgbClr val="ED7D31"/>
              </a:buClr>
              <a:buSzPts val="2800"/>
              <a:buChar char="•"/>
            </a:pPr>
            <a:r>
              <a:rPr lang="fi-FI" sz="1700"/>
              <a:t> Where are you looking at to reach this conclusion?</a:t>
            </a:r>
            <a:endParaRPr sz="1700"/>
          </a:p>
          <a:p>
            <a:pPr indent="-482600" lvl="0" marL="514350" rtl="0" algn="l">
              <a:lnSpc>
                <a:spcPct val="110000"/>
              </a:lnSpc>
              <a:spcBef>
                <a:spcPts val="1000"/>
              </a:spcBef>
              <a:spcAft>
                <a:spcPts val="0"/>
              </a:spcAft>
              <a:buClr>
                <a:srgbClr val="ED7D31"/>
              </a:buClr>
              <a:buSzPts val="2140"/>
              <a:buFont typeface="Calibri"/>
              <a:buAutoNum type="arabicPeriod"/>
            </a:pPr>
            <a:r>
              <a:rPr lang="fi-FI" sz="1700"/>
              <a:t>Present your findings in class</a:t>
            </a:r>
            <a:endParaRPr sz="1700"/>
          </a:p>
          <a:p>
            <a:pPr indent="-482600" lvl="0" marL="514350" rtl="0" algn="l">
              <a:lnSpc>
                <a:spcPct val="110000"/>
              </a:lnSpc>
              <a:spcBef>
                <a:spcPts val="1000"/>
              </a:spcBef>
              <a:spcAft>
                <a:spcPts val="0"/>
              </a:spcAft>
              <a:buClr>
                <a:srgbClr val="ED7D31"/>
              </a:buClr>
              <a:buSzPts val="2140"/>
              <a:buFont typeface="Calibri"/>
              <a:buAutoNum type="arabicPeriod"/>
            </a:pPr>
            <a:r>
              <a:rPr lang="fi-FI" sz="1700"/>
              <a:t>Use 30 minutes for analysis, total 10 minutes presentation time where 5 minutes are used for presentation of your findings to the class and reserve 5 minutes for discussion on your presentation</a:t>
            </a:r>
            <a:endParaRPr sz="17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g2467f7231bf_0_44"/>
          <p:cNvSpPr txBox="1"/>
          <p:nvPr>
            <p:ph idx="4294967295" type="ctrTitle"/>
          </p:nvPr>
        </p:nvSpPr>
        <p:spPr>
          <a:xfrm>
            <a:off x="1524000" y="2814488"/>
            <a:ext cx="9144000" cy="633300"/>
          </a:xfrm>
          <a:prstGeom prst="rect">
            <a:avLst/>
          </a:prstGeom>
          <a:noFill/>
          <a:ln>
            <a:noFill/>
          </a:ln>
        </p:spPr>
        <p:txBody>
          <a:bodyPr anchorCtr="0" anchor="b" bIns="45700" lIns="91425" spcFirstLastPara="1" rIns="91425" wrap="square" tIns="45700">
            <a:normAutofit fontScale="90000"/>
          </a:bodyPr>
          <a:lstStyle/>
          <a:p>
            <a:pPr indent="0" lvl="0" marL="0" marR="0" rtl="0" algn="ctr">
              <a:lnSpc>
                <a:spcPct val="90000"/>
              </a:lnSpc>
              <a:spcBef>
                <a:spcPts val="0"/>
              </a:spcBef>
              <a:spcAft>
                <a:spcPts val="0"/>
              </a:spcAft>
              <a:buClr>
                <a:schemeClr val="dk1"/>
              </a:buClr>
              <a:buSzPct val="151515"/>
              <a:buFont typeface="Calibri"/>
              <a:buNone/>
            </a:pPr>
            <a:r>
              <a:rPr b="1" i="0" lang="fi-FI" sz="4400" u="none" cap="none" strike="noStrike">
                <a:solidFill>
                  <a:srgbClr val="161249"/>
                </a:solidFill>
                <a:latin typeface="Arial"/>
                <a:ea typeface="Arial"/>
                <a:cs typeface="Arial"/>
                <a:sym typeface="Arial"/>
              </a:rPr>
              <a:t>How to set up your website?</a:t>
            </a:r>
            <a:endParaRPr b="0" i="0" sz="3600" u="none" cap="none" strike="noStrike">
              <a:solidFill>
                <a:srgbClr val="16124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g2179d13a553_0_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fi-FI"/>
              <a:t>You will need</a:t>
            </a:r>
            <a:endParaRPr/>
          </a:p>
        </p:txBody>
      </p:sp>
      <p:sp>
        <p:nvSpPr>
          <p:cNvPr id="345" name="Google Shape;345;g2179d13a553_0_0"/>
          <p:cNvSpPr txBox="1"/>
          <p:nvPr>
            <p:ph idx="1" type="body"/>
          </p:nvPr>
        </p:nvSpPr>
        <p:spPr>
          <a:xfrm>
            <a:off x="838200" y="1825623"/>
            <a:ext cx="10515600" cy="3673293"/>
          </a:xfrm>
          <a:prstGeom prst="rect">
            <a:avLst/>
          </a:prstGeom>
          <a:noFill/>
          <a:ln>
            <a:noFill/>
          </a:ln>
        </p:spPr>
        <p:txBody>
          <a:bodyPr anchorCtr="0" anchor="t" bIns="45700" lIns="91425" spcFirstLastPara="1" rIns="91425" wrap="square" tIns="45700">
            <a:normAutofit/>
          </a:bodyPr>
          <a:lstStyle/>
          <a:p>
            <a:pPr indent="-266700" lvl="0" marL="228600" rtl="0" algn="l">
              <a:lnSpc>
                <a:spcPct val="150000"/>
              </a:lnSpc>
              <a:spcBef>
                <a:spcPts val="0"/>
              </a:spcBef>
              <a:spcAft>
                <a:spcPts val="0"/>
              </a:spcAft>
              <a:buClr>
                <a:srgbClr val="ED7D31"/>
              </a:buClr>
              <a:buSzPts val="4200"/>
              <a:buChar char="•"/>
            </a:pPr>
            <a:r>
              <a:rPr lang="fi-FI"/>
              <a:t> A domain name</a:t>
            </a:r>
            <a:endParaRPr/>
          </a:p>
          <a:p>
            <a:pPr indent="-266700" lvl="0" marL="228600" rtl="0" algn="l">
              <a:lnSpc>
                <a:spcPct val="150000"/>
              </a:lnSpc>
              <a:spcBef>
                <a:spcPts val="1000"/>
              </a:spcBef>
              <a:spcAft>
                <a:spcPts val="0"/>
              </a:spcAft>
              <a:buClr>
                <a:srgbClr val="ED7D31"/>
              </a:buClr>
              <a:buSzPts val="4200"/>
              <a:buChar char="•"/>
            </a:pPr>
            <a:r>
              <a:rPr lang="fi-FI"/>
              <a:t> A web host</a:t>
            </a:r>
            <a:endParaRPr/>
          </a:p>
          <a:p>
            <a:pPr indent="-266700" lvl="0" marL="228600" rtl="0" algn="l">
              <a:lnSpc>
                <a:spcPct val="150000"/>
              </a:lnSpc>
              <a:spcBef>
                <a:spcPts val="1000"/>
              </a:spcBef>
              <a:spcAft>
                <a:spcPts val="0"/>
              </a:spcAft>
              <a:buClr>
                <a:srgbClr val="ED7D31"/>
              </a:buClr>
              <a:buSzPts val="4200"/>
              <a:buChar char="•"/>
            </a:pPr>
            <a:r>
              <a:rPr lang="fi-FI"/>
              <a:t> A web development platform</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g2467f7231bf_0_1"/>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How to build a website?</a:t>
            </a:r>
            <a:endParaRPr/>
          </a:p>
        </p:txBody>
      </p:sp>
      <p:sp>
        <p:nvSpPr>
          <p:cNvPr id="352" name="Google Shape;352;g2467f7231bf_0_1"/>
          <p:cNvSpPr txBox="1"/>
          <p:nvPr>
            <p:ph idx="1" type="body"/>
          </p:nvPr>
        </p:nvSpPr>
        <p:spPr>
          <a:xfrm>
            <a:off x="838200" y="1825623"/>
            <a:ext cx="10515600" cy="4443300"/>
          </a:xfrm>
          <a:prstGeom prst="rect">
            <a:avLst/>
          </a:prstGeom>
        </p:spPr>
        <p:txBody>
          <a:bodyPr anchorCtr="0" anchor="t" bIns="45700" lIns="91425" spcFirstLastPara="1" rIns="91425" wrap="square" tIns="45700">
            <a:spAutoFit/>
          </a:bodyPr>
          <a:lstStyle/>
          <a:p>
            <a:pPr indent="0" lvl="0" marL="0" rtl="0" algn="l">
              <a:spcBef>
                <a:spcPts val="1000"/>
              </a:spcBef>
              <a:spcAft>
                <a:spcPts val="0"/>
              </a:spcAft>
              <a:buClr>
                <a:schemeClr val="dk1"/>
              </a:buClr>
              <a:buSzPts val="1100"/>
              <a:buFont typeface="Arial"/>
              <a:buNone/>
            </a:pPr>
            <a:r>
              <a:rPr b="1" lang="fi-FI" sz="2000"/>
              <a:t>Step 1: Select and purchase your domain</a:t>
            </a:r>
            <a:endParaRPr b="1" sz="2000"/>
          </a:p>
          <a:p>
            <a:pPr indent="-355600" lvl="0" marL="457200" rtl="0" algn="l">
              <a:spcBef>
                <a:spcPts val="1000"/>
              </a:spcBef>
              <a:spcAft>
                <a:spcPts val="0"/>
              </a:spcAft>
              <a:buClr>
                <a:schemeClr val="accent2"/>
              </a:buClr>
              <a:buSzPts val="2000"/>
              <a:buChar char="●"/>
            </a:pPr>
            <a:r>
              <a:rPr lang="fi-FI" sz="2000"/>
              <a:t>“Domain name” or “website address” is what someone will type into their web browser to reach your website</a:t>
            </a:r>
            <a:endParaRPr sz="2000"/>
          </a:p>
          <a:p>
            <a:pPr indent="0" lvl="0" marL="457200" rtl="0" algn="l">
              <a:spcBef>
                <a:spcPts val="1000"/>
              </a:spcBef>
              <a:spcAft>
                <a:spcPts val="0"/>
              </a:spcAft>
              <a:buNone/>
            </a:pPr>
            <a:r>
              <a:t/>
            </a:r>
            <a:endParaRPr sz="2000"/>
          </a:p>
          <a:p>
            <a:pPr indent="0" lvl="0" marL="0" rtl="0" algn="l">
              <a:spcBef>
                <a:spcPts val="1000"/>
              </a:spcBef>
              <a:spcAft>
                <a:spcPts val="0"/>
              </a:spcAft>
              <a:buClr>
                <a:schemeClr val="dk1"/>
              </a:buClr>
              <a:buSzPts val="1100"/>
              <a:buFont typeface="Arial"/>
              <a:buNone/>
            </a:pPr>
            <a:r>
              <a:rPr b="1" lang="fi-FI" sz="2000"/>
              <a:t>Step 2: Select the website building platform (CMS)</a:t>
            </a:r>
            <a:endParaRPr b="1" sz="2000"/>
          </a:p>
          <a:p>
            <a:pPr indent="-355600" lvl="0" marL="457200" rtl="0" algn="l">
              <a:spcBef>
                <a:spcPts val="1000"/>
              </a:spcBef>
              <a:spcAft>
                <a:spcPts val="0"/>
              </a:spcAft>
              <a:buClr>
                <a:schemeClr val="accent2"/>
              </a:buClr>
              <a:buSzPts val="2000"/>
              <a:buChar char="●"/>
            </a:pPr>
            <a:r>
              <a:rPr lang="fi-FI" sz="2000"/>
              <a:t>WordPress, Wix etc.</a:t>
            </a:r>
            <a:endParaRPr sz="2000"/>
          </a:p>
          <a:p>
            <a:pPr indent="0" lvl="0" marL="457200" rtl="0" algn="l">
              <a:spcBef>
                <a:spcPts val="1000"/>
              </a:spcBef>
              <a:spcAft>
                <a:spcPts val="0"/>
              </a:spcAft>
              <a:buNone/>
            </a:pPr>
            <a:r>
              <a:t/>
            </a:r>
            <a:endParaRPr sz="2000"/>
          </a:p>
          <a:p>
            <a:pPr indent="0" lvl="0" marL="0" rtl="0" algn="l">
              <a:spcBef>
                <a:spcPts val="1000"/>
              </a:spcBef>
              <a:spcAft>
                <a:spcPts val="0"/>
              </a:spcAft>
              <a:buClr>
                <a:schemeClr val="dk1"/>
              </a:buClr>
              <a:buSzPts val="1100"/>
              <a:buFont typeface="Arial"/>
              <a:buNone/>
            </a:pPr>
            <a:r>
              <a:rPr b="1" lang="fi-FI" sz="2000"/>
              <a:t>Step 3: Conduct a keyword research</a:t>
            </a:r>
            <a:endParaRPr b="1" sz="2000"/>
          </a:p>
          <a:p>
            <a:pPr indent="-355600" lvl="0" marL="457200" rtl="0" algn="l">
              <a:spcBef>
                <a:spcPts val="1000"/>
              </a:spcBef>
              <a:spcAft>
                <a:spcPts val="0"/>
              </a:spcAft>
              <a:buClr>
                <a:schemeClr val="accent2"/>
              </a:buClr>
              <a:buSzPts val="2000"/>
              <a:buChar char="●"/>
            </a:pPr>
            <a:r>
              <a:rPr lang="fi-FI" sz="2000"/>
              <a:t>Which are the most important keywords for your business? How do you want to be found in Google?</a:t>
            </a:r>
            <a:endParaRPr sz="2000"/>
          </a:p>
          <a:p>
            <a:pPr indent="-355600" lvl="0" marL="457200" rtl="0" algn="l">
              <a:spcBef>
                <a:spcPts val="0"/>
              </a:spcBef>
              <a:spcAft>
                <a:spcPts val="0"/>
              </a:spcAft>
              <a:buClr>
                <a:schemeClr val="accent2"/>
              </a:buClr>
              <a:buSzPts val="2000"/>
              <a:buChar char="●"/>
            </a:pPr>
            <a:r>
              <a:rPr lang="fi-FI" sz="2000"/>
              <a:t>Utilize </a:t>
            </a:r>
            <a:r>
              <a:rPr lang="fi-FI" sz="2000" u="sng">
                <a:solidFill>
                  <a:schemeClr val="hlink"/>
                </a:solidFill>
                <a:hlinkClick r:id="rId3"/>
              </a:rPr>
              <a:t>Google Keyword Planner</a:t>
            </a:r>
            <a:endParaRPr sz="2000"/>
          </a:p>
          <a:p>
            <a:pPr indent="0" lvl="0" marL="0" rtl="0" algn="l">
              <a:spcBef>
                <a:spcPts val="1000"/>
              </a:spcBef>
              <a:spcAft>
                <a:spcPts val="0"/>
              </a:spcAft>
              <a:buNone/>
            </a:pPr>
            <a:r>
              <a:t/>
            </a:r>
            <a:endParaRPr sz="20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g2467f7231bf_0_10"/>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How to build a website?</a:t>
            </a:r>
            <a:endParaRPr/>
          </a:p>
        </p:txBody>
      </p:sp>
      <p:sp>
        <p:nvSpPr>
          <p:cNvPr id="359" name="Google Shape;359;g2467f7231bf_0_10"/>
          <p:cNvSpPr txBox="1"/>
          <p:nvPr>
            <p:ph idx="1" type="body"/>
          </p:nvPr>
        </p:nvSpPr>
        <p:spPr>
          <a:xfrm>
            <a:off x="838200" y="1825623"/>
            <a:ext cx="10515600" cy="3801900"/>
          </a:xfrm>
          <a:prstGeom prst="rect">
            <a:avLst/>
          </a:prstGeom>
        </p:spPr>
        <p:txBody>
          <a:bodyPr anchorCtr="0" anchor="t" bIns="45700" lIns="91425" spcFirstLastPara="1" rIns="91425" wrap="square" tIns="45700">
            <a:spAutoFit/>
          </a:bodyPr>
          <a:lstStyle/>
          <a:p>
            <a:pPr indent="0" lvl="0" marL="0" rtl="0" algn="l">
              <a:spcBef>
                <a:spcPts val="1000"/>
              </a:spcBef>
              <a:spcAft>
                <a:spcPts val="0"/>
              </a:spcAft>
              <a:buClr>
                <a:schemeClr val="dk1"/>
              </a:buClr>
              <a:buSzPts val="1100"/>
              <a:buFont typeface="Arial"/>
              <a:buNone/>
            </a:pPr>
            <a:r>
              <a:rPr b="1" lang="fi-FI" sz="2000"/>
              <a:t>Step 4: Design your layout and navigation</a:t>
            </a:r>
            <a:endParaRPr b="1" sz="2000"/>
          </a:p>
          <a:p>
            <a:pPr indent="-355600" lvl="0" marL="457200" rtl="0" algn="l">
              <a:spcBef>
                <a:spcPts val="1000"/>
              </a:spcBef>
              <a:spcAft>
                <a:spcPts val="0"/>
              </a:spcAft>
              <a:buClr>
                <a:schemeClr val="accent2"/>
              </a:buClr>
              <a:buSzPts val="2000"/>
              <a:buChar char="●"/>
            </a:pPr>
            <a:r>
              <a:rPr lang="fi-FI" sz="2000"/>
              <a:t>To whom are you designing the site? Who are your customers?</a:t>
            </a:r>
            <a:endParaRPr sz="2000"/>
          </a:p>
          <a:p>
            <a:pPr indent="-355600" lvl="0" marL="457200" rtl="0" algn="l">
              <a:spcBef>
                <a:spcPts val="0"/>
              </a:spcBef>
              <a:spcAft>
                <a:spcPts val="0"/>
              </a:spcAft>
              <a:buClr>
                <a:schemeClr val="accent2"/>
              </a:buClr>
              <a:buSzPts val="2000"/>
              <a:buChar char="●"/>
            </a:pPr>
            <a:r>
              <a:rPr lang="fi-FI" sz="2000"/>
              <a:t>Brand colors, logo, fonts, photos, videos... </a:t>
            </a:r>
            <a:endParaRPr sz="2000"/>
          </a:p>
          <a:p>
            <a:pPr indent="-355600" lvl="0" marL="457200" rtl="0" algn="l">
              <a:spcBef>
                <a:spcPts val="0"/>
              </a:spcBef>
              <a:spcAft>
                <a:spcPts val="0"/>
              </a:spcAft>
              <a:buClr>
                <a:schemeClr val="accent2"/>
              </a:buClr>
              <a:buSzPts val="2000"/>
              <a:buChar char="●"/>
            </a:pPr>
            <a:r>
              <a:rPr lang="fi-FI" sz="2000"/>
              <a:t>Clear navigation helps user find what she/he is looking for</a:t>
            </a:r>
            <a:endParaRPr sz="2000"/>
          </a:p>
          <a:p>
            <a:pPr indent="-355600" lvl="0" marL="457200" rtl="0" algn="l">
              <a:spcBef>
                <a:spcPts val="0"/>
              </a:spcBef>
              <a:spcAft>
                <a:spcPts val="0"/>
              </a:spcAft>
              <a:buClr>
                <a:schemeClr val="accent2"/>
              </a:buClr>
              <a:buSzPts val="2000"/>
              <a:buChar char="●"/>
            </a:pPr>
            <a:r>
              <a:rPr lang="fi-FI" sz="2000"/>
              <a:t>What are the most important keywords, products or services?</a:t>
            </a:r>
            <a:endParaRPr sz="2000"/>
          </a:p>
          <a:p>
            <a:pPr indent="-355600" lvl="0" marL="457200" rtl="0" algn="l">
              <a:spcBef>
                <a:spcPts val="0"/>
              </a:spcBef>
              <a:spcAft>
                <a:spcPts val="0"/>
              </a:spcAft>
              <a:buClr>
                <a:schemeClr val="accent2"/>
              </a:buClr>
              <a:buSzPts val="2000"/>
              <a:buChar char="●"/>
            </a:pPr>
            <a:r>
              <a:rPr lang="fi-FI" sz="2000"/>
              <a:t>Structure: Pages, blog?</a:t>
            </a:r>
            <a:endParaRPr sz="2000"/>
          </a:p>
          <a:p>
            <a:pPr indent="-355600" lvl="0" marL="457200" rtl="0" algn="l">
              <a:spcBef>
                <a:spcPts val="0"/>
              </a:spcBef>
              <a:spcAft>
                <a:spcPts val="0"/>
              </a:spcAft>
              <a:buClr>
                <a:schemeClr val="accent2"/>
              </a:buClr>
              <a:buSzPts val="2000"/>
              <a:buChar char="●"/>
            </a:pPr>
            <a:r>
              <a:rPr lang="fi-FI" sz="2000"/>
              <a:t>What is the purpose of the website? What is the conversion?</a:t>
            </a:r>
            <a:endParaRPr sz="2000"/>
          </a:p>
          <a:p>
            <a:pPr indent="-355600" lvl="0" marL="457200" rtl="0" algn="l">
              <a:spcBef>
                <a:spcPts val="0"/>
              </a:spcBef>
              <a:spcAft>
                <a:spcPts val="0"/>
              </a:spcAft>
              <a:buClr>
                <a:schemeClr val="accent2"/>
              </a:buClr>
              <a:buSzPts val="2000"/>
              <a:buChar char="●"/>
            </a:pPr>
            <a:r>
              <a:rPr lang="fi-FI" sz="2000"/>
              <a:t>Minimum Viable Product (MVP): MVP decision could be not to finish a section of a site that isn’t critical in order to get the site live faster.</a:t>
            </a:r>
            <a:endParaRPr sz="2000"/>
          </a:p>
          <a:p>
            <a:pPr indent="-355600" lvl="0" marL="457200" rtl="0" algn="l">
              <a:spcBef>
                <a:spcPts val="0"/>
              </a:spcBef>
              <a:spcAft>
                <a:spcPts val="0"/>
              </a:spcAft>
              <a:buClr>
                <a:schemeClr val="accent2"/>
              </a:buClr>
              <a:buSzPts val="2000"/>
              <a:buChar char="●"/>
            </a:pPr>
            <a:r>
              <a:rPr lang="fi-FI" sz="2000"/>
              <a:t>Remember: Less is more!</a:t>
            </a:r>
            <a:endParaRPr sz="2000"/>
          </a:p>
          <a:p>
            <a:pPr indent="0" lvl="0" marL="0" rtl="0" algn="l">
              <a:spcBef>
                <a:spcPts val="1000"/>
              </a:spcBef>
              <a:spcAft>
                <a:spcPts val="0"/>
              </a:spcAft>
              <a:buClr>
                <a:schemeClr val="dk1"/>
              </a:buClr>
              <a:buSzPts val="1100"/>
              <a:buFont typeface="Arial"/>
              <a:buNone/>
            </a:pPr>
            <a:r>
              <a:t/>
            </a:r>
            <a:endParaRPr b="1" sz="2000"/>
          </a:p>
          <a:p>
            <a:pPr indent="0" lvl="0" marL="0" rtl="0" algn="l">
              <a:spcBef>
                <a:spcPts val="1000"/>
              </a:spcBef>
              <a:spcAft>
                <a:spcPts val="0"/>
              </a:spcAft>
              <a:buNone/>
            </a:pPr>
            <a:r>
              <a:t/>
            </a:r>
            <a:endParaRPr b="1" sz="20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g2467f7231bf_0_23"/>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How to build a website?</a:t>
            </a:r>
            <a:endParaRPr/>
          </a:p>
        </p:txBody>
      </p:sp>
      <p:sp>
        <p:nvSpPr>
          <p:cNvPr id="366" name="Google Shape;366;g2467f7231bf_0_23"/>
          <p:cNvSpPr txBox="1"/>
          <p:nvPr>
            <p:ph idx="1" type="body"/>
          </p:nvPr>
        </p:nvSpPr>
        <p:spPr>
          <a:xfrm>
            <a:off x="838200" y="1825623"/>
            <a:ext cx="10515600" cy="4207200"/>
          </a:xfrm>
          <a:prstGeom prst="rect">
            <a:avLst/>
          </a:prstGeom>
        </p:spPr>
        <p:txBody>
          <a:bodyPr anchorCtr="0" anchor="t" bIns="45700" lIns="91425" spcFirstLastPara="1" rIns="91425" wrap="square" tIns="45700">
            <a:spAutoFit/>
          </a:bodyPr>
          <a:lstStyle/>
          <a:p>
            <a:pPr indent="0" lvl="0" marL="0" rtl="0" algn="l">
              <a:spcBef>
                <a:spcPts val="1000"/>
              </a:spcBef>
              <a:spcAft>
                <a:spcPts val="0"/>
              </a:spcAft>
              <a:buClr>
                <a:schemeClr val="dk1"/>
              </a:buClr>
              <a:buSzPts val="1100"/>
              <a:buFont typeface="Arial"/>
              <a:buNone/>
            </a:pPr>
            <a:r>
              <a:rPr b="1" lang="fi-FI" sz="2000"/>
              <a:t>Step 5: Pick and customize a design template which represents your brand</a:t>
            </a:r>
            <a:endParaRPr b="1" sz="2000"/>
          </a:p>
          <a:p>
            <a:pPr indent="-355600" lvl="0" marL="457200" rtl="0" algn="l">
              <a:spcBef>
                <a:spcPts val="1000"/>
              </a:spcBef>
              <a:spcAft>
                <a:spcPts val="0"/>
              </a:spcAft>
              <a:buClr>
                <a:schemeClr val="accent2"/>
              </a:buClr>
              <a:buSzPts val="2000"/>
              <a:buChar char="●"/>
            </a:pPr>
            <a:r>
              <a:rPr lang="fi-FI" sz="2000"/>
              <a:t>navigation bar (menu)</a:t>
            </a:r>
            <a:endParaRPr sz="2000"/>
          </a:p>
          <a:p>
            <a:pPr indent="-355600" lvl="0" marL="457200" rtl="0" algn="l">
              <a:spcBef>
                <a:spcPts val="0"/>
              </a:spcBef>
              <a:spcAft>
                <a:spcPts val="0"/>
              </a:spcAft>
              <a:buClr>
                <a:schemeClr val="accent2"/>
              </a:buClr>
              <a:buSzPts val="2000"/>
              <a:buChar char="●"/>
            </a:pPr>
            <a:r>
              <a:rPr lang="fi-FI" sz="2000"/>
              <a:t>design (need some additional CSS code?)</a:t>
            </a:r>
            <a:endParaRPr sz="2000"/>
          </a:p>
          <a:p>
            <a:pPr indent="-355600" lvl="0" marL="457200" rtl="0" algn="l">
              <a:spcBef>
                <a:spcPts val="0"/>
              </a:spcBef>
              <a:spcAft>
                <a:spcPts val="0"/>
              </a:spcAft>
              <a:buClr>
                <a:schemeClr val="accent2"/>
              </a:buClr>
              <a:buSzPts val="2000"/>
              <a:buChar char="●"/>
            </a:pPr>
            <a:r>
              <a:rPr lang="fi-FI" sz="2000"/>
              <a:t>functionalities &amp; features (plugins, apps  schema structured data, contact forms, anti-hacking defense, caching, newsletter opt-in forms &amp; subscription management, SEO software, backup utilities, XML sitemap...)</a:t>
            </a:r>
            <a:endParaRPr sz="2000"/>
          </a:p>
          <a:p>
            <a:pPr indent="0" lvl="0" marL="457200" rtl="0" algn="l">
              <a:spcBef>
                <a:spcPts val="1000"/>
              </a:spcBef>
              <a:spcAft>
                <a:spcPts val="0"/>
              </a:spcAft>
              <a:buNone/>
            </a:pPr>
            <a:r>
              <a:rPr lang="fi-FI" sz="2000"/>
              <a:t>→ Help from a web developer?</a:t>
            </a:r>
            <a:endParaRPr b="1" sz="2000"/>
          </a:p>
          <a:p>
            <a:pPr indent="0" lvl="0" marL="0" rtl="0" algn="l">
              <a:spcBef>
                <a:spcPts val="1000"/>
              </a:spcBef>
              <a:spcAft>
                <a:spcPts val="0"/>
              </a:spcAft>
              <a:buClr>
                <a:schemeClr val="dk1"/>
              </a:buClr>
              <a:buSzPts val="1100"/>
              <a:buFont typeface="Arial"/>
              <a:buNone/>
            </a:pPr>
            <a:r>
              <a:rPr b="1" lang="fi-FI" sz="2000"/>
              <a:t>Step 6: Identify where will the traffic come from? </a:t>
            </a:r>
            <a:endParaRPr b="1" sz="2000"/>
          </a:p>
          <a:p>
            <a:pPr indent="-355600" lvl="0" marL="457200" rtl="0" algn="l">
              <a:spcBef>
                <a:spcPts val="1000"/>
              </a:spcBef>
              <a:spcAft>
                <a:spcPts val="0"/>
              </a:spcAft>
              <a:buClr>
                <a:schemeClr val="accent2"/>
              </a:buClr>
              <a:buSzPts val="2000"/>
              <a:buChar char="●"/>
            </a:pPr>
            <a:r>
              <a:rPr lang="fi-FI" sz="2000"/>
              <a:t>Social media channels</a:t>
            </a:r>
            <a:endParaRPr sz="2000"/>
          </a:p>
          <a:p>
            <a:pPr indent="-355600" lvl="0" marL="457200" rtl="0" algn="l">
              <a:spcBef>
                <a:spcPts val="0"/>
              </a:spcBef>
              <a:spcAft>
                <a:spcPts val="0"/>
              </a:spcAft>
              <a:buClr>
                <a:schemeClr val="accent2"/>
              </a:buClr>
              <a:buSzPts val="2000"/>
              <a:buChar char="●"/>
            </a:pPr>
            <a:r>
              <a:rPr lang="fi-FI" sz="2000"/>
              <a:t>Blogging</a:t>
            </a:r>
            <a:endParaRPr sz="2000"/>
          </a:p>
          <a:p>
            <a:pPr indent="-355600" lvl="0" marL="457200" rtl="0" algn="l">
              <a:spcBef>
                <a:spcPts val="0"/>
              </a:spcBef>
              <a:spcAft>
                <a:spcPts val="0"/>
              </a:spcAft>
              <a:buClr>
                <a:schemeClr val="accent2"/>
              </a:buClr>
              <a:buSzPts val="2000"/>
              <a:buChar char="●"/>
            </a:pPr>
            <a:r>
              <a:rPr lang="fi-FI" sz="2000"/>
              <a:t>Backlinks from other sites</a:t>
            </a:r>
            <a:endParaRPr sz="2000"/>
          </a:p>
          <a:p>
            <a:pPr indent="-355600" lvl="0" marL="457200" rtl="0" algn="l">
              <a:spcBef>
                <a:spcPts val="0"/>
              </a:spcBef>
              <a:spcAft>
                <a:spcPts val="0"/>
              </a:spcAft>
              <a:buClr>
                <a:schemeClr val="accent2"/>
              </a:buClr>
              <a:buSzPts val="2000"/>
              <a:buChar char="●"/>
            </a:pPr>
            <a:r>
              <a:rPr lang="fi-FI" sz="2000"/>
              <a:t>Email marketing</a:t>
            </a:r>
            <a:endParaRPr sz="2000"/>
          </a:p>
          <a:p>
            <a:pPr indent="-355600" lvl="0" marL="457200" rtl="0" algn="l">
              <a:spcBef>
                <a:spcPts val="0"/>
              </a:spcBef>
              <a:spcAft>
                <a:spcPts val="0"/>
              </a:spcAft>
              <a:buClr>
                <a:schemeClr val="accent2"/>
              </a:buClr>
              <a:buSzPts val="2000"/>
              <a:buChar char="●"/>
            </a:pPr>
            <a:r>
              <a:rPr lang="fi-FI" sz="2000"/>
              <a:t>Content marketing strategy</a:t>
            </a:r>
            <a:endParaRPr sz="20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g2467f7231bf_0_31"/>
          <p:cNvSpPr txBox="1"/>
          <p:nvPr>
            <p:ph type="title"/>
          </p:nvPr>
        </p:nvSpPr>
        <p:spPr>
          <a:xfrm>
            <a:off x="838200" y="36512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How to build a website?</a:t>
            </a:r>
            <a:endParaRPr/>
          </a:p>
        </p:txBody>
      </p:sp>
      <p:sp>
        <p:nvSpPr>
          <p:cNvPr id="373" name="Google Shape;373;g2467f7231bf_0_31"/>
          <p:cNvSpPr txBox="1"/>
          <p:nvPr>
            <p:ph idx="1" type="body"/>
          </p:nvPr>
        </p:nvSpPr>
        <p:spPr>
          <a:xfrm>
            <a:off x="838200" y="1825623"/>
            <a:ext cx="10515600" cy="3524700"/>
          </a:xfrm>
          <a:prstGeom prst="rect">
            <a:avLst/>
          </a:prstGeom>
        </p:spPr>
        <p:txBody>
          <a:bodyPr anchorCtr="0" anchor="t" bIns="45700" lIns="91425" spcFirstLastPara="1" rIns="91425" wrap="square" tIns="45700">
            <a:spAutoFit/>
          </a:bodyPr>
          <a:lstStyle/>
          <a:p>
            <a:pPr indent="0" lvl="0" marL="0" rtl="0" algn="l">
              <a:spcBef>
                <a:spcPts val="1000"/>
              </a:spcBef>
              <a:spcAft>
                <a:spcPts val="0"/>
              </a:spcAft>
              <a:buNone/>
            </a:pPr>
            <a:r>
              <a:rPr b="1" lang="fi-FI" sz="2000"/>
              <a:t>Step 7: Launch</a:t>
            </a:r>
            <a:endParaRPr b="1" sz="2000"/>
          </a:p>
          <a:p>
            <a:pPr indent="-355600" lvl="0" marL="457200" rtl="0" algn="l">
              <a:spcBef>
                <a:spcPts val="1000"/>
              </a:spcBef>
              <a:spcAft>
                <a:spcPts val="0"/>
              </a:spcAft>
              <a:buClr>
                <a:schemeClr val="accent2"/>
              </a:buClr>
              <a:buSzPts val="2000"/>
              <a:buChar char="●"/>
            </a:pPr>
            <a:r>
              <a:rPr lang="fi-FI" sz="2000"/>
              <a:t>Crawl &amp; backup the old site</a:t>
            </a:r>
            <a:endParaRPr sz="2000"/>
          </a:p>
          <a:p>
            <a:pPr indent="-355600" lvl="0" marL="457200" rtl="0" algn="l">
              <a:spcBef>
                <a:spcPts val="0"/>
              </a:spcBef>
              <a:spcAft>
                <a:spcPts val="0"/>
              </a:spcAft>
              <a:buClr>
                <a:schemeClr val="accent2"/>
              </a:buClr>
              <a:buSzPts val="2000"/>
              <a:buChar char="●"/>
            </a:pPr>
            <a:r>
              <a:rPr lang="fi-FI" sz="2000"/>
              <a:t>Push the site live</a:t>
            </a:r>
            <a:endParaRPr sz="2000"/>
          </a:p>
          <a:p>
            <a:pPr indent="-355600" lvl="0" marL="457200" rtl="0" algn="l">
              <a:spcBef>
                <a:spcPts val="0"/>
              </a:spcBef>
              <a:spcAft>
                <a:spcPts val="0"/>
              </a:spcAft>
              <a:buClr>
                <a:schemeClr val="accent2"/>
              </a:buClr>
              <a:buSzPts val="2000"/>
              <a:buChar char="●"/>
            </a:pPr>
            <a:r>
              <a:rPr lang="fi-FI" sz="2000"/>
              <a:t>Post-launch diagnostics: broken links, redirects, missing assets etc. (utilize e.g. Screaming Frog)</a:t>
            </a:r>
            <a:endParaRPr sz="2000"/>
          </a:p>
          <a:p>
            <a:pPr indent="-355600" lvl="0" marL="457200" rtl="0" algn="l">
              <a:spcBef>
                <a:spcPts val="0"/>
              </a:spcBef>
              <a:spcAft>
                <a:spcPts val="0"/>
              </a:spcAft>
              <a:buClr>
                <a:schemeClr val="accent2"/>
              </a:buClr>
              <a:buSzPts val="2000"/>
              <a:buChar char="●"/>
            </a:pPr>
            <a:r>
              <a:rPr lang="fi-FI" sz="2000"/>
              <a:t>Add your site to Google Search Console to be indexed</a:t>
            </a:r>
            <a:endParaRPr sz="2000"/>
          </a:p>
          <a:p>
            <a:pPr indent="-355600" lvl="0" marL="457200" rtl="0" algn="l">
              <a:spcBef>
                <a:spcPts val="0"/>
              </a:spcBef>
              <a:spcAft>
                <a:spcPts val="0"/>
              </a:spcAft>
              <a:buClr>
                <a:schemeClr val="accent2"/>
              </a:buClr>
              <a:buSzPts val="2000"/>
              <a:buChar char="●"/>
            </a:pPr>
            <a:r>
              <a:rPr lang="fi-FI" sz="2000"/>
              <a:t>Celebrate your launch in social media and other marketing channels.</a:t>
            </a:r>
            <a:endParaRPr sz="2000"/>
          </a:p>
          <a:p>
            <a:pPr indent="0" lvl="0" marL="0" rtl="0" algn="l">
              <a:spcBef>
                <a:spcPts val="1000"/>
              </a:spcBef>
              <a:spcAft>
                <a:spcPts val="0"/>
              </a:spcAft>
              <a:buNone/>
            </a:pPr>
            <a:r>
              <a:rPr b="1" lang="fi-FI" sz="2000"/>
              <a:t>Step 8: How to measure your success?</a:t>
            </a:r>
            <a:endParaRPr b="1" sz="2000"/>
          </a:p>
          <a:p>
            <a:pPr indent="-355600" lvl="0" marL="457200" rtl="0" algn="l">
              <a:spcBef>
                <a:spcPts val="1000"/>
              </a:spcBef>
              <a:spcAft>
                <a:spcPts val="0"/>
              </a:spcAft>
              <a:buClr>
                <a:schemeClr val="accent2"/>
              </a:buClr>
              <a:buSzPts val="2000"/>
              <a:buChar char="●"/>
            </a:pPr>
            <a:r>
              <a:rPr lang="fi-FI" sz="2000"/>
              <a:t>SMART goals</a:t>
            </a:r>
            <a:endParaRPr sz="2000"/>
          </a:p>
          <a:p>
            <a:pPr indent="-355600" lvl="0" marL="457200" rtl="0" algn="l">
              <a:spcBef>
                <a:spcPts val="0"/>
              </a:spcBef>
              <a:spcAft>
                <a:spcPts val="0"/>
              </a:spcAft>
              <a:buClr>
                <a:schemeClr val="accent2"/>
              </a:buClr>
              <a:buSzPts val="2000"/>
              <a:buChar char="●"/>
            </a:pPr>
            <a:r>
              <a:rPr lang="fi-FI" sz="2000"/>
              <a:t>Website KPI’s</a:t>
            </a:r>
            <a:endParaRPr sz="2000"/>
          </a:p>
          <a:p>
            <a:pPr indent="-355600" lvl="0" marL="457200" rtl="0" algn="l">
              <a:spcBef>
                <a:spcPts val="0"/>
              </a:spcBef>
              <a:spcAft>
                <a:spcPts val="0"/>
              </a:spcAft>
              <a:buClr>
                <a:schemeClr val="accent2"/>
              </a:buClr>
              <a:buSzPts val="2000"/>
              <a:buChar char="●"/>
            </a:pPr>
            <a:r>
              <a:rPr lang="fi-FI" sz="2000"/>
              <a:t>Use Google Search Console, Google Analytics 4, Meta Pixel...</a:t>
            </a:r>
            <a:endParaRPr sz="20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g24cd7b68f1a_1_0"/>
          <p:cNvSpPr txBox="1"/>
          <p:nvPr>
            <p:ph idx="1" type="body"/>
          </p:nvPr>
        </p:nvSpPr>
        <p:spPr>
          <a:xfrm>
            <a:off x="1120775" y="488025"/>
            <a:ext cx="10509300" cy="886500"/>
          </a:xfrm>
          <a:prstGeom prst="rect">
            <a:avLst/>
          </a:prstGeom>
        </p:spPr>
        <p:txBody>
          <a:bodyPr anchorCtr="0" anchor="t" bIns="0" lIns="0" spcFirstLastPara="1" rIns="0" wrap="square" tIns="0">
            <a:spAutoFit/>
          </a:bodyPr>
          <a:lstStyle/>
          <a:p>
            <a:pPr indent="0" lvl="0" marL="0" rtl="0" algn="l">
              <a:spcBef>
                <a:spcPts val="1000"/>
              </a:spcBef>
              <a:spcAft>
                <a:spcPts val="0"/>
              </a:spcAft>
              <a:buNone/>
            </a:pPr>
            <a:r>
              <a:rPr lang="fi-FI"/>
              <a:t>Assignment </a:t>
            </a:r>
            <a:r>
              <a:rPr lang="fi-FI"/>
              <a:t>1: Planning for a corporate website/building your own site</a:t>
            </a:r>
            <a:endParaRPr b="1"/>
          </a:p>
        </p:txBody>
      </p:sp>
      <p:sp>
        <p:nvSpPr>
          <p:cNvPr id="380" name="Google Shape;380;g24cd7b68f1a_1_0"/>
          <p:cNvSpPr txBox="1"/>
          <p:nvPr>
            <p:ph idx="2" type="body"/>
          </p:nvPr>
        </p:nvSpPr>
        <p:spPr>
          <a:xfrm>
            <a:off x="1120777" y="1646455"/>
            <a:ext cx="8818800" cy="3781800"/>
          </a:xfrm>
          <a:prstGeom prst="rect">
            <a:avLst/>
          </a:prstGeom>
        </p:spPr>
        <p:txBody>
          <a:bodyPr anchorCtr="0" anchor="t" bIns="0" lIns="0" spcFirstLastPara="1" rIns="0" wrap="square" tIns="0">
            <a:noAutofit/>
          </a:bodyPr>
          <a:lstStyle/>
          <a:p>
            <a:pPr indent="0" lvl="0" marL="0" rtl="0" algn="l">
              <a:lnSpc>
                <a:spcPct val="90000"/>
              </a:lnSpc>
              <a:spcBef>
                <a:spcPts val="1000"/>
              </a:spcBef>
              <a:spcAft>
                <a:spcPts val="0"/>
              </a:spcAft>
              <a:buClr>
                <a:schemeClr val="dk1"/>
              </a:buClr>
              <a:buSzPts val="1100"/>
              <a:buFont typeface="Arial"/>
              <a:buNone/>
            </a:pPr>
            <a:r>
              <a:rPr b="1" lang="fi-FI" sz="1864"/>
              <a:t>Teamwork - 4 or 5 students in 1 team</a:t>
            </a:r>
            <a:endParaRPr b="1" sz="1864"/>
          </a:p>
          <a:p>
            <a:pPr indent="0" lvl="0" marL="0" rtl="0" algn="l">
              <a:lnSpc>
                <a:spcPct val="90000"/>
              </a:lnSpc>
              <a:spcBef>
                <a:spcPts val="1000"/>
              </a:spcBef>
              <a:spcAft>
                <a:spcPts val="0"/>
              </a:spcAft>
              <a:buClr>
                <a:schemeClr val="dk1"/>
              </a:buClr>
              <a:buSzPts val="1100"/>
              <a:buFont typeface="Arial"/>
              <a:buNone/>
            </a:pPr>
            <a:r>
              <a:rPr b="1" lang="fi-FI" sz="2100"/>
              <a:t>“Your team is the management team of a recreational company which offers lodging and recreational services of your choice.”</a:t>
            </a:r>
            <a:endParaRPr b="1" sz="2100"/>
          </a:p>
          <a:p>
            <a:pPr indent="0" lvl="0" marL="0" rtl="0" algn="l">
              <a:lnSpc>
                <a:spcPct val="90000"/>
              </a:lnSpc>
              <a:spcBef>
                <a:spcPts val="1000"/>
              </a:spcBef>
              <a:spcAft>
                <a:spcPts val="0"/>
              </a:spcAft>
              <a:buClr>
                <a:schemeClr val="dk1"/>
              </a:buClr>
              <a:buSzPts val="1100"/>
              <a:buFont typeface="Arial"/>
              <a:buNone/>
            </a:pPr>
            <a:r>
              <a:t/>
            </a:r>
            <a:endParaRPr b="1" sz="2100"/>
          </a:p>
          <a:p>
            <a:pPr indent="0" lvl="0" marL="0" rtl="0" algn="l">
              <a:lnSpc>
                <a:spcPct val="90000"/>
              </a:lnSpc>
              <a:spcBef>
                <a:spcPts val="1000"/>
              </a:spcBef>
              <a:spcAft>
                <a:spcPts val="0"/>
              </a:spcAft>
              <a:buClr>
                <a:schemeClr val="dk1"/>
              </a:buClr>
              <a:buSzPts val="1100"/>
              <a:buFont typeface="Arial"/>
              <a:buNone/>
            </a:pPr>
            <a:r>
              <a:rPr b="1" lang="fi-FI" sz="2100"/>
              <a:t>The objective of this assignment is to create an imaginary business</a:t>
            </a:r>
            <a:endParaRPr b="1" sz="2100"/>
          </a:p>
          <a:p>
            <a:pPr indent="0" lvl="0" marL="0" rtl="0" algn="l">
              <a:lnSpc>
                <a:spcPct val="90000"/>
              </a:lnSpc>
              <a:spcBef>
                <a:spcPts val="1000"/>
              </a:spcBef>
              <a:spcAft>
                <a:spcPts val="0"/>
              </a:spcAft>
              <a:buClr>
                <a:schemeClr val="dk1"/>
              </a:buClr>
              <a:buSzPts val="1100"/>
              <a:buFont typeface="Arial"/>
              <a:buNone/>
            </a:pPr>
            <a:r>
              <a:rPr b="1" lang="fi-FI" sz="2100"/>
              <a:t>This exercise will serve as the basis for the rest of the course’s assignments </a:t>
            </a:r>
            <a:endParaRPr b="1" sz="2100"/>
          </a:p>
          <a:p>
            <a:pPr indent="0" lvl="0" marL="0" rtl="0" algn="l">
              <a:lnSpc>
                <a:spcPct val="90000"/>
              </a:lnSpc>
              <a:spcBef>
                <a:spcPts val="1000"/>
              </a:spcBef>
              <a:spcAft>
                <a:spcPts val="0"/>
              </a:spcAft>
              <a:buClr>
                <a:schemeClr val="dk1"/>
              </a:buClr>
              <a:buSzPts val="1100"/>
              <a:buFont typeface="Arial"/>
              <a:buNone/>
            </a:pPr>
            <a:r>
              <a:t/>
            </a:r>
            <a:endParaRPr b="1" sz="1600"/>
          </a:p>
          <a:p>
            <a:pPr indent="0" lvl="0" marL="0" rtl="0" algn="l">
              <a:lnSpc>
                <a:spcPct val="90000"/>
              </a:lnSpc>
              <a:spcBef>
                <a:spcPts val="1000"/>
              </a:spcBef>
              <a:spcAft>
                <a:spcPts val="0"/>
              </a:spcAft>
              <a:buClr>
                <a:schemeClr val="dk1"/>
              </a:buClr>
              <a:buSzPts val="1100"/>
              <a:buFont typeface="Arial"/>
              <a:buNone/>
            </a:pPr>
            <a:r>
              <a:rPr b="1" lang="fi-FI" sz="1600"/>
              <a:t>First assignment:  see details in the document (Websites_Homework1)</a:t>
            </a:r>
            <a:endParaRPr b="1" sz="1600"/>
          </a:p>
          <a:p>
            <a:pPr indent="-330200" lvl="0" marL="457200" rtl="0" algn="l">
              <a:lnSpc>
                <a:spcPct val="90000"/>
              </a:lnSpc>
              <a:spcBef>
                <a:spcPts val="1000"/>
              </a:spcBef>
              <a:spcAft>
                <a:spcPts val="0"/>
              </a:spcAft>
              <a:buSzPts val="1600"/>
              <a:buChar char="-"/>
            </a:pPr>
            <a:r>
              <a:rPr b="1" lang="fi-FI" sz="1600"/>
              <a:t>define the company’s products and services</a:t>
            </a:r>
            <a:endParaRPr b="1" sz="1600"/>
          </a:p>
          <a:p>
            <a:pPr indent="-330200" lvl="0" marL="457200" rtl="0" algn="l">
              <a:lnSpc>
                <a:spcPct val="90000"/>
              </a:lnSpc>
              <a:spcBef>
                <a:spcPts val="0"/>
              </a:spcBef>
              <a:spcAft>
                <a:spcPts val="0"/>
              </a:spcAft>
              <a:buSzPts val="1600"/>
              <a:buChar char="-"/>
            </a:pPr>
            <a:r>
              <a:rPr b="1" lang="fi-FI" sz="1600"/>
              <a:t>define its markets and marketing objectives or the next 12 months</a:t>
            </a:r>
            <a:endParaRPr b="1" sz="1600"/>
          </a:p>
          <a:p>
            <a:pPr indent="-330200" lvl="0" marL="457200" rtl="0" algn="l">
              <a:lnSpc>
                <a:spcPct val="90000"/>
              </a:lnSpc>
              <a:spcBef>
                <a:spcPts val="0"/>
              </a:spcBef>
              <a:spcAft>
                <a:spcPts val="0"/>
              </a:spcAft>
              <a:buSzPts val="1600"/>
              <a:buChar char="-"/>
            </a:pPr>
            <a:r>
              <a:rPr b="1" lang="fi-FI" sz="1600"/>
              <a:t>choose a domain name</a:t>
            </a:r>
            <a:endParaRPr b="1" sz="2100"/>
          </a:p>
          <a:p>
            <a:pPr indent="0" lvl="0" marL="0" rtl="0" algn="l">
              <a:spcBef>
                <a:spcPts val="0"/>
              </a:spcBef>
              <a:spcAft>
                <a:spcPts val="0"/>
              </a:spcAft>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g27b89037f6b_0_0"/>
          <p:cNvSpPr txBox="1"/>
          <p:nvPr>
            <p:ph idx="1" type="body"/>
          </p:nvPr>
        </p:nvSpPr>
        <p:spPr>
          <a:xfrm>
            <a:off x="838200" y="1647016"/>
            <a:ext cx="10515600" cy="58080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fi-FI" sz="2400"/>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2400"/>
          </a:p>
          <a:p>
            <a:pPr indent="0" lvl="0" marL="0" rtl="0" algn="l">
              <a:spcBef>
                <a:spcPts val="1000"/>
              </a:spcBef>
              <a:spcAft>
                <a:spcPts val="0"/>
              </a:spcAft>
              <a:buNone/>
            </a:pPr>
            <a:r>
              <a:t/>
            </a:r>
            <a:endParaRPr sz="2400"/>
          </a:p>
          <a:p>
            <a:pPr indent="0" lvl="0" marL="0" rtl="0" algn="l">
              <a:spcBef>
                <a:spcPts val="1000"/>
              </a:spcBef>
              <a:spcAft>
                <a:spcPts val="0"/>
              </a:spcAft>
              <a:buNone/>
            </a:pPr>
            <a:r>
              <a:rPr lang="fi-FI" sz="2400"/>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2400"/>
          </a:p>
          <a:p>
            <a:pPr indent="0" lvl="0" marL="0" rtl="0" algn="l">
              <a:spcBef>
                <a:spcPts val="1000"/>
              </a:spcBef>
              <a:spcAft>
                <a:spcPts val="0"/>
              </a:spcAft>
              <a:buNone/>
            </a:pPr>
            <a:r>
              <a:t/>
            </a:r>
            <a:endParaRPr sz="2400"/>
          </a:p>
          <a:p>
            <a:pPr indent="0" lvl="0" marL="0" rtl="0" algn="l">
              <a:spcBef>
                <a:spcPts val="1000"/>
              </a:spcBef>
              <a:spcAft>
                <a:spcPts val="0"/>
              </a:spcAft>
              <a:buNone/>
            </a:pPr>
            <a:r>
              <a:t/>
            </a:r>
            <a:endParaRPr sz="2400"/>
          </a:p>
        </p:txBody>
      </p:sp>
      <p:sp>
        <p:nvSpPr>
          <p:cNvPr id="386" name="Google Shape;386;g27b89037f6b_0_0"/>
          <p:cNvSpPr txBox="1"/>
          <p:nvPr>
            <p:ph type="title"/>
          </p:nvPr>
        </p:nvSpPr>
        <p:spPr>
          <a:xfrm>
            <a:off x="838200" y="152475"/>
            <a:ext cx="10515600" cy="13257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fi-FI"/>
              <a:t>Disclaimer</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2023-01-25T12:59:02Z</dcterms:created>
  <dc:creator>Luukka Timo</dc:creator>
</cp:coreProperties>
</file>