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Lst>
  <p:sldSz cx="9144000" cy="5143500" type="screen16x9"/>
  <p:notesSz cx="6858000" cy="9144000"/>
  <p:embeddedFontLst>
    <p:embeddedFont>
      <p:font typeface="Calibri" panose="020F0502020204030204" pitchFamily="34" charset="0"/>
      <p:regular r:id="rId61"/>
      <p:bold r:id="rId62"/>
      <p:italic r:id="rId63"/>
      <p:boldItalic r:id="rId64"/>
    </p:embeddedFont>
    <p:embeddedFont>
      <p:font typeface="Libre Franklin" pitchFamily="2" charset="0"/>
      <p:regular r:id="rId65"/>
      <p:bold r:id="rId66"/>
      <p:italic r:id="rId67"/>
      <p:boldItalic r:id="rId68"/>
    </p:embeddedFont>
    <p:embeddedFont>
      <p:font typeface="Proxima Nova" panose="020B0604020202020204" charset="0"/>
      <p:regular r:id="rId69"/>
      <p:bold r:id="rId70"/>
      <p:italic r:id="rId71"/>
      <p:boldItalic r:id="rId72"/>
    </p:embeddedFont>
    <p:embeddedFont>
      <p:font typeface="PT Sans" panose="020B0503020203020204" pitchFamily="34" charset="0"/>
      <p:regular r:id="rId73"/>
      <p:bold r:id="rId74"/>
      <p:italic r:id="rId75"/>
      <p:boldItalic r:id="rId76"/>
    </p:embeddedFont>
    <p:embeddedFont>
      <p:font typeface="Roboto" panose="02000000000000000000" pitchFamily="2" charset="0"/>
      <p:regular r:id="rId77"/>
      <p:bold r:id="rId78"/>
      <p:italic r:id="rId79"/>
      <p:boldItalic r:id="rId8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90">
          <p15:clr>
            <a:srgbClr val="A4A3A4"/>
          </p15:clr>
        </p15:guide>
        <p15:guide id="2" pos="408">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1" roundtripDataSignature="AMtx7mhAfaUc5NoE5kBdw82IbdTEX90F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92" d="100"/>
          <a:sy n="192" d="100"/>
        </p:scale>
        <p:origin x="174" y="138"/>
      </p:cViewPr>
      <p:guideLst>
        <p:guide orient="horz" pos="690"/>
        <p:guide pos="40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3.fntdata"/><Relationship Id="rId68" Type="http://schemas.openxmlformats.org/officeDocument/2006/relationships/font" Target="fonts/font8.fntdata"/><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14.fntdata"/><Relationship Id="rId79" Type="http://schemas.openxmlformats.org/officeDocument/2006/relationships/font" Target="fonts/font19.fntdata"/><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2.fntdata"/><Relationship Id="rId80" Type="http://schemas.openxmlformats.org/officeDocument/2006/relationships/font" Target="fonts/font20.fntdata"/><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font" Target="fonts/font18.fntdata"/><Relationship Id="rId8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6.fntdata"/><Relationship Id="rId7" Type="http://schemas.openxmlformats.org/officeDocument/2006/relationships/slide" Target="slides/slide6.xml"/><Relationship Id="rId71" Type="http://schemas.openxmlformats.org/officeDocument/2006/relationships/font" Target="fonts/font11.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6.fntdata"/><Relationship Id="rId61" Type="http://schemas.openxmlformats.org/officeDocument/2006/relationships/font" Target="fonts/font1.fntdata"/><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davechaffey.com/digital-marketing-glossary/race-marketing-planning-model/"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www.youtube.com/watch?v=Vsk6Bx3Erhw&amp;list=PLnMaC9MSukNqkcIoDiklg8zCY7eT2wjm9&amp;t=9s"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After setting strategy, this section presents shortly instruments to reach the objectives, i.e. where and how we can reach our target audiences in the digital environments. These operations form the major part of the daily work of marketing activities.  </a:t>
            </a:r>
            <a:r>
              <a:rPr lang="fi" b="1"/>
              <a:t>Their conduct are taught more in detail in the modules ‘Website and SEO’, ‘Digital advertising’ and Content marketing and social media’.. </a:t>
            </a:r>
            <a:endParaRPr b="1"/>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dbe8101a6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g1dbe8101a6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After completing this course you know how to:</a:t>
            </a:r>
            <a:br>
              <a:rPr lang="fi"/>
            </a:br>
            <a:r>
              <a:rPr lang="fi"/>
              <a:t>- Define target groups deriving from the corporate strategy</a:t>
            </a:r>
            <a:endParaRPr/>
          </a:p>
          <a:p>
            <a:pPr marL="0" lvl="0" indent="0" algn="l" rtl="0">
              <a:lnSpc>
                <a:spcPct val="100000"/>
              </a:lnSpc>
              <a:spcBef>
                <a:spcPts val="0"/>
              </a:spcBef>
              <a:spcAft>
                <a:spcPts val="0"/>
              </a:spcAft>
              <a:buSzPts val="1100"/>
              <a:buNone/>
            </a:pPr>
            <a:r>
              <a:rPr lang="fi"/>
              <a:t>- Outline…….etc. </a:t>
            </a:r>
            <a:br>
              <a:rPr lang="fi"/>
            </a:br>
            <a:br>
              <a:rPr lang="fi"/>
            </a:b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1dbe8101a6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1dbe8101a6a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These are the subjects we will discuss in this module.</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0" name="Google Shape;18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solidFill>
                  <a:srgbClr val="2A2B2C"/>
                </a:solidFill>
              </a:rPr>
              <a:t>Earlier you learned how to set a digital marketing strategy. In this part you learn how to go from a strategy to implementation. Strategy implementation is the process of turning your strategic plan into action. Whether you’re executing a new online marketing plan to increase sales or introducing a new work management software to increase efficiency your plan is only as valuable as the implementation. </a:t>
            </a:r>
            <a:endParaRPr>
              <a:solidFill>
                <a:srgbClr val="2A2B2C"/>
              </a:solidFill>
            </a:endParaRPr>
          </a:p>
          <a:p>
            <a:pPr marL="0" lvl="0" indent="0" algn="l" rtl="0">
              <a:lnSpc>
                <a:spcPct val="100000"/>
              </a:lnSpc>
              <a:spcBef>
                <a:spcPts val="0"/>
              </a:spcBef>
              <a:spcAft>
                <a:spcPts val="0"/>
              </a:spcAft>
              <a:buSzPts val="1100"/>
              <a:buNone/>
            </a:pPr>
            <a:endParaRPr/>
          </a:p>
        </p:txBody>
      </p:sp>
      <p:sp>
        <p:nvSpPr>
          <p:cNvPr id="185" name="Google Shape;18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sz="900"/>
              <a:t>In this submodule we will deal with digital marketing tactics and operations, i.e. which marketing instruments and channels to use in order to achieve goals and objectives set. Which segments can you define in your target group and what does it mean for the digital marketing mix? What is the value proposition? What does your customer experience on the different touch points of a company/organisation/brand. And how to measure and control it in order to improve. We will examine the main elements of them and how they should be used depending on the strategic parameters.</a:t>
            </a:r>
            <a:endParaRPr sz="900"/>
          </a:p>
        </p:txBody>
      </p:sp>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chemeClr val="dk1"/>
              </a:buClr>
              <a:buSzPts val="1100"/>
              <a:buFont typeface="Arial"/>
              <a:buNone/>
            </a:pPr>
            <a:r>
              <a:rPr lang="fi"/>
              <a:t>These topics were discussed in the start of this module. Define customer value proposition :</a:t>
            </a:r>
            <a:endParaRPr/>
          </a:p>
          <a:p>
            <a:pPr marL="457200" lvl="0" indent="-228600" algn="l" rtl="0">
              <a:lnSpc>
                <a:spcPct val="100000"/>
              </a:lnSpc>
              <a:spcBef>
                <a:spcPts val="0"/>
              </a:spcBef>
              <a:spcAft>
                <a:spcPts val="0"/>
              </a:spcAft>
              <a:buClr>
                <a:schemeClr val="dk1"/>
              </a:buClr>
              <a:buSzPts val="1100"/>
              <a:buFont typeface="Arial"/>
              <a:buNone/>
            </a:pPr>
            <a:r>
              <a:rPr lang="fi">
                <a:solidFill>
                  <a:schemeClr val="dk1"/>
                </a:solidFill>
              </a:rPr>
              <a:t>A </a:t>
            </a:r>
            <a:r>
              <a:rPr lang="fi" b="1">
                <a:solidFill>
                  <a:schemeClr val="dk1"/>
                </a:solidFill>
              </a:rPr>
              <a:t>value proposition </a:t>
            </a:r>
            <a:r>
              <a:rPr lang="fi">
                <a:solidFill>
                  <a:schemeClr val="dk1"/>
                </a:solidFill>
              </a:rPr>
              <a:t>is a simple statement that clearly communicates the product or service benefit(s) you promise to deliver to your customers. It's ultimately what makes your product attractive to your ideal customer.</a:t>
            </a:r>
            <a:endParaRPr>
              <a:solidFill>
                <a:schemeClr val="dk1"/>
              </a:solidFill>
            </a:endParaRPr>
          </a:p>
          <a:p>
            <a:pPr marL="228600" marR="0" lvl="0" indent="0" algn="l" rtl="0">
              <a:lnSpc>
                <a:spcPct val="100000"/>
              </a:lnSpc>
              <a:spcBef>
                <a:spcPts val="0"/>
              </a:spcBef>
              <a:spcAft>
                <a:spcPts val="0"/>
              </a:spcAft>
              <a:buClr>
                <a:schemeClr val="dk1"/>
              </a:buClr>
              <a:buSzPts val="1100"/>
              <a:buFont typeface="Arial"/>
              <a:buNone/>
            </a:pPr>
            <a:r>
              <a:rPr lang="fi"/>
              <a:t>In a </a:t>
            </a:r>
            <a:r>
              <a:rPr lang="fi" b="1"/>
              <a:t>core message </a:t>
            </a:r>
            <a:r>
              <a:rPr lang="fi"/>
              <a:t>you describe the key points you want your audience to remember about your brand. It's the essence of who you are and what you do, boiled down to a few sentences or phrases.</a:t>
            </a:r>
            <a:br>
              <a:rPr lang="fi"/>
            </a:br>
            <a:br>
              <a:rPr lang="fi"/>
            </a:br>
            <a:r>
              <a:rPr lang="fi" b="1"/>
              <a:t>Define segments</a:t>
            </a:r>
            <a:br>
              <a:rPr lang="fi"/>
            </a:br>
            <a:r>
              <a:rPr lang="fi"/>
              <a:t>Defining different segments for you target audiences help you to better understand your target audience and enables companies to satisfy a variety of customer needs by offering different bundles and incentives. Different forms and promotional activities will be used for different segments based on that segments needs/ wants and characteristics.</a:t>
            </a:r>
            <a:br>
              <a:rPr lang="fi"/>
            </a:br>
            <a:br>
              <a:rPr lang="fi"/>
            </a:br>
            <a:r>
              <a:rPr lang="fi" b="1"/>
              <a:t>Digital marketing mix</a:t>
            </a:r>
            <a:br>
              <a:rPr lang="fi" b="1"/>
            </a:br>
            <a:r>
              <a:rPr lang="fi"/>
              <a:t>After defining your target audience and segments you analyze where they are active. Which media and channels do they use? In order to select the right media to reach them. </a:t>
            </a:r>
            <a:endParaRPr/>
          </a:p>
          <a:p>
            <a:pPr marL="228600" marR="0" lvl="0" indent="0" algn="l" rtl="0">
              <a:lnSpc>
                <a:spcPct val="100000"/>
              </a:lnSpc>
              <a:spcBef>
                <a:spcPts val="0"/>
              </a:spcBef>
              <a:spcAft>
                <a:spcPts val="0"/>
              </a:spcAft>
              <a:buClr>
                <a:schemeClr val="dk1"/>
              </a:buClr>
              <a:buSzPts val="1100"/>
              <a:buFont typeface="Arial"/>
              <a:buNone/>
            </a:pPr>
            <a:endParaRPr/>
          </a:p>
          <a:p>
            <a:pPr marL="457200" marR="0" lvl="0" indent="-228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21f479b95c8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8" name="Google Shape;238;g21f479b95c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1f683001436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1f683001436_0_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fi">
                <a:solidFill>
                  <a:schemeClr val="dk1"/>
                </a:solidFill>
              </a:rPr>
              <a:t>A </a:t>
            </a:r>
            <a:r>
              <a:rPr lang="fi" b="1">
                <a:solidFill>
                  <a:schemeClr val="dk1"/>
                </a:solidFill>
              </a:rPr>
              <a:t>value proposition </a:t>
            </a:r>
            <a:r>
              <a:rPr lang="fi">
                <a:solidFill>
                  <a:schemeClr val="dk1"/>
                </a:solidFill>
              </a:rPr>
              <a:t>is a simple statement that clearly communicates the product or service benefit(s) you promise to deliver to your customers. It's ultimately what makes your product attractive to your ideal customer. </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fi">
                <a:solidFill>
                  <a:schemeClr val="dk1"/>
                </a:solidFill>
              </a:rPr>
              <a:t>In a </a:t>
            </a:r>
            <a:r>
              <a:rPr lang="fi" b="1">
                <a:solidFill>
                  <a:schemeClr val="dk1"/>
                </a:solidFill>
              </a:rPr>
              <a:t>core message </a:t>
            </a:r>
            <a:r>
              <a:rPr lang="fi">
                <a:solidFill>
                  <a:schemeClr val="dk1"/>
                </a:solidFill>
              </a:rPr>
              <a:t>you describe the key points you want your audience to remember about your brand. It's the essence of who you are and what you do, boiled down to a few sentences or phrases.</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fi">
                <a:solidFill>
                  <a:schemeClr val="dk1"/>
                </a:solidFill>
              </a:rPr>
              <a:t>A </a:t>
            </a:r>
            <a:r>
              <a:rPr lang="fi" b="1">
                <a:solidFill>
                  <a:schemeClr val="dk1"/>
                </a:solidFill>
              </a:rPr>
              <a:t>marketing message</a:t>
            </a:r>
            <a:r>
              <a:rPr lang="fi">
                <a:solidFill>
                  <a:schemeClr val="dk1"/>
                </a:solidFill>
              </a:rPr>
              <a:t> is the words you use to communicate with your audience to convince them to do business with you. Your message is influential in helping your target audience meet your business goals, as it can be the difference between a new acquisition or sending a customer on to your competitor. </a:t>
            </a:r>
            <a:br>
              <a:rPr lang="fi">
                <a:solidFill>
                  <a:schemeClr val="dk1"/>
                </a:solidFill>
              </a:rPr>
            </a:br>
            <a:endParaRPr>
              <a:solidFill>
                <a:schemeClr val="dk1"/>
              </a:solidFill>
            </a:endParaRPr>
          </a:p>
          <a:p>
            <a:pPr marL="0" lvl="0" indent="0" algn="l" rtl="0">
              <a:lnSpc>
                <a:spcPct val="100000"/>
              </a:lnSpc>
              <a:spcBef>
                <a:spcPts val="0"/>
              </a:spcBef>
              <a:spcAft>
                <a:spcPts val="0"/>
              </a:spcAft>
              <a:buSzPts val="1100"/>
              <a:buNone/>
            </a:pPr>
            <a:r>
              <a:rPr lang="fi">
                <a:solidFill>
                  <a:schemeClr val="dk1"/>
                </a:solidFill>
              </a:rPr>
              <a:t>The value of a brand needs to be translated into an understandable message. This can be over time as well; to build the brand. This is rarely an individual campaign. </a:t>
            </a:r>
            <a:endParaRPr>
              <a:solidFill>
                <a:schemeClr val="dk1"/>
              </a:solidFill>
            </a:endParaRPr>
          </a:p>
          <a:p>
            <a:pPr marL="228600" lvl="0" indent="0" algn="l" rtl="0">
              <a:lnSpc>
                <a:spcPct val="100000"/>
              </a:lnSpc>
              <a:spcBef>
                <a:spcPts val="0"/>
              </a:spcBef>
              <a:spcAft>
                <a:spcPts val="0"/>
              </a:spcAft>
              <a:buClr>
                <a:schemeClr val="dk1"/>
              </a:buClr>
              <a:buSzPts val="1100"/>
              <a:buFont typeface="Arial"/>
              <a:buNone/>
            </a:pP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1f683001436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g1f683001436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SLIDE CAN BE DELETED</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These criteria are very important if you want to create a good marketing message. </a:t>
            </a:r>
            <a:endParaRPr/>
          </a:p>
        </p:txBody>
      </p:sp>
      <p:sp>
        <p:nvSpPr>
          <p:cNvPr id="257" name="Google Shape;25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Source: chipotle.com</a:t>
            </a:r>
            <a:br>
              <a:rPr lang="fi"/>
            </a:br>
            <a:r>
              <a:rPr lang="fi"/>
              <a:t>Chipotle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Do you think this is a good marketing message or not? Why? </a:t>
            </a:r>
            <a:r>
              <a:rPr lang="fi">
                <a:solidFill>
                  <a:schemeClr val="dk1"/>
                </a:solidFill>
              </a:rPr>
              <a:t>(You can ask about specific elements to get more specific answers.) </a:t>
            </a:r>
            <a:br>
              <a:rPr lang="fi"/>
            </a:br>
            <a:endParaRPr/>
          </a:p>
          <a:p>
            <a:pPr marL="0" lvl="0" indent="0" algn="l" rtl="0">
              <a:lnSpc>
                <a:spcPct val="100000"/>
              </a:lnSpc>
              <a:spcBef>
                <a:spcPts val="0"/>
              </a:spcBef>
              <a:spcAft>
                <a:spcPts val="0"/>
              </a:spcAft>
              <a:buSzPts val="1100"/>
              <a:buNone/>
            </a:pPr>
            <a:r>
              <a:rPr lang="fi"/>
              <a:t>People with dietary restrictions or food preferences that don’t align with mainstream ideas of nutrition are often unable to find food they can eat at fast-food restaurants.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Chipotle’s marketing message, shown in the image below, reads “Find your plant power.” The brand is speaking directly to those with diverse needs, inviting them to try its expanded menu with plant-based options and letting them know that they recognize the gap in the market for their needs.</a:t>
            </a:r>
            <a:endParaRPr/>
          </a:p>
        </p:txBody>
      </p:sp>
      <p:sp>
        <p:nvSpPr>
          <p:cNvPr id="266" name="Google Shape;26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22e50a1ae58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g22e50a1ae58_0_1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activity would suit best to do in pairs. Time needed appx. 20 minutes. Presentation: 2-3 groups present their work. Discussion follows.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f479b95c8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g21f479b95c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19db13479b5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g19db13479b5_0_2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All marketing actions cost money, thus ‘targeting’ is a key principle in marketing. If you don´t know your target audience, you won´t be able to  a)state messages that apples them, nor b)select the right channels where they can be reached. All this would mean that a lot of money is wasted. The better you can identify your target audience and their needs, the better you can state clear messages, reach them, and thus get impact for your marketing activities.</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21f479b95c8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21f479b95c8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Question to students: Why do you think I show this video? </a:t>
            </a:r>
            <a:endParaRPr/>
          </a:p>
          <a:p>
            <a:pPr marL="0" lvl="0" indent="0" algn="l" rtl="0">
              <a:lnSpc>
                <a:spcPct val="100000"/>
              </a:lnSpc>
              <a:spcBef>
                <a:spcPts val="0"/>
              </a:spcBef>
              <a:spcAft>
                <a:spcPts val="0"/>
              </a:spcAft>
              <a:buSzPts val="1100"/>
              <a:buNone/>
            </a:pPr>
            <a:r>
              <a:rPr lang="fi"/>
              <a:t>The video itself should arise a wide range of thoughts. Ask your students to make a list on them! For instance: It has many references to ‘audiences’  - the differences of people, options for classifying them, etc. On the other hand, in communications and marketing one essential thing is to find similarities. One dimension is discussing the message the video aims to transmit (it is produced by the Danish TV).</a:t>
            </a:r>
            <a:br>
              <a:rPr lang="fi"/>
            </a:br>
            <a:br>
              <a:rPr lang="fi"/>
            </a:br>
            <a:r>
              <a:rPr lang="fi" sz="1050">
                <a:solidFill>
                  <a:srgbClr val="0F0F0F"/>
                </a:solidFill>
                <a:latin typeface="Roboto"/>
                <a:ea typeface="Roboto"/>
                <a:cs typeface="Roboto"/>
                <a:sym typeface="Roboto"/>
              </a:rPr>
              <a:t>We live in a time where we quickly put people in boxes. Make sure when targeting you choose the relevant ‘groups’. </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21f479b95c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g21f479b95c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Demographic information alone may not be enough to design programs and products. Prince Charles and Ozzy Ozbourne are two total different personalities with different needs, problems and challenges. Make sure you make relevant segments.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1dc0dac36e4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g1dc0dac36e4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touchpoint can be defined as any way a buyer interacts with a brand, whether it be person-to-person, through a website, or any form of communication. When customers interact with a brand, it gives them an opportunity to compare their prior perceptions of the business and form an opinion.</a:t>
            </a:r>
            <a:endParaRPr/>
          </a:p>
          <a:p>
            <a:pPr marL="0" lvl="0" indent="0" algn="l" rtl="0">
              <a:lnSpc>
                <a:spcPct val="100000"/>
              </a:lnSpc>
              <a:spcBef>
                <a:spcPts val="0"/>
              </a:spcBef>
              <a:spcAft>
                <a:spcPts val="0"/>
              </a:spcAft>
              <a:buSzPts val="1100"/>
              <a:buNone/>
            </a:pPr>
            <a:br>
              <a:rPr lang="fi"/>
            </a:br>
            <a:r>
              <a:rPr lang="fi"/>
              <a:t>The Brand Touchpoint Wheel displays the various ways in which consumers interact with an organisation’s brand, creating higher brand education (or presence). Four main touchpoints generally represent the different dimensions of the brand-consumer relationship: pre-purchase touchpoints (factors that influence whether a prospect will consider purchasing a brand, such as advertising, word-of-mouth, DM and online); purchase touchpoints (factors moving a customer from consideration to purchase, such as field sales and physical stores); post-purchase touchpoints (factors reinforcing the purchase decision, such as customer service); and influencing touchpoints (factors that make an impression on customers and various stakeholders, such as annual reports, analysts' reports, word of mouth and recruiting materials). “Purchase Experience” is the point in the buying process that converts the prospective customer into actually buying if they see the benefits are great enough. The Brand Touchpoint Wheel demonstrates that the sales force is a large contributor in this experience, as it leaves the buyer feeling either satisfied or dissatisfied with the process. </a:t>
            </a:r>
            <a:br>
              <a:rPr lang="fi"/>
            </a:br>
            <a:br>
              <a:rPr lang="fi"/>
            </a:br>
            <a:r>
              <a:rPr lang="fi"/>
              <a:t>When analyzing the customer touch points it is good to analyze all the touch points and not only the digital ones in order to get a broad idea of the experiences of the customer and to see where you can improve with the digital elements.</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4" name="Google Shape;3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t>The connection between strategy and marketing are discussed in the submodule 2 of this course.</a:t>
            </a:r>
            <a:endParaRPr/>
          </a:p>
          <a:p>
            <a:pPr marL="0" lvl="0" indent="0" algn="l" rtl="0">
              <a:lnSpc>
                <a:spcPct val="115000"/>
              </a:lnSpc>
              <a:spcBef>
                <a:spcPts val="0"/>
              </a:spcBef>
              <a:spcAft>
                <a:spcPts val="0"/>
              </a:spcAft>
              <a:buClr>
                <a:schemeClr val="dk1"/>
              </a:buClr>
              <a:buSzPts val="1100"/>
              <a:buFont typeface="Arial"/>
              <a:buNone/>
            </a:pPr>
            <a:r>
              <a:rPr lang="fi"/>
              <a:t>Source: “How brands grow” from Byron Sharp (part 2), a must read. It's easier to sell to an existing customer, so be careful you don’t only focus on new customers.</a:t>
            </a:r>
            <a:endParaRPr/>
          </a:p>
          <a:p>
            <a:pPr marL="0" lvl="0" indent="0" algn="l" rtl="0">
              <a:lnSpc>
                <a:spcPct val="100000"/>
              </a:lnSpc>
              <a:spcBef>
                <a:spcPts val="0"/>
              </a:spcBef>
              <a:spcAft>
                <a:spcPts val="0"/>
              </a:spcAft>
              <a:buSzPts val="1100"/>
              <a:buNone/>
            </a:pPr>
            <a:endParaRPr/>
          </a:p>
        </p:txBody>
      </p:sp>
      <p:sp>
        <p:nvSpPr>
          <p:cNvPr id="319" name="Google Shape;31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It is not unusual that business consider their whole target audience as a homogenous mass. In reality, there are those who just heard for first time of a product or service, and those who have been comparing different options for months. Moreover, people tend to hear and learn of products and services via distinct channels and touch points (as presented in slide 17). </a:t>
            </a:r>
            <a:endParaRPr/>
          </a:p>
          <a:p>
            <a:pPr marL="0" lvl="0" indent="0" algn="l" rtl="0">
              <a:lnSpc>
                <a:spcPct val="100000"/>
              </a:lnSpc>
              <a:spcBef>
                <a:spcPts val="0"/>
              </a:spcBef>
              <a:spcAft>
                <a:spcPts val="0"/>
              </a:spcAft>
              <a:buSzPts val="1100"/>
              <a:buNone/>
            </a:pPr>
            <a:endParaRPr/>
          </a:p>
        </p:txBody>
      </p:sp>
      <p:sp>
        <p:nvSpPr>
          <p:cNvPr id="326" name="Google Shape;32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1dc0dac36e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g1dc0dac36e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Next, these models are presented more in detail. Additional information can be found in internet as well, by using these search words.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1f479b95c8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g21f479b95c8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The ‘Marketing Funnel’ is a useful model in the marketing planning process. It gives closer indication to which topics are relevant in advertising and where you should advertise.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1fdb5be240_3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1fdb5be240_3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Anyone of us has experience of buyer processes. Think about how it was when you planned the purchase of your car or setting a new garden …  . For a marketer it is highly valuable to identify the character of buyer stages, and especially the thoughts, doubts and questions that potential buyers have. </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21fdb5be240_3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3" name="Google Shape;353;g21fdb5be240_3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Identifying the potential touch points and media where buyers get informed helps the marketer to define the channels and media for reaching the target audiences.</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22e50a1ae5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g22e50a1ae5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activity would suit best to do in pairs. Time needed appx. 20 minutes. Presentation: 2-3 groups present their work. Discussion follows.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21fdb5be240_3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21fdb5be240_3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As we can see, the RACE model encompasses the marketer´s point of view, suggesting which types of activities should be done, to reply the buyers´ stages.</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21f479b95c8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7" name="Google Shape;377;g21f479b95c8_0_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Source: smartinsights.com</a:t>
            </a:r>
            <a:br>
              <a:rPr lang="fi">
                <a:solidFill>
                  <a:schemeClr val="dk1"/>
                </a:solidFill>
              </a:rPr>
            </a:br>
            <a:br>
              <a:rPr lang="fi">
                <a:solidFill>
                  <a:schemeClr val="dk1"/>
                </a:solidFill>
              </a:rPr>
            </a:br>
            <a:r>
              <a:rPr lang="fi">
                <a:solidFill>
                  <a:schemeClr val="dk1"/>
                </a:solidFill>
              </a:rPr>
              <a:t>RACE covers the full customer lifecycle or marketing funnel: Reach &gt; Act &gt; Convert &gt; Engage (with an initial Plan phase for your goals and programme purpose.) The four steps in the framework (R&gt;A&gt;C&gt;E) map to your digital marketing activities, which seek to engage your prospective customers throughout their decision-making journey, from awareness and consideration, through trial to purchase. </a:t>
            </a:r>
            <a:br>
              <a:rPr lang="fi">
                <a:solidFill>
                  <a:schemeClr val="dk1"/>
                </a:solidFill>
              </a:rPr>
            </a:br>
            <a:r>
              <a:rPr lang="fi">
                <a:solidFill>
                  <a:schemeClr val="dk1"/>
                </a:solidFill>
              </a:rPr>
              <a:t>With the RACE framework it becomes easier to see the woods for the trees, and to focus on the components that will improve the lead-generation and sales opportunities for the business.</a:t>
            </a:r>
            <a:endParaRPr>
              <a:solidFill>
                <a:schemeClr val="dk1"/>
              </a:solidFill>
            </a:endParaRPr>
          </a:p>
          <a:p>
            <a:pPr marL="0" lvl="0" indent="0" algn="l" rtl="0">
              <a:lnSpc>
                <a:spcPct val="100000"/>
              </a:lnSpc>
              <a:spcBef>
                <a:spcPts val="0"/>
              </a:spcBef>
              <a:spcAft>
                <a:spcPts val="0"/>
              </a:spcAft>
              <a:buSzPts val="1100"/>
              <a:buNone/>
            </a:pPr>
            <a:br>
              <a:rPr lang="fi">
                <a:solidFill>
                  <a:schemeClr val="dk1"/>
                </a:solidFill>
              </a:rPr>
            </a:b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1cff6b90f0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Source Dave Chaffey: </a:t>
            </a:r>
            <a:r>
              <a:rPr lang="fi" u="sng">
                <a:solidFill>
                  <a:schemeClr val="hlink"/>
                </a:solidFill>
                <a:hlinkClick r:id="rId3"/>
              </a:rPr>
              <a:t>https://www.davechaffey.com/digital-marketing-glossary/race-marketing-planning-model/</a:t>
            </a:r>
            <a:r>
              <a:rPr lang="fi"/>
              <a:t> </a:t>
            </a:r>
            <a:br>
              <a:rPr lang="fi"/>
            </a:br>
            <a:r>
              <a:rPr lang="fi"/>
              <a:t>Video: </a:t>
            </a:r>
            <a:r>
              <a:rPr lang="fi" u="sng">
                <a:solidFill>
                  <a:schemeClr val="hlink"/>
                </a:solidFill>
                <a:hlinkClick r:id="rId4"/>
              </a:rPr>
              <a:t>The RACE marketing planning framework - YouTube</a:t>
            </a:r>
            <a:endParaRPr/>
          </a:p>
        </p:txBody>
      </p:sp>
      <p:sp>
        <p:nvSpPr>
          <p:cNvPr id="384" name="Google Shape;384;g1cff6b90f0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23b61c737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23b61c737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activity would suit best to do in pairs. Time needed appx. 20 minutes. Presentation: 2-3 groups present their work. Discussion follows.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21f479b95c8_0_86: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As we can see, the ‘Customer journey’ model is quite similar to the ‘Sales funnel’, although in horizontal dimension. Thus we can consider it as an alternative or complementary to the Sales funnel, rather than something quite different. But the customer journey forces us to focus more on the customer’s point of view. </a:t>
            </a:r>
            <a:br>
              <a:rPr lang="fi"/>
            </a:br>
            <a:r>
              <a:rPr lang="fi"/>
              <a:t>Regardless of what product or service we sell, in every industry it is important to analyze the journey of our future customers. The key points where the customers come across our product are often a decisive factor in whether we complete a deal or not. Identification of digital touchpoints is the most important factor to turn our guests into paying customers. In this article, we will show you how to take care of your potential clients on three stages of their customer journey using just one tool.</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What are your key digital touchpoints?</a:t>
            </a:r>
            <a:endParaRPr/>
          </a:p>
          <a:p>
            <a:pPr marL="0" lvl="0" indent="0" algn="l" rtl="0">
              <a:lnSpc>
                <a:spcPct val="100000"/>
              </a:lnSpc>
              <a:spcBef>
                <a:spcPts val="0"/>
              </a:spcBef>
              <a:spcAft>
                <a:spcPts val="0"/>
              </a:spcAft>
              <a:buSzPts val="1100"/>
              <a:buNone/>
            </a:pPr>
            <a:r>
              <a:rPr lang="fi"/>
              <a:t>In the face of the multitude of digital and traditional routes that lead our business to a potential customer, it’s easy to get lost. It is difficult to determine which areas are the most important, and which absolutely cannot and should not be neglected. To put it simply – they’re just all of the points where we can start or improve our business relationship with a client or user. </a:t>
            </a:r>
            <a:br>
              <a:rPr lang="fi"/>
            </a:br>
            <a:br>
              <a:rPr lang="fi"/>
            </a:br>
            <a:endParaRPr/>
          </a:p>
        </p:txBody>
      </p:sp>
      <p:sp>
        <p:nvSpPr>
          <p:cNvPr id="397" name="Google Shape;397;g21f479b95c8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19922e704ba_0_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g19922e704ba_0_2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Source: </a:t>
            </a:r>
            <a:r>
              <a:rPr lang="fi" u="sng">
                <a:solidFill>
                  <a:schemeClr val="hlink"/>
                </a:solidFill>
                <a:hlinkClick r:id="rId3"/>
              </a:rPr>
              <a:t>Customer journey map definition and examples - What is? - Digital marketing Glossary (davechaffey.com)</a:t>
            </a:r>
            <a:br>
              <a:rPr lang="fi"/>
            </a:br>
            <a:r>
              <a:rPr lang="fi"/>
              <a:t>Retail example of a non-linear omnichannel purchasing journey</a:t>
            </a:r>
            <a:endParaRPr/>
          </a:p>
          <a:p>
            <a:pPr marL="0" lvl="0" indent="0" algn="l" rtl="0">
              <a:lnSpc>
                <a:spcPct val="100000"/>
              </a:lnSpc>
              <a:spcBef>
                <a:spcPts val="0"/>
              </a:spcBef>
              <a:spcAft>
                <a:spcPts val="0"/>
              </a:spcAft>
              <a:buSzPts val="1100"/>
              <a:buNone/>
            </a:pPr>
            <a:r>
              <a:rPr lang="fi"/>
              <a:t>This Boston consulting group example of selling a dress shows physical store ad digital out-of-store touchpoints. It focuses on different digital interactions in the buying process. Other customer journey maps have more detail on options for TOFU vs MOFU vs BOFU content interactions as part of content mapping.</a:t>
            </a:r>
            <a:br>
              <a:rPr lang="fi"/>
            </a:br>
            <a:br>
              <a:rPr lang="fi"/>
            </a:br>
            <a:r>
              <a:rPr lang="fi"/>
              <a:t>This illustration, related to ‘buying a designer dress’, depicts the channels and customer touch points and the type of signals that are involved in the process. In such way, it is possible to draft a ‘customer journey’ for any product or service. The position of the customer shows wether the emotion is positive or negative in the different points of the journey. This gives insights in experiences of the customer with the brand and the opportunities to improve.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1" name="Google Shape;41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1dc0dac36e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1dc0dac36e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98c4f3977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g198c4f3977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figure presents the areas of digital ‘instruments’ that are available. Promotion can be seen as equivalent to ‘digital marketing’. These will be described only superficially in this ‘Introduction’ module. More detailed in ‘Digital advertising’ and ‘Content marketing and social media’</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198c4f3977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198c4f39775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Which types of organizations use traditional media channels? For instance: local stores and service businesses.</a:t>
            </a:r>
            <a:endParaRPr/>
          </a:p>
          <a:p>
            <a:pPr marL="0" lvl="0" indent="0" algn="l" rtl="0">
              <a:lnSpc>
                <a:spcPct val="100000"/>
              </a:lnSpc>
              <a:spcBef>
                <a:spcPts val="0"/>
              </a:spcBef>
              <a:spcAft>
                <a:spcPts val="0"/>
              </a:spcAft>
              <a:buSzPts val="1100"/>
              <a:buNone/>
            </a:pPr>
            <a:r>
              <a:rPr lang="fi"/>
              <a:t>Who distincts in digital media? For instance: eCommerce businesses.</a:t>
            </a:r>
            <a:endParaRPr/>
          </a:p>
          <a:p>
            <a:pPr marL="0" lvl="0" indent="0" algn="l" rtl="0">
              <a:lnSpc>
                <a:spcPct val="100000"/>
              </a:lnSpc>
              <a:spcBef>
                <a:spcPts val="0"/>
              </a:spcBef>
              <a:spcAft>
                <a:spcPts val="0"/>
              </a:spcAft>
              <a:buSzPts val="1100"/>
              <a:buNone/>
            </a:pPr>
            <a:r>
              <a:rPr lang="fi"/>
              <a:t>Of course, most organizations use both traditional AND digital media (multichannel marketing)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198c4f3977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198c4f39775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This phenomena is evident when following different media. Certain companies seem to be everywhere (national alimentary companies, big travel agencies, car retailers, retailers of special goods)</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198c4f39775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5" name="Google Shape;445;g198c4f39775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i">
                <a:solidFill>
                  <a:schemeClr val="dk1"/>
                </a:solidFill>
              </a:rPr>
              <a:t>This slide explains the basics of Social media. In the module ‘Contentmarketing and Social media’ you will find further materials.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‘Social media’ covers a variety of platforms. Common for them is that different groups and types of people publish, comment and follow stories, pictures, videos and other content for public visibility. ‘Social media’ offer versatile media and channels for a wide range of interests, including hobbies, personal topics and work &amp; business issues. This means that groups and individuals with specific interests can be found there.</a:t>
            </a:r>
            <a:br>
              <a:rPr lang="fi"/>
            </a:b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198c4f3977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2" name="Google Shape;452;g198c4f39775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This slide explains the basics of websites. In the module ‘Webpages and SEO’ you will find further materials.</a:t>
            </a:r>
            <a:br>
              <a:rPr lang="fi"/>
            </a:br>
            <a:br>
              <a:rPr lang="fi"/>
            </a:br>
            <a:r>
              <a:rPr lang="fi"/>
              <a:t>This slide exposes the central role of the website in any digital promotion activities. As marketing actions aim to fulfil specific targets (increase awareness, create sales, improve brand,...), necessary elements to achieve them can be located on websites. Thus the main role of the other digital media (social media, Google ads, email marketing)  is often to direct visitors to the website.</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198c4f3977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9" name="Google Shape;459;g198c4f39775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This slide explains the basics of SEO. In the module ‘Webpages &amp; SEO’ you will find further materials.</a:t>
            </a:r>
            <a:br>
              <a:rPr lang="fi">
                <a:solidFill>
                  <a:schemeClr val="dk1"/>
                </a:solidFill>
              </a:rPr>
            </a:br>
            <a:br>
              <a:rPr lang="fi"/>
            </a:br>
            <a:r>
              <a:rPr lang="fi"/>
              <a:t>To whom is SEO essential? - for all websites, that want to be found in web searches. That is, almost all websites. Why would they exist otherwise ..? You could start the topic ’SEO’ by asking your students  ‘Which products/services do you think are sought in google?’ ‘Which are not?’  The discussion will make evident that most products/services are sought in google (some exceptions e.g. local restaurants and small stores). There are sites almost everyone already knows and finds directly (e.g. local restaurants), yet they could be sought by none-local travellers and foreign tourists.</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198c4f39775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g198c4f39775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This slide explains the basics of Digital advertising. In the module ‘Digital advertising’ you will find further materials.</a:t>
            </a:r>
            <a:br>
              <a:rPr lang="fi"/>
            </a:br>
            <a:br>
              <a:rPr lang="fi"/>
            </a:br>
            <a:r>
              <a:rPr lang="fi"/>
              <a:t>The option to create and publish digital ads by themselves on google platform is an advantage for small organizations, as media houses are not needed. In addition, these types of ads can be run with low budgets (even 10-100€). The situations/advantages to use ads are dealed with in further slides.</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98c4f39775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g198c4f39775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This slide explains the basics of Contentmarketing. In the module ‘Contentmarketing and Social media’ you will find further materials.</a:t>
            </a:r>
            <a:br>
              <a:rPr lang="fi">
                <a:solidFill>
                  <a:schemeClr val="dk1"/>
                </a:solidFill>
              </a:rPr>
            </a:br>
            <a:br>
              <a:rPr lang="fi"/>
            </a:br>
            <a:r>
              <a:rPr lang="fi"/>
              <a:t>Content marketing is a technique that revolves around creating and distributing valuable content for a specific target group. The goal is to engage, convert and retain that specific target group.</a:t>
            </a:r>
            <a:br>
              <a:rPr lang="fi"/>
            </a:br>
            <a:br>
              <a:rPr lang="fi"/>
            </a:b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198c4f3977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198c4f39775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This slide explains the basics of Email marketing. In the module ‘Contentmarketing and Social media’ you will find further materials.</a:t>
            </a:r>
            <a:br>
              <a:rPr lang="fi"/>
            </a:br>
            <a:br>
              <a:rPr lang="fi"/>
            </a:br>
            <a:r>
              <a:rPr lang="fi"/>
              <a:t>Email marketing is a form of Direct Marketing where a message is sent directly to the recipient. In e-mail marketing, organizations and companies send e-mails to interested parties or customers. In the e-mails you will find, for example, news, offers, purchase confirmations or a customer satisfaction survey. The best-known example of e-mail marketing is a newsletter in which an organization sends its latest news or offers.</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Digital Marketing Landscape Ecosystem is a valuable tool to help you consider the entire realm of digital marketing and prioritize where to spend your resources.</a:t>
            </a:r>
            <a:br>
              <a:rPr lang="fi"/>
            </a:br>
            <a:br>
              <a:rPr lang="fi"/>
            </a:br>
            <a:r>
              <a:rPr lang="fi"/>
              <a:t>There are 8 sections in the Digital Marketing Landscape to consider as a part of your strategy. While you’ll notice tools like AR/VR and AI aren’t listed separately, they are typically incorporated into other tools.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Even with the buzz around innovative new technologies, executing the tried and true marketing tools with excellence is the foundation of your success.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fi"/>
              <a:t>At the core is your Digital Strategy – what exactly are you trying to achieve? Determine this FIRST. Be sure to clearly link your goal, strategy, objective and tactic.</a:t>
            </a:r>
            <a:endParaRPr/>
          </a:p>
        </p:txBody>
      </p:sp>
      <p:sp>
        <p:nvSpPr>
          <p:cNvPr id="490" name="Google Shape;4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3982b5169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23982b51697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activity would suit best to do in pairs. Time needed appx. 20 minutes. Presentation: 2-3 groups present their work. Discussion follows.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4" name="Google Shape;5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38a394e843_0_2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sz="1000"/>
              <a:t>After choosing the channels that reach the target group and different segments best, it’s important to set the objectives and targets in order to monitor and evaluate the success of digital marketing. And use it for optimization. Make sure these objectives contribute to the higher objectives like the business objectives, the strategic objectives, the tactical objectives (such as, for example, Social Media Marketing Objectives). </a:t>
            </a:r>
            <a:br>
              <a:rPr lang="fi" sz="1000"/>
            </a:br>
            <a:br>
              <a:rPr lang="fi" sz="1000"/>
            </a:br>
            <a:r>
              <a:rPr lang="fi" sz="1000">
                <a:solidFill>
                  <a:schemeClr val="dk1"/>
                </a:solidFill>
              </a:rPr>
              <a:t>The key to a successful integration is incorporating content, data and analytics into every aspect of your execution and strategy. Be sure that you are incorporating great content that stands out. Make sure that you take the time to use data and analyze it to improve your marketing over time.</a:t>
            </a:r>
            <a:endParaRPr sz="1000"/>
          </a:p>
        </p:txBody>
      </p:sp>
      <p:sp>
        <p:nvSpPr>
          <p:cNvPr id="509" name="Google Shape;509;g238a394e843_0_2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The importance of integrating all marketing operations and setting objectives and goals was  This slide presents some alternative objectives that can be reached by using digital marketing.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19922e704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19922e704b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 analytics are quantitative measurements of the performance of online content, including advertising campaigns, social media, and websites. That means digital analytics provide information from digital sources on how customers respond to or interact with your content and marketing campaigns.</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When developing a business website, website analytics shows many things, ex. the users´ sources of traffic. The slide presents an average of website traffic sources, of course different sites have different figures.</a:t>
            </a:r>
            <a:endParaRPr/>
          </a:p>
        </p:txBody>
      </p:sp>
      <p:sp>
        <p:nvSpPr>
          <p:cNvPr id="538" name="Google Shape;5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9: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 analytics make visible what happens when we click ads or other sources and enter to websites (Web analytics is presented more detailed in the module 5). Every marketer and website owner desires high rates, but the success (=conversion) depends on how good the ads are, how well the landing pages work and how visitors are guided forward on the website. ‘Landing page’ is presented in the module 4 (Digital advertising).</a:t>
            </a:r>
            <a:endParaRPr/>
          </a:p>
        </p:txBody>
      </p:sp>
      <p:sp>
        <p:nvSpPr>
          <p:cNvPr id="559" name="Google Shape;55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19922e704ba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19922e704ba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An algorithm in data mining (or machine learning) is a set of heuristics and calculations that creates a model from data. To create a model, the algorithm first analyzes the data you provide, looking for specific types of patterns or trends. The algorithm uses the results of this analysis over many iterations to find the optimal parameters for creating the mining model. These parameters are then applied across the entire data set to extract actionable patterns and detailed statistics. </a:t>
            </a:r>
            <a:endParaRPr/>
          </a:p>
          <a:p>
            <a:pPr marL="0" lvl="0" indent="0" algn="l" rtl="0">
              <a:lnSpc>
                <a:spcPct val="100000"/>
              </a:lnSpc>
              <a:spcBef>
                <a:spcPts val="0"/>
              </a:spcBef>
              <a:spcAft>
                <a:spcPts val="0"/>
              </a:spcAft>
              <a:buSzPts val="1100"/>
              <a:buNone/>
            </a:pPr>
            <a:r>
              <a:rPr lang="fi"/>
              <a:t>The mining model that an algorithm creates from your data can take various forms, including:</a:t>
            </a:r>
            <a:endParaRPr/>
          </a:p>
          <a:p>
            <a:pPr marL="0" lvl="0" indent="0" algn="l" rtl="0">
              <a:lnSpc>
                <a:spcPct val="100000"/>
              </a:lnSpc>
              <a:spcBef>
                <a:spcPts val="0"/>
              </a:spcBef>
              <a:spcAft>
                <a:spcPts val="0"/>
              </a:spcAft>
              <a:buSzPts val="1100"/>
              <a:buNone/>
            </a:pPr>
            <a:r>
              <a:rPr lang="fi"/>
              <a:t>A set of clusters that describe how the cases in a dataset are related.</a:t>
            </a:r>
            <a:endParaRPr/>
          </a:p>
          <a:p>
            <a:pPr marL="0" lvl="0" indent="0" algn="l" rtl="0">
              <a:lnSpc>
                <a:spcPct val="100000"/>
              </a:lnSpc>
              <a:spcBef>
                <a:spcPts val="0"/>
              </a:spcBef>
              <a:spcAft>
                <a:spcPts val="0"/>
              </a:spcAft>
              <a:buSzPts val="1100"/>
              <a:buNone/>
            </a:pPr>
            <a:r>
              <a:rPr lang="fi"/>
              <a:t>A decision tree that predicts an outcome, and describes how different criteria affect that outcome.</a:t>
            </a:r>
            <a:endParaRPr/>
          </a:p>
          <a:p>
            <a:pPr marL="0" lvl="0" indent="0" algn="l" rtl="0">
              <a:lnSpc>
                <a:spcPct val="100000"/>
              </a:lnSpc>
              <a:spcBef>
                <a:spcPts val="0"/>
              </a:spcBef>
              <a:spcAft>
                <a:spcPts val="0"/>
              </a:spcAft>
              <a:buSzPts val="1100"/>
              <a:buNone/>
            </a:pPr>
            <a:r>
              <a:rPr lang="fi"/>
              <a:t>A mathematical model that forecasts sales.</a:t>
            </a:r>
            <a:endParaRPr/>
          </a:p>
          <a:p>
            <a:pPr marL="0" lvl="0" indent="0" algn="l" rtl="0">
              <a:lnSpc>
                <a:spcPct val="100000"/>
              </a:lnSpc>
              <a:spcBef>
                <a:spcPts val="0"/>
              </a:spcBef>
              <a:spcAft>
                <a:spcPts val="0"/>
              </a:spcAft>
              <a:buSzPts val="1100"/>
              <a:buNone/>
            </a:pPr>
            <a:r>
              <a:rPr lang="fi"/>
              <a:t>A set of rules that describe how products are grouped together in a transaction, and the probabilities that products are purchased together.</a:t>
            </a:r>
            <a:endParaRPr/>
          </a:p>
        </p:txBody>
      </p:sp>
      <p:sp>
        <p:nvSpPr>
          <p:cNvPr id="587" name="Google Shape;587;g19922e704ba_0_1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23982b5169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6" name="Google Shape;596;g23982b51697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This activity would suit best to do in pairs. Time needed appx. 20 minutes. Presentation: 2-3 groups present their work. Discussion follows.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Tip: to get even more insights in the customer journey and not to base the customer journey mapping on assumptions, students can conduct interviews with customers/prospects to get a better sense of the buyer journey. </a:t>
            </a:r>
            <a:endParaRPr/>
          </a:p>
        </p:txBody>
      </p:sp>
      <p:sp>
        <p:nvSpPr>
          <p:cNvPr id="602" name="Google Shape;60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2e50a1ae58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8" name="Google Shape;608;g22e50a1ae5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198c4f3977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4" name="Google Shape;614;g198c4f39775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238a394e843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238a394e843_0_2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540d3693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g2540d3693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48"/>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48"/>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3" name="Google Shape;13;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4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4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4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4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4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5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5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8" name="Google Shape;28;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5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5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5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5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5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5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5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5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5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5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52"/>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2"/>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5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5"/>
        <p:cNvGrpSpPr/>
        <p:nvPr/>
      </p:nvGrpSpPr>
      <p:grpSpPr>
        <a:xfrm>
          <a:off x="0" y="0"/>
          <a:ext cx="0" cy="0"/>
          <a:chOff x="0" y="0"/>
          <a:chExt cx="0" cy="0"/>
        </a:xfrm>
      </p:grpSpPr>
      <p:pic>
        <p:nvPicPr>
          <p:cNvPr id="46" name="Google Shape;46;p53"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7" name="Google Shape;47;p5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8" name="Google Shape;48;p5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0" name="Google Shape;50;p5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1" name="Google Shape;51;p5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ustavärit puoliksi">
  <p:cSld name="Taustavärit puoliksi">
    <p:spTree>
      <p:nvGrpSpPr>
        <p:cNvPr id="1" name="Shape 52"/>
        <p:cNvGrpSpPr/>
        <p:nvPr/>
      </p:nvGrpSpPr>
      <p:grpSpPr>
        <a:xfrm>
          <a:off x="0" y="0"/>
          <a:ext cx="0" cy="0"/>
          <a:chOff x="0" y="0"/>
          <a:chExt cx="0" cy="0"/>
        </a:xfrm>
      </p:grpSpPr>
      <p:sp>
        <p:nvSpPr>
          <p:cNvPr id="53" name="Google Shape;53;p54"/>
          <p:cNvSpPr/>
          <p:nvPr/>
        </p:nvSpPr>
        <p:spPr>
          <a:xfrm>
            <a:off x="4568190" y="0"/>
            <a:ext cx="4575810" cy="5143500"/>
          </a:xfrm>
          <a:prstGeom prst="rect">
            <a:avLst/>
          </a:prstGeom>
          <a:solidFill>
            <a:srgbClr val="FDE9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4" name="Google Shape;54;p5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217772" y="4460707"/>
            <a:ext cx="1274218" cy="488417"/>
          </a:xfrm>
          <a:prstGeom prst="rect">
            <a:avLst/>
          </a:prstGeom>
          <a:noFill/>
          <a:ln>
            <a:noFill/>
          </a:ln>
        </p:spPr>
      </p:pic>
      <p:sp>
        <p:nvSpPr>
          <p:cNvPr id="55" name="Google Shape;55;p54"/>
          <p:cNvSpPr txBox="1">
            <a:spLocks noGrp="1"/>
          </p:cNvSpPr>
          <p:nvPr>
            <p:ph type="title"/>
          </p:nvPr>
        </p:nvSpPr>
        <p:spPr>
          <a:xfrm>
            <a:off x="501015" y="651684"/>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501015" y="1769886"/>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7" name="Google Shape;57;p5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8" name="Google Shape;58;p5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59"/>
        <p:cNvGrpSpPr/>
        <p:nvPr/>
      </p:nvGrpSpPr>
      <p:grpSpPr>
        <a:xfrm>
          <a:off x="0" y="0"/>
          <a:ext cx="0" cy="0"/>
          <a:chOff x="0" y="0"/>
          <a:chExt cx="0" cy="0"/>
        </a:xfrm>
      </p:grpSpPr>
      <p:sp>
        <p:nvSpPr>
          <p:cNvPr id="60" name="Google Shape;60;p55"/>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1" name="Google Shape;61;p55"/>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 name="Google Shape;62;p55"/>
          <p:cNvSpPr/>
          <p:nvPr/>
        </p:nvSpPr>
        <p:spPr>
          <a:xfrm rot="10800000" flipH="1">
            <a:off x="0" y="4625578"/>
            <a:ext cx="9144000" cy="59362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63" name="Google Shape;63;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4" name="Google Shape;64;p5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65" name="Google Shape;65;p5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1" y="4703400"/>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9" name="Google Shape;69;p5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0" name="Google Shape;70;p5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71" name="Google Shape;71;p56"/>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2" name="Google Shape;72;p5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3" name="Google Shape;73;p5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4" name="Google Shape;74;p5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5" name="Google Shape;75;p5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6" name="Google Shape;76;p5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7" name="Google Shape;77;p5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8"/>
        <p:cNvGrpSpPr/>
        <p:nvPr/>
      </p:nvGrpSpPr>
      <p:grpSpPr>
        <a:xfrm>
          <a:off x="0" y="0"/>
          <a:ext cx="0" cy="0"/>
          <a:chOff x="0" y="0"/>
          <a:chExt cx="0" cy="0"/>
        </a:xfrm>
      </p:grpSpPr>
      <p:sp>
        <p:nvSpPr>
          <p:cNvPr id="79" name="Google Shape;79;p5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5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1" name="Google Shape;81;p5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2" name="Google Shape;82;p5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83" name="Google Shape;83;p57"/>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4" name="Google Shape;84;p5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5" name="Google Shape;85;p5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6" name="Google Shape;86;p5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7" name="Google Shape;87;p5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8" name="Google Shape;88;p5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9" name="Google Shape;89;p5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0"/>
        <p:cNvGrpSpPr/>
        <p:nvPr/>
      </p:nvGrpSpPr>
      <p:grpSpPr>
        <a:xfrm>
          <a:off x="0" y="0"/>
          <a:ext cx="0" cy="0"/>
          <a:chOff x="0" y="0"/>
          <a:chExt cx="0" cy="0"/>
        </a:xfrm>
      </p:grpSpPr>
      <p:sp>
        <p:nvSpPr>
          <p:cNvPr id="91" name="Google Shape;91;p5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3" name="Google Shape;93;p5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 name="Google Shape;94;p5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95" name="Google Shape;95;p58"/>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6" name="Google Shape;96;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7" name="Google Shape;97;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8" name="Google Shape;98;p5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9" name="Google Shape;99;p5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0" name="Google Shape;100;p5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1" name="Google Shape;101;p5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2"/>
        <p:cNvGrpSpPr/>
        <p:nvPr/>
      </p:nvGrpSpPr>
      <p:grpSpPr>
        <a:xfrm>
          <a:off x="0" y="0"/>
          <a:ext cx="0" cy="0"/>
          <a:chOff x="0" y="0"/>
          <a:chExt cx="0" cy="0"/>
        </a:xfrm>
      </p:grpSpPr>
      <p:pic>
        <p:nvPicPr>
          <p:cNvPr id="103" name="Google Shape;103;p5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4" name="Google Shape;104;p5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5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6" name="Google Shape;106;p59"/>
          <p:cNvSpPr>
            <a:spLocks noGrp="1"/>
          </p:cNvSpPr>
          <p:nvPr>
            <p:ph type="pic" idx="2"/>
          </p:nvPr>
        </p:nvSpPr>
        <p:spPr>
          <a:xfrm>
            <a:off x="5572125" y="1"/>
            <a:ext cx="3571875" cy="5029199"/>
          </a:xfrm>
          <a:prstGeom prst="rect">
            <a:avLst/>
          </a:prstGeom>
          <a:solidFill>
            <a:srgbClr val="D3EEEF"/>
          </a:solidFill>
          <a:ln>
            <a:noFill/>
          </a:ln>
        </p:spPr>
      </p:sp>
      <p:pic>
        <p:nvPicPr>
          <p:cNvPr id="107" name="Google Shape;10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8" name="Google Shape;10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09"/>
        <p:cNvGrpSpPr/>
        <p:nvPr/>
      </p:nvGrpSpPr>
      <p:grpSpPr>
        <a:xfrm>
          <a:off x="0" y="0"/>
          <a:ext cx="0" cy="0"/>
          <a:chOff x="0" y="0"/>
          <a:chExt cx="0" cy="0"/>
        </a:xfrm>
      </p:grpSpPr>
      <p:sp>
        <p:nvSpPr>
          <p:cNvPr id="110" name="Google Shape;110;p60"/>
          <p:cNvSpPr>
            <a:spLocks noGrp="1"/>
          </p:cNvSpPr>
          <p:nvPr>
            <p:ph type="pic" idx="2"/>
          </p:nvPr>
        </p:nvSpPr>
        <p:spPr>
          <a:xfrm>
            <a:off x="0" y="1"/>
            <a:ext cx="9144000" cy="2571749"/>
          </a:xfrm>
          <a:prstGeom prst="rect">
            <a:avLst/>
          </a:prstGeom>
          <a:solidFill>
            <a:srgbClr val="D3EEEF"/>
          </a:solidFill>
          <a:ln>
            <a:noFill/>
          </a:ln>
        </p:spPr>
      </p:sp>
      <p:sp>
        <p:nvSpPr>
          <p:cNvPr id="111" name="Google Shape;111;p6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6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3" name="Google Shape;113;p6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4" name="Google Shape;114;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5" name="Google Shape;115;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16"/>
        <p:cNvGrpSpPr/>
        <p:nvPr/>
      </p:nvGrpSpPr>
      <p:grpSpPr>
        <a:xfrm>
          <a:off x="0" y="0"/>
          <a:ext cx="0" cy="0"/>
          <a:chOff x="0" y="0"/>
          <a:chExt cx="0" cy="0"/>
        </a:xfrm>
      </p:grpSpPr>
      <p:sp>
        <p:nvSpPr>
          <p:cNvPr id="117" name="Google Shape;117;p6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8"/>
        <p:cNvGrpSpPr/>
        <p:nvPr/>
      </p:nvGrpSpPr>
      <p:grpSpPr>
        <a:xfrm>
          <a:off x="0" y="0"/>
          <a:ext cx="0" cy="0"/>
          <a:chOff x="0" y="0"/>
          <a:chExt cx="0" cy="0"/>
        </a:xfrm>
      </p:grpSpPr>
      <p:sp>
        <p:nvSpPr>
          <p:cNvPr id="119" name="Google Shape;119;p6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20" name="Google Shape;120;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1" name="Google Shape;121;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2" name="Google Shape;122;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23" name="Google Shape;123;p62"/>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24" name="Google Shape;124;p6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62"/>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26" name="Google Shape;126;p62"/>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7"/>
        <p:cNvGrpSpPr/>
        <p:nvPr/>
      </p:nvGrpSpPr>
      <p:grpSpPr>
        <a:xfrm>
          <a:off x="0" y="0"/>
          <a:ext cx="0" cy="0"/>
          <a:chOff x="0" y="0"/>
          <a:chExt cx="0" cy="0"/>
        </a:xfrm>
      </p:grpSpPr>
      <p:sp>
        <p:nvSpPr>
          <p:cNvPr id="128" name="Google Shape;128;p6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29" name="Google Shape;129;p6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0" name="Google Shape;130;p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1"/>
        <p:cNvGrpSpPr/>
        <p:nvPr/>
      </p:nvGrpSpPr>
      <p:grpSpPr>
        <a:xfrm>
          <a:off x="0" y="0"/>
          <a:ext cx="0" cy="0"/>
          <a:chOff x="0" y="0"/>
          <a:chExt cx="0" cy="0"/>
        </a:xfrm>
      </p:grpSpPr>
      <p:sp>
        <p:nvSpPr>
          <p:cNvPr id="132" name="Google Shape;132;p6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3" name="Google Shape;133;p64"/>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4" name="Google Shape;134;p64"/>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5" name="Google Shape;135;p6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6"/>
        <p:cNvGrpSpPr/>
        <p:nvPr/>
      </p:nvGrpSpPr>
      <p:grpSpPr>
        <a:xfrm>
          <a:off x="0" y="0"/>
          <a:ext cx="0" cy="0"/>
          <a:chOff x="0" y="0"/>
          <a:chExt cx="0" cy="0"/>
        </a:xfrm>
      </p:grpSpPr>
      <p:sp>
        <p:nvSpPr>
          <p:cNvPr id="137" name="Google Shape;137;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8"/>
        <p:cNvGrpSpPr/>
        <p:nvPr/>
      </p:nvGrpSpPr>
      <p:grpSpPr>
        <a:xfrm>
          <a:off x="0" y="0"/>
          <a:ext cx="0" cy="0"/>
          <a:chOff x="0" y="0"/>
          <a:chExt cx="0" cy="0"/>
        </a:xfrm>
      </p:grpSpPr>
      <p:sp>
        <p:nvSpPr>
          <p:cNvPr id="139" name="Google Shape;139;p6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0" name="Google Shape;140;p6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1" name="Google Shape;141;p6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2"/>
        <p:cNvGrpSpPr/>
        <p:nvPr/>
      </p:nvGrpSpPr>
      <p:grpSpPr>
        <a:xfrm>
          <a:off x="0" y="0"/>
          <a:ext cx="0" cy="0"/>
          <a:chOff x="0" y="0"/>
          <a:chExt cx="0" cy="0"/>
        </a:xfrm>
      </p:grpSpPr>
      <p:sp>
        <p:nvSpPr>
          <p:cNvPr id="143" name="Google Shape;143;p67"/>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4" name="Google Shape;144;p67"/>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5" name="Google Shape;145;p67"/>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6" name="Google Shape;146;p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7"/>
        <p:cNvGrpSpPr/>
        <p:nvPr/>
      </p:nvGrpSpPr>
      <p:grpSpPr>
        <a:xfrm>
          <a:off x="0" y="0"/>
          <a:ext cx="0" cy="0"/>
          <a:chOff x="0" y="0"/>
          <a:chExt cx="0" cy="0"/>
        </a:xfrm>
      </p:grpSpPr>
      <p:sp>
        <p:nvSpPr>
          <p:cNvPr id="148" name="Google Shape;148;p6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49" name="Google Shape;149;p6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0"/>
        <p:cNvGrpSpPr/>
        <p:nvPr/>
      </p:nvGrpSpPr>
      <p:grpSpPr>
        <a:xfrm>
          <a:off x="0" y="0"/>
          <a:ext cx="0" cy="0"/>
          <a:chOff x="0" y="0"/>
          <a:chExt cx="0" cy="0"/>
        </a:xfrm>
      </p:grpSpPr>
      <p:sp>
        <p:nvSpPr>
          <p:cNvPr id="151" name="Google Shape;151;p6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2" name="Google Shape;152;p6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3"/>
        <p:cNvGrpSpPr/>
        <p:nvPr/>
      </p:nvGrpSpPr>
      <p:grpSpPr>
        <a:xfrm>
          <a:off x="0" y="0"/>
          <a:ext cx="0" cy="0"/>
          <a:chOff x="0" y="0"/>
          <a:chExt cx="0" cy="0"/>
        </a:xfrm>
      </p:grpSpPr>
      <p:sp>
        <p:nvSpPr>
          <p:cNvPr id="154" name="Google Shape;154;p70"/>
          <p:cNvSpPr txBox="1">
            <a:spLocks noGrp="1"/>
          </p:cNvSpPr>
          <p:nvPr>
            <p:ph type="title"/>
          </p:nvPr>
        </p:nvSpPr>
        <p:spPr>
          <a:xfrm>
            <a:off x="414314" y="519113"/>
            <a:ext cx="8316600" cy="986100"/>
          </a:xfrm>
          <a:prstGeom prst="rect">
            <a:avLst/>
          </a:prstGeom>
          <a:noFill/>
          <a:ln>
            <a:noFill/>
          </a:ln>
        </p:spPr>
        <p:txBody>
          <a:bodyPr spcFirstLastPara="1" wrap="square" lIns="0" tIns="34275" rIns="68575" bIns="34275" anchor="t" anchorCtr="0">
            <a:normAutofit/>
          </a:bodyPr>
          <a:lstStyle>
            <a:lvl1pPr lvl="0" algn="l">
              <a:lnSpc>
                <a:spcPct val="90000"/>
              </a:lnSpc>
              <a:spcBef>
                <a:spcPts val="0"/>
              </a:spcBef>
              <a:spcAft>
                <a:spcPts val="0"/>
              </a:spcAft>
              <a:buClr>
                <a:srgbClr val="0099D4"/>
              </a:buClr>
              <a:buSzPts val="14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5" name="Google Shape;155;p70"/>
          <p:cNvSpPr txBox="1">
            <a:spLocks noGrp="1"/>
          </p:cNvSpPr>
          <p:nvPr>
            <p:ph type="body" idx="1"/>
          </p:nvPr>
        </p:nvSpPr>
        <p:spPr>
          <a:xfrm>
            <a:off x="413147" y="1512945"/>
            <a:ext cx="8316600" cy="3111600"/>
          </a:xfrm>
          <a:prstGeom prst="rect">
            <a:avLst/>
          </a:prstGeom>
          <a:noFill/>
          <a:ln>
            <a:noFill/>
          </a:ln>
        </p:spPr>
        <p:txBody>
          <a:bodyPr spcFirstLastPara="1" wrap="square" lIns="0" tIns="34275" rIns="68575" bIns="34275" anchor="t" anchorCtr="0">
            <a:normAutofit/>
          </a:bodyPr>
          <a:lstStyle>
            <a:lvl1pPr marL="457200" lvl="0" indent="-317500" algn="l">
              <a:lnSpc>
                <a:spcPct val="110000"/>
              </a:lnSpc>
              <a:spcBef>
                <a:spcPts val="500"/>
              </a:spcBef>
              <a:spcAft>
                <a:spcPts val="0"/>
              </a:spcAft>
              <a:buClr>
                <a:srgbClr val="161249"/>
              </a:buClr>
              <a:buSzPts val="1400"/>
              <a:buChar char="●"/>
              <a:defRPr/>
            </a:lvl1pPr>
            <a:lvl2pPr marL="914400" lvl="1" indent="-317500" algn="l">
              <a:lnSpc>
                <a:spcPct val="110000"/>
              </a:lnSpc>
              <a:spcBef>
                <a:spcPts val="500"/>
              </a:spcBef>
              <a:spcAft>
                <a:spcPts val="0"/>
              </a:spcAft>
              <a:buClr>
                <a:srgbClr val="161249"/>
              </a:buClr>
              <a:buSzPts val="1400"/>
              <a:buChar char="○"/>
              <a:defRPr/>
            </a:lvl2pPr>
            <a:lvl3pPr marL="1371600" lvl="2" indent="-317500" algn="l">
              <a:lnSpc>
                <a:spcPct val="110000"/>
              </a:lnSpc>
              <a:spcBef>
                <a:spcPts val="500"/>
              </a:spcBef>
              <a:spcAft>
                <a:spcPts val="0"/>
              </a:spcAft>
              <a:buClr>
                <a:srgbClr val="161249"/>
              </a:buClr>
              <a:buSzPts val="1400"/>
              <a:buChar char="■"/>
              <a:defRPr/>
            </a:lvl3pPr>
            <a:lvl4pPr marL="1828800" lvl="3" indent="-317500" algn="l">
              <a:lnSpc>
                <a:spcPct val="110000"/>
              </a:lnSpc>
              <a:spcBef>
                <a:spcPts val="500"/>
              </a:spcBef>
              <a:spcAft>
                <a:spcPts val="0"/>
              </a:spcAft>
              <a:buClr>
                <a:srgbClr val="161249"/>
              </a:buClr>
              <a:buSzPts val="1400"/>
              <a:buChar char="●"/>
              <a:defRPr/>
            </a:lvl4pPr>
            <a:lvl5pPr marL="2286000" lvl="4" indent="-317500" algn="l">
              <a:lnSpc>
                <a:spcPct val="110000"/>
              </a:lnSpc>
              <a:spcBef>
                <a:spcPts val="500"/>
              </a:spcBef>
              <a:spcAft>
                <a:spcPts val="0"/>
              </a:spcAft>
              <a:buClr>
                <a:srgbClr val="161249"/>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56" name="Google Shape;156;p70"/>
          <p:cNvSpPr txBox="1">
            <a:spLocks noGrp="1"/>
          </p:cNvSpPr>
          <p:nvPr>
            <p:ph type="dt" idx="10"/>
          </p:nvPr>
        </p:nvSpPr>
        <p:spPr>
          <a:xfrm>
            <a:off x="359532" y="4767263"/>
            <a:ext cx="21111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7" name="Google Shape;157;p70"/>
          <p:cNvSpPr txBox="1">
            <a:spLocks noGrp="1"/>
          </p:cNvSpPr>
          <p:nvPr>
            <p:ph type="ftr" idx="11"/>
          </p:nvPr>
        </p:nvSpPr>
        <p:spPr>
          <a:xfrm>
            <a:off x="4951800" y="4767263"/>
            <a:ext cx="3564000" cy="272700"/>
          </a:xfrm>
          <a:prstGeom prst="rect">
            <a:avLst/>
          </a:prstGeom>
          <a:noFill/>
          <a:ln>
            <a:noFill/>
          </a:ln>
        </p:spPr>
        <p:txBody>
          <a:bodyPr spcFirstLastPara="1" wrap="square" lIns="68575" tIns="34275" rIns="68575" bIns="34275" anchor="ctr" anchorCtr="0">
            <a:noAutofit/>
          </a:bodyPr>
          <a:lstStyle>
            <a:lvl1pPr marR="0" lvl="0" algn="r"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8" name="Google Shape;158;p70"/>
          <p:cNvSpPr txBox="1">
            <a:spLocks noGrp="1"/>
          </p:cNvSpPr>
          <p:nvPr>
            <p:ph type="sldNum" idx="12"/>
          </p:nvPr>
        </p:nvSpPr>
        <p:spPr>
          <a:xfrm>
            <a:off x="8730854" y="4767263"/>
            <a:ext cx="274800" cy="273900"/>
          </a:xfrm>
          <a:prstGeom prst="rect">
            <a:avLst/>
          </a:prstGeom>
          <a:noFill/>
          <a:ln>
            <a:noFill/>
          </a:ln>
        </p:spPr>
        <p:txBody>
          <a:bodyPr spcFirstLastPara="1" wrap="square" lIns="68575" tIns="34275" rIns="68575" bIns="3427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www.clixpert.com.au/blog/unique-value-proposition-marketing-campaign/"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digitalfloats.com/top-strategies-for-targeting-audience-in-digital-market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jD8tjhVO1Tc"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hyperlink" Target="https://commons.wikimedia.org/wiki/File:2_Touch_Point_Wheel.jpg"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keap.com/product/sales-funnel"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youtube.com/watch?v=Vsk6Bx3Erhw&amp;list=PLnMaC9MSukNqkcIoDiklg8zCY7eT2wjm9&amp;t=9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s://deviniti.com/blog/customer-it-service/improve-customer-journey-using-digital-tool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https://www.davechaffey.com/digital-marketing-glossary/customer-journey-map/"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hyperlink" Target="https://merehead.com/blog/average-marketing-budget-different-business-area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4.xml"/><Relationship Id="rId4" Type="http://schemas.openxmlformats.org/officeDocument/2006/relationships/hyperlink" Target="https://bootcampdigital.com/blog/the-digital-marketing-landscape-and-ecosystem/"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hyperlink" Target="https://www.simplilearn.com/web-analytics-guide-for-newbies-article"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lairedigital.com/blog/6-types-traffic-sources-for-websites" TargetMode="External"/><Relationship Id="rId2" Type="http://schemas.openxmlformats.org/officeDocument/2006/relationships/notesSlide" Target="../notesSlides/notesSlide50.xml"/><Relationship Id="rId1" Type="http://schemas.openxmlformats.org/officeDocument/2006/relationships/slideLayout" Target="../slideLayouts/slideLayout4.xml"/><Relationship Id="rId4" Type="http://schemas.openxmlformats.org/officeDocument/2006/relationships/hyperlink" Target="https://www.arimetrics.com/en/digital-glossary/traffic-source"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hyperlink" Target="https://www.lairedigital.com/blog/6-types-traffic-sources-for-websites" TargetMode="External"/><Relationship Id="rId4" Type="http://schemas.openxmlformats.org/officeDocument/2006/relationships/hyperlink" Target="https://digitalfloats.com/top-strategies-for-targeting-audience-in-digital-marketing/"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blog.hubspot.com/marketing/marketing-message"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hyperlink" Target="https://deviniti.com/blog/customer-it-service/improve-customer-journey-using-digital-tools/" TargetMode="External"/><Relationship Id="rId4" Type="http://schemas.openxmlformats.org/officeDocument/2006/relationships/hyperlink" Target="https://merehead.com/blog/average-marketing-budget-different-business-areas/" TargetMode="Externa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
          <p:cNvSpPr txBox="1">
            <a:spLocks noGrp="1"/>
          </p:cNvSpPr>
          <p:nvPr>
            <p:ph type="ctrTitle"/>
          </p:nvPr>
        </p:nvSpPr>
        <p:spPr>
          <a:xfrm>
            <a:off x="531724" y="2988032"/>
            <a:ext cx="7596278" cy="1884419"/>
          </a:xfrm>
          <a:prstGeom prst="rect">
            <a:avLst/>
          </a:prstGeom>
          <a:noFill/>
          <a:ln>
            <a:noFill/>
          </a:ln>
        </p:spPr>
        <p:txBody>
          <a:bodyPr spcFirstLastPara="1" wrap="square" lIns="91425" tIns="91425" rIns="91425" bIns="91425" anchor="b" anchorCtr="0">
            <a:normAutofit fontScale="90000"/>
          </a:bodyPr>
          <a:lstStyle/>
          <a:p>
            <a:pPr marL="0" lvl="0" indent="0" algn="l" rtl="0">
              <a:lnSpc>
                <a:spcPct val="100000"/>
              </a:lnSpc>
              <a:spcBef>
                <a:spcPts val="0"/>
              </a:spcBef>
              <a:spcAft>
                <a:spcPts val="0"/>
              </a:spcAft>
              <a:buClr>
                <a:schemeClr val="lt1"/>
              </a:buClr>
              <a:buSzPct val="96296"/>
              <a:buFont typeface="Arial"/>
              <a:buNone/>
            </a:pPr>
            <a:br>
              <a:rPr lang="fi" sz="6000" dirty="0"/>
            </a:br>
            <a:br>
              <a:rPr lang="fi" sz="6000" dirty="0"/>
            </a:br>
            <a:br>
              <a:rPr lang="fi" sz="6000" dirty="0"/>
            </a:br>
            <a:br>
              <a:rPr lang="fi" sz="6000" dirty="0"/>
            </a:br>
            <a:br>
              <a:rPr lang="fi" sz="6000" dirty="0"/>
            </a:br>
            <a:r>
              <a:rPr lang="fi" sz="6000" dirty="0"/>
              <a:t>Introduction to Digital Marketing</a:t>
            </a:r>
            <a:br>
              <a:rPr lang="fi" sz="4000" dirty="0"/>
            </a:br>
            <a:br>
              <a:rPr lang="fi" sz="4000" dirty="0"/>
            </a:br>
            <a:br>
              <a:rPr lang="fi" sz="4000" dirty="0"/>
            </a:br>
            <a:endParaRPr sz="4000" dirty="0"/>
          </a:p>
        </p:txBody>
      </p:sp>
      <p:sp>
        <p:nvSpPr>
          <p:cNvPr id="164" name="Google Shape;164;p1"/>
          <p:cNvSpPr txBox="1"/>
          <p:nvPr/>
        </p:nvSpPr>
        <p:spPr>
          <a:xfrm>
            <a:off x="531724" y="3283910"/>
            <a:ext cx="8080552"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fi" sz="3600" b="1" i="0" u="none" strike="noStrike" cap="none">
                <a:solidFill>
                  <a:schemeClr val="lt1"/>
                </a:solidFill>
                <a:latin typeface="Arial"/>
                <a:ea typeface="Arial"/>
                <a:cs typeface="Arial"/>
                <a:sym typeface="Arial"/>
              </a:rPr>
              <a:t>3. Digital tactics and operations</a:t>
            </a:r>
            <a:endParaRPr sz="36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1dbe8101a6a_0_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sz="4000"/>
              <a:t>Learning objectives </a:t>
            </a:r>
            <a:br>
              <a:rPr lang="fi" sz="3600"/>
            </a:br>
            <a:endParaRPr sz="3600"/>
          </a:p>
        </p:txBody>
      </p:sp>
      <p:sp>
        <p:nvSpPr>
          <p:cNvPr id="170" name="Google Shape;170;g1dbe8101a6a_0_0"/>
          <p:cNvSpPr txBox="1">
            <a:spLocks noGrp="1"/>
          </p:cNvSpPr>
          <p:nvPr>
            <p:ph type="body" idx="1"/>
          </p:nvPr>
        </p:nvSpPr>
        <p:spPr>
          <a:xfrm>
            <a:off x="628650" y="908529"/>
            <a:ext cx="7886700" cy="290589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chemeClr val="dk1"/>
              </a:buClr>
              <a:buSzPts val="1100"/>
              <a:buFont typeface="Arial"/>
              <a:buNone/>
            </a:pPr>
            <a:r>
              <a:rPr lang="fi" sz="1600"/>
              <a:t>Prerequisites: Digital marketing context; Digital marketing strategy</a:t>
            </a:r>
            <a:endParaRPr sz="1600"/>
          </a:p>
        </p:txBody>
      </p:sp>
      <p:sp>
        <p:nvSpPr>
          <p:cNvPr id="171" name="Google Shape;171;g1dbe8101a6a_0_0"/>
          <p:cNvSpPr txBox="1">
            <a:spLocks noGrp="1"/>
          </p:cNvSpPr>
          <p:nvPr>
            <p:ph type="body" idx="4294967295"/>
          </p:nvPr>
        </p:nvSpPr>
        <p:spPr>
          <a:xfrm>
            <a:off x="628650" y="1347845"/>
            <a:ext cx="7510208" cy="4170363"/>
          </a:xfrm>
          <a:prstGeom prst="rect">
            <a:avLst/>
          </a:prstGeom>
          <a:noFill/>
          <a:ln>
            <a:noFill/>
          </a:ln>
        </p:spPr>
        <p:txBody>
          <a:bodyPr spcFirstLastPara="1" wrap="square" lIns="91425" tIns="91425" rIns="91425" bIns="91425" anchor="t" anchorCtr="0">
            <a:normAutofit/>
          </a:bodyPr>
          <a:lstStyle/>
          <a:p>
            <a:pPr marL="111888" lvl="0" indent="0" algn="just" rtl="0">
              <a:lnSpc>
                <a:spcPct val="100000"/>
              </a:lnSpc>
              <a:spcBef>
                <a:spcPts val="0"/>
              </a:spcBef>
              <a:spcAft>
                <a:spcPts val="0"/>
              </a:spcAft>
              <a:buClr>
                <a:srgbClr val="11AA81"/>
              </a:buClr>
              <a:buSzPts val="2700"/>
              <a:buNone/>
            </a:pPr>
            <a:r>
              <a:rPr lang="fi" sz="1800" b="1">
                <a:latin typeface="Calibri"/>
                <a:ea typeface="Calibri"/>
                <a:cs typeface="Calibri"/>
                <a:sym typeface="Calibri"/>
              </a:rPr>
              <a:t>The student is able to</a:t>
            </a:r>
            <a:endParaRPr/>
          </a:p>
          <a:p>
            <a:pPr marL="111888" lvl="0" indent="0" algn="just" rtl="0">
              <a:lnSpc>
                <a:spcPct val="100000"/>
              </a:lnSpc>
              <a:spcBef>
                <a:spcPts val="0"/>
              </a:spcBef>
              <a:spcAft>
                <a:spcPts val="0"/>
              </a:spcAft>
              <a:buClr>
                <a:srgbClr val="11AA81"/>
              </a:buClr>
              <a:buSzPts val="2700"/>
              <a:buNone/>
            </a:pPr>
            <a:endParaRPr sz="1800" b="1">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Define target groups deriving from the corporate strategy</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Outline value proposals and marketing messages</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Analyze and classify digital marketing channels to reach target audiences</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Create outlines for digital marketing campaigns responding to strategic objectives</a:t>
            </a:r>
            <a:endParaRPr sz="160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a:latin typeface="Calibri"/>
                <a:ea typeface="Calibri"/>
                <a:cs typeface="Calibri"/>
                <a:sym typeface="Calibri"/>
              </a:rPr>
              <a:t>Define tools and KPIs to measure results</a:t>
            </a:r>
            <a:endParaRPr sz="16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1dbe8101a6a_0_5"/>
          <p:cNvSpPr txBox="1">
            <a:spLocks noGrp="1"/>
          </p:cNvSpPr>
          <p:nvPr>
            <p:ph type="title"/>
          </p:nvPr>
        </p:nvSpPr>
        <p:spPr>
          <a:xfrm>
            <a:off x="1113230" y="1548735"/>
            <a:ext cx="2863215" cy="475509"/>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
              <a:t>Topics</a:t>
            </a:r>
            <a:endParaRPr/>
          </a:p>
        </p:txBody>
      </p:sp>
      <p:sp>
        <p:nvSpPr>
          <p:cNvPr id="177" name="Google Shape;177;g1dbe8101a6a_0_5"/>
          <p:cNvSpPr txBox="1">
            <a:spLocks noGrp="1"/>
          </p:cNvSpPr>
          <p:nvPr>
            <p:ph type="body" idx="1"/>
          </p:nvPr>
        </p:nvSpPr>
        <p:spPr>
          <a:xfrm>
            <a:off x="3976445" y="377132"/>
            <a:ext cx="4606283" cy="372666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From strategy to implementation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Value proposition and marketing message</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Defining target audiences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Customer journey and marketing funnel</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Digital media and channels</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Setting objectives</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a:latin typeface="Arial"/>
                <a:ea typeface="Arial"/>
                <a:cs typeface="Arial"/>
                <a:sym typeface="Arial"/>
              </a:rPr>
              <a:t>Measuring marketing impact</a:t>
            </a:r>
            <a:endParaRPr sz="1800" b="0" i="0" u="none" strike="noStrike">
              <a:latin typeface="Arial"/>
              <a:ea typeface="Arial"/>
              <a:cs typeface="Arial"/>
              <a:sym typeface="Arial"/>
            </a:endParaRPr>
          </a:p>
          <a:p>
            <a:pPr marL="385763" lvl="0" indent="-290513" algn="l" rtl="0">
              <a:lnSpc>
                <a:spcPct val="90000"/>
              </a:lnSpc>
              <a:spcBef>
                <a:spcPts val="750"/>
              </a:spcBef>
              <a:spcAft>
                <a:spcPts val="0"/>
              </a:spcAft>
              <a:buClr>
                <a:schemeClr val="lt1"/>
              </a:buClr>
              <a:buSzPts val="1500"/>
              <a:buFont typeface="Calibri"/>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8"/>
          <p:cNvSpPr txBox="1">
            <a:spLocks noGrp="1"/>
          </p:cNvSpPr>
          <p:nvPr>
            <p:ph type="title"/>
          </p:nvPr>
        </p:nvSpPr>
        <p:spPr>
          <a:xfrm>
            <a:off x="809613" y="2122950"/>
            <a:ext cx="7524774"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600"/>
              <a:t>From strategy to implementation </a:t>
            </a:r>
            <a:endParaRPr sz="3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a:t>From strategy to implementation </a:t>
            </a:r>
            <a:endParaRPr/>
          </a:p>
        </p:txBody>
      </p:sp>
      <p:sp>
        <p:nvSpPr>
          <p:cNvPr id="188" name="Google Shape;188;p2"/>
          <p:cNvSpPr txBox="1">
            <a:spLocks noGrp="1"/>
          </p:cNvSpPr>
          <p:nvPr>
            <p:ph type="body" idx="1"/>
          </p:nvPr>
        </p:nvSpPr>
        <p:spPr>
          <a:xfrm>
            <a:off x="628650" y="887589"/>
            <a:ext cx="7886700" cy="2905898"/>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ED7D31"/>
              </a:buClr>
              <a:buSzPts val="2700"/>
              <a:buFont typeface="Arial"/>
              <a:buChar char="•"/>
            </a:pPr>
            <a:r>
              <a:rPr lang="fi" sz="1800"/>
              <a:t>Marketing must be fitted according to the strategy set by the organization (presented in the submodule)</a:t>
            </a:r>
            <a:endParaRPr sz="1800"/>
          </a:p>
          <a:p>
            <a:pPr marL="571500" lvl="0" indent="-171450" algn="l" rtl="0">
              <a:lnSpc>
                <a:spcPct val="100000"/>
              </a:lnSpc>
              <a:spcBef>
                <a:spcPts val="0"/>
              </a:spcBef>
              <a:spcAft>
                <a:spcPts val="0"/>
              </a:spcAft>
              <a:buClr>
                <a:srgbClr val="ED7D31"/>
              </a:buClr>
              <a:buSzPts val="2700"/>
              <a:buFont typeface="Arial"/>
              <a:buNone/>
            </a:pPr>
            <a:endParaRPr sz="1800"/>
          </a:p>
          <a:p>
            <a:pPr marL="476250" lvl="0" indent="-342900" algn="l" rtl="0">
              <a:lnSpc>
                <a:spcPct val="100000"/>
              </a:lnSpc>
              <a:spcBef>
                <a:spcPts val="0"/>
              </a:spcBef>
              <a:spcAft>
                <a:spcPts val="0"/>
              </a:spcAft>
              <a:buClr>
                <a:srgbClr val="ED7D31"/>
              </a:buClr>
              <a:buSzPts val="2700"/>
              <a:buFont typeface="Arial"/>
              <a:buChar char="•"/>
            </a:pPr>
            <a:r>
              <a:rPr lang="fi" sz="1800"/>
              <a:t>Essential constraints determined by the strategy are </a:t>
            </a:r>
            <a:br>
              <a:rPr lang="fi" sz="1800"/>
            </a:br>
            <a:r>
              <a:rPr lang="fi" sz="1800"/>
              <a:t>- potential of the market and competitors</a:t>
            </a:r>
            <a:br>
              <a:rPr lang="fi" sz="1800"/>
            </a:br>
            <a:r>
              <a:rPr lang="fi" sz="1800"/>
              <a:t>- type and purpose of  web visitors to be reached</a:t>
            </a:r>
            <a:br>
              <a:rPr lang="fi" sz="1800"/>
            </a:br>
            <a:r>
              <a:rPr lang="fi" sz="1800"/>
              <a:t>	- new customers acquisition (‘awareness’)</a:t>
            </a:r>
            <a:br>
              <a:rPr lang="fi" sz="1800"/>
            </a:br>
            <a:r>
              <a:rPr lang="fi" sz="1800"/>
              <a:t>	- customer engagement (‘interest’)</a:t>
            </a:r>
            <a:br>
              <a:rPr lang="fi" sz="1800"/>
            </a:br>
            <a:r>
              <a:rPr lang="fi" sz="1800"/>
              <a:t>	- customer experience (‘desire’, ‘decision’)</a:t>
            </a:r>
            <a:br>
              <a:rPr lang="fi" sz="1800"/>
            </a:br>
            <a:r>
              <a:rPr lang="fi" sz="1800"/>
              <a:t>	- customer conversion (‘action’)</a:t>
            </a:r>
            <a:endParaRPr sz="1800"/>
          </a:p>
          <a:p>
            <a:pPr marL="571500" lvl="0" indent="-171450" algn="l" rtl="0">
              <a:lnSpc>
                <a:spcPct val="100000"/>
              </a:lnSpc>
              <a:spcBef>
                <a:spcPts val="0"/>
              </a:spcBef>
              <a:spcAft>
                <a:spcPts val="0"/>
              </a:spcAft>
              <a:buClr>
                <a:srgbClr val="ED7D31"/>
              </a:buClr>
              <a:buSzPts val="2700"/>
              <a:buFont typeface="Arial"/>
              <a:buNone/>
            </a:pPr>
            <a:endParaRPr sz="1800"/>
          </a:p>
          <a:p>
            <a:pPr marL="476250" lvl="0" indent="-342900" algn="l" rtl="0">
              <a:lnSpc>
                <a:spcPct val="100000"/>
              </a:lnSpc>
              <a:spcBef>
                <a:spcPts val="0"/>
              </a:spcBef>
              <a:spcAft>
                <a:spcPts val="0"/>
              </a:spcAft>
              <a:buClr>
                <a:srgbClr val="ED7D31"/>
              </a:buClr>
              <a:buSzPts val="2700"/>
              <a:buFont typeface="Arial"/>
              <a:buChar char="•"/>
            </a:pPr>
            <a:r>
              <a:rPr lang="fi" sz="1800"/>
              <a:t>Tactics and operations cover the selected digital communication and channels to fulfill these strategic objectives.</a:t>
            </a:r>
            <a:endParaRPr sz="1800"/>
          </a:p>
          <a:p>
            <a:pPr marL="571500" lvl="0" indent="-171450" algn="l" rtl="0">
              <a:lnSpc>
                <a:spcPct val="100000"/>
              </a:lnSpc>
              <a:spcBef>
                <a:spcPts val="0"/>
              </a:spcBef>
              <a:spcAft>
                <a:spcPts val="0"/>
              </a:spcAft>
              <a:buClr>
                <a:srgbClr val="ED7D31"/>
              </a:buClr>
              <a:buSzPts val="2700"/>
              <a:buFont typeface="Arial"/>
              <a:buNone/>
            </a:pPr>
            <a:endParaRPr sz="1800"/>
          </a:p>
          <a:p>
            <a:pPr marL="571500" lvl="0" indent="-171450" algn="l" rtl="0">
              <a:lnSpc>
                <a:spcPct val="100000"/>
              </a:lnSpc>
              <a:spcBef>
                <a:spcPts val="0"/>
              </a:spcBef>
              <a:spcAft>
                <a:spcPts val="0"/>
              </a:spcAft>
              <a:buClr>
                <a:srgbClr val="ED7D31"/>
              </a:buClr>
              <a:buSzPts val="2700"/>
              <a:buFont typeface="Arial"/>
              <a:buNone/>
            </a:pP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grpSp>
        <p:nvGrpSpPr>
          <p:cNvPr id="193" name="Google Shape;193;p4"/>
          <p:cNvGrpSpPr/>
          <p:nvPr/>
        </p:nvGrpSpPr>
        <p:grpSpPr>
          <a:xfrm>
            <a:off x="326010" y="160545"/>
            <a:ext cx="7836214" cy="4492628"/>
            <a:chOff x="297706" y="115894"/>
            <a:chExt cx="8769368" cy="5027619"/>
          </a:xfrm>
        </p:grpSpPr>
        <p:grpSp>
          <p:nvGrpSpPr>
            <p:cNvPr id="194" name="Google Shape;194;p4"/>
            <p:cNvGrpSpPr/>
            <p:nvPr/>
          </p:nvGrpSpPr>
          <p:grpSpPr>
            <a:xfrm>
              <a:off x="297706" y="115894"/>
              <a:ext cx="8769368" cy="5027619"/>
              <a:chOff x="396940" y="148854"/>
              <a:chExt cx="11692484" cy="6703492"/>
            </a:xfrm>
          </p:grpSpPr>
          <p:sp>
            <p:nvSpPr>
              <p:cNvPr id="195" name="Google Shape;195;p4"/>
              <p:cNvSpPr/>
              <p:nvPr/>
            </p:nvSpPr>
            <p:spPr>
              <a:xfrm>
                <a:off x="2232834" y="2690037"/>
                <a:ext cx="8963243" cy="1290024"/>
              </a:xfrm>
              <a:prstGeom prst="rect">
                <a:avLst/>
              </a:prstGeom>
              <a:solidFill>
                <a:srgbClr val="C2F6F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6" name="Google Shape;196;p4"/>
              <p:cNvSpPr/>
              <p:nvPr/>
            </p:nvSpPr>
            <p:spPr>
              <a:xfrm>
                <a:off x="2232835" y="148854"/>
                <a:ext cx="8963243" cy="2541183"/>
              </a:xfrm>
              <a:prstGeom prst="rect">
                <a:avLst/>
              </a:prstGeom>
              <a:solidFill>
                <a:srgbClr val="FED2D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7" name="Google Shape;197;p4"/>
              <p:cNvSpPr/>
              <p:nvPr/>
            </p:nvSpPr>
            <p:spPr>
              <a:xfrm>
                <a:off x="5629936" y="26047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Business objectives</a:t>
                </a:r>
                <a:endParaRPr sz="1200" b="0" i="0" u="none" strike="noStrike" cap="none">
                  <a:solidFill>
                    <a:srgbClr val="FFFFFF"/>
                  </a:solidFill>
                  <a:latin typeface="Arial"/>
                  <a:ea typeface="Arial"/>
                  <a:cs typeface="Arial"/>
                  <a:sym typeface="Arial"/>
                </a:endParaRPr>
              </a:p>
            </p:txBody>
          </p:sp>
          <p:sp>
            <p:nvSpPr>
              <p:cNvPr id="198" name="Google Shape;198;p4"/>
              <p:cNvSpPr/>
              <p:nvPr/>
            </p:nvSpPr>
            <p:spPr>
              <a:xfrm>
                <a:off x="562993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Set digital marketing strategic objectives</a:t>
                </a:r>
                <a:endParaRPr sz="1200" b="0" i="0" u="none" strike="noStrike" cap="none">
                  <a:solidFill>
                    <a:srgbClr val="FFFFFF"/>
                  </a:solidFill>
                  <a:latin typeface="Arial"/>
                  <a:ea typeface="Arial"/>
                  <a:cs typeface="Arial"/>
                  <a:sym typeface="Arial"/>
                </a:endParaRPr>
              </a:p>
            </p:txBody>
          </p:sp>
          <p:sp>
            <p:nvSpPr>
              <p:cNvPr id="199" name="Google Shape;199;p4"/>
              <p:cNvSpPr/>
              <p:nvPr/>
            </p:nvSpPr>
            <p:spPr>
              <a:xfrm>
                <a:off x="2759147"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Evaluate digital marketing performance</a:t>
                </a:r>
                <a:endParaRPr sz="1400" b="0" i="0" u="none" strike="noStrike" cap="none">
                  <a:solidFill>
                    <a:srgbClr val="000000"/>
                  </a:solidFill>
                  <a:latin typeface="Arial"/>
                  <a:ea typeface="Arial"/>
                  <a:cs typeface="Arial"/>
                  <a:sym typeface="Arial"/>
                </a:endParaRPr>
              </a:p>
            </p:txBody>
          </p:sp>
          <p:sp>
            <p:nvSpPr>
              <p:cNvPr id="200" name="Google Shape;200;p4"/>
              <p:cNvSpPr/>
              <p:nvPr/>
            </p:nvSpPr>
            <p:spPr>
              <a:xfrm>
                <a:off x="850072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Assess online marketplace</a:t>
                </a:r>
                <a:endParaRPr sz="1200" b="0" i="0" u="none" strike="noStrike" cap="none">
                  <a:solidFill>
                    <a:srgbClr val="FFFFFF"/>
                  </a:solidFill>
                  <a:latin typeface="Arial"/>
                  <a:ea typeface="Arial"/>
                  <a:cs typeface="Arial"/>
                  <a:sym typeface="Arial"/>
                </a:endParaRPr>
              </a:p>
            </p:txBody>
          </p:sp>
          <p:sp>
            <p:nvSpPr>
              <p:cNvPr id="201" name="Google Shape;201;p4"/>
              <p:cNvSpPr/>
              <p:nvPr/>
            </p:nvSpPr>
            <p:spPr>
              <a:xfrm>
                <a:off x="396947" y="148854"/>
                <a:ext cx="1835888" cy="2541183"/>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Defining the online opportunity</a:t>
                </a:r>
                <a:endParaRPr sz="1050" b="1" i="0" u="none" strike="noStrike" cap="none">
                  <a:solidFill>
                    <a:srgbClr val="262626"/>
                  </a:solidFill>
                  <a:latin typeface="Arial"/>
                  <a:ea typeface="Arial"/>
                  <a:cs typeface="Arial"/>
                  <a:sym typeface="Arial"/>
                </a:endParaRPr>
              </a:p>
            </p:txBody>
          </p:sp>
          <p:sp>
            <p:nvSpPr>
              <p:cNvPr id="202" name="Google Shape;202;p4"/>
              <p:cNvSpPr/>
              <p:nvPr/>
            </p:nvSpPr>
            <p:spPr>
              <a:xfrm>
                <a:off x="2232834" y="3974458"/>
                <a:ext cx="8963243" cy="2623061"/>
              </a:xfrm>
              <a:prstGeom prst="rect">
                <a:avLst/>
              </a:prstGeom>
              <a:solidFill>
                <a:srgbClr val="FDE5B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cxnSp>
            <p:nvCxnSpPr>
              <p:cNvPr id="203" name="Google Shape;203;p4"/>
              <p:cNvCxnSpPr/>
              <p:nvPr/>
            </p:nvCxnSpPr>
            <p:spPr>
              <a:xfrm>
                <a:off x="4960086" y="20458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04" name="Google Shape;204;p4"/>
              <p:cNvCxnSpPr/>
              <p:nvPr/>
            </p:nvCxnSpPr>
            <p:spPr>
              <a:xfrm>
                <a:off x="7830876" y="20644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05" name="Google Shape;205;p4"/>
              <p:cNvCxnSpPr/>
              <p:nvPr/>
            </p:nvCxnSpPr>
            <p:spPr>
              <a:xfrm rot="10800000">
                <a:off x="6730406" y="1111081"/>
                <a:ext cx="0" cy="509485"/>
              </a:xfrm>
              <a:prstGeom prst="straightConnector1">
                <a:avLst/>
              </a:prstGeom>
              <a:noFill/>
              <a:ln w="38100" cap="flat" cmpd="sng">
                <a:solidFill>
                  <a:schemeClr val="dk1"/>
                </a:solidFill>
                <a:prstDash val="solid"/>
                <a:round/>
                <a:headEnd type="triangle" w="med" len="med"/>
                <a:tailEnd type="none" w="sm" len="sm"/>
              </a:ln>
            </p:spPr>
          </p:cxnSp>
          <p:sp>
            <p:nvSpPr>
              <p:cNvPr id="206" name="Google Shape;206;p4"/>
              <p:cNvSpPr/>
              <p:nvPr/>
            </p:nvSpPr>
            <p:spPr>
              <a:xfrm>
                <a:off x="562993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Define digital marketing strategy</a:t>
                </a:r>
                <a:endParaRPr sz="1200" b="0" i="0" u="none" strike="noStrike" cap="none">
                  <a:solidFill>
                    <a:srgbClr val="FFFFFF"/>
                  </a:solidFill>
                  <a:latin typeface="Arial"/>
                  <a:ea typeface="Arial"/>
                  <a:cs typeface="Arial"/>
                  <a:sym typeface="Arial"/>
                </a:endParaRPr>
              </a:p>
            </p:txBody>
          </p:sp>
          <p:sp>
            <p:nvSpPr>
              <p:cNvPr id="207" name="Google Shape;207;p4"/>
              <p:cNvSpPr/>
              <p:nvPr/>
            </p:nvSpPr>
            <p:spPr>
              <a:xfrm>
                <a:off x="2759147"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dirty="0">
                    <a:solidFill>
                      <a:srgbClr val="FFFFFF"/>
                    </a:solidFill>
                    <a:latin typeface="Arial"/>
                    <a:ea typeface="Arial"/>
                    <a:cs typeface="Arial"/>
                    <a:sym typeface="Arial"/>
                  </a:rPr>
                  <a:t>Define customer value proposition</a:t>
                </a:r>
                <a:endParaRPr sz="1200" b="0" i="0" u="none" strike="noStrike" cap="none" dirty="0">
                  <a:solidFill>
                    <a:srgbClr val="FFFFFF"/>
                  </a:solidFill>
                  <a:latin typeface="Arial"/>
                  <a:ea typeface="Arial"/>
                  <a:cs typeface="Arial"/>
                  <a:sym typeface="Arial"/>
                </a:endParaRPr>
              </a:p>
            </p:txBody>
          </p:sp>
          <p:sp>
            <p:nvSpPr>
              <p:cNvPr id="208" name="Google Shape;208;p4"/>
              <p:cNvSpPr/>
              <p:nvPr/>
            </p:nvSpPr>
            <p:spPr>
              <a:xfrm>
                <a:off x="850072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Define segments</a:t>
                </a:r>
                <a:endParaRPr sz="1200" b="0" i="0" u="none" strike="noStrike" cap="none">
                  <a:solidFill>
                    <a:srgbClr val="FFFFFF"/>
                  </a:solidFill>
                  <a:latin typeface="Arial"/>
                  <a:ea typeface="Arial"/>
                  <a:cs typeface="Arial"/>
                  <a:sym typeface="Arial"/>
                </a:endParaRPr>
              </a:p>
            </p:txBody>
          </p:sp>
          <p:cxnSp>
            <p:nvCxnSpPr>
              <p:cNvPr id="209" name="Google Shape;209;p4"/>
              <p:cNvCxnSpPr/>
              <p:nvPr/>
            </p:nvCxnSpPr>
            <p:spPr>
              <a:xfrm>
                <a:off x="4960086" y="3391045"/>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0" name="Google Shape;210;p4"/>
              <p:cNvCxnSpPr/>
              <p:nvPr/>
            </p:nvCxnSpPr>
            <p:spPr>
              <a:xfrm>
                <a:off x="7830876" y="3409640"/>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1" name="Google Shape;211;p4"/>
              <p:cNvCxnSpPr/>
              <p:nvPr/>
            </p:nvCxnSpPr>
            <p:spPr>
              <a:xfrm rot="10800000">
                <a:off x="6730406" y="2456257"/>
                <a:ext cx="0" cy="509485"/>
              </a:xfrm>
              <a:prstGeom prst="straightConnector1">
                <a:avLst/>
              </a:prstGeom>
              <a:noFill/>
              <a:ln w="38100" cap="flat" cmpd="sng">
                <a:solidFill>
                  <a:schemeClr val="dk1"/>
                </a:solidFill>
                <a:prstDash val="solid"/>
                <a:round/>
                <a:headEnd type="triangle" w="med" len="med"/>
                <a:tailEnd type="none" w="sm" len="sm"/>
              </a:ln>
            </p:spPr>
          </p:cxnSp>
          <p:sp>
            <p:nvSpPr>
              <p:cNvPr id="212" name="Google Shape;212;p4"/>
              <p:cNvSpPr/>
              <p:nvPr/>
            </p:nvSpPr>
            <p:spPr>
              <a:xfrm>
                <a:off x="396943" y="3974460"/>
                <a:ext cx="1835888" cy="2623060"/>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Implementation and practice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endParaRPr sz="1050" b="1" i="0" u="none" strike="noStrike" cap="none">
                  <a:solidFill>
                    <a:srgbClr val="262626"/>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FF0000"/>
                    </a:solidFill>
                    <a:latin typeface="Arial"/>
                    <a:ea typeface="Arial"/>
                    <a:cs typeface="Arial"/>
                    <a:sym typeface="Arial"/>
                  </a:rPr>
                  <a:t>=Digital marketing tactics and operations</a:t>
                </a:r>
                <a:endParaRPr sz="1050" b="1" i="0" u="none" strike="noStrike" cap="none">
                  <a:solidFill>
                    <a:srgbClr val="FF0000"/>
                  </a:solidFill>
                  <a:latin typeface="Arial"/>
                  <a:ea typeface="Arial"/>
                  <a:cs typeface="Arial"/>
                  <a:sym typeface="Arial"/>
                </a:endParaRPr>
              </a:p>
            </p:txBody>
          </p:sp>
          <p:sp>
            <p:nvSpPr>
              <p:cNvPr id="213" name="Google Shape;213;p4"/>
              <p:cNvSpPr/>
              <p:nvPr/>
            </p:nvSpPr>
            <p:spPr>
              <a:xfrm>
                <a:off x="396940" y="2688977"/>
                <a:ext cx="1835888" cy="1290024"/>
              </a:xfrm>
              <a:prstGeom prst="rect">
                <a:avLst/>
              </a:prstGeom>
              <a:solidFill>
                <a:srgbClr val="E0FAF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dirty="0">
                    <a:solidFill>
                      <a:srgbClr val="262626"/>
                    </a:solidFill>
                    <a:latin typeface="Arial"/>
                    <a:ea typeface="Arial"/>
                    <a:cs typeface="Arial"/>
                    <a:sym typeface="Arial"/>
                  </a:rPr>
                  <a:t>Selecting the strategy approach</a:t>
                </a:r>
                <a:endParaRPr sz="1050" b="1" i="0" u="none" strike="noStrike" cap="none" dirty="0">
                  <a:solidFill>
                    <a:srgbClr val="262626"/>
                  </a:solidFill>
                  <a:latin typeface="Arial"/>
                  <a:ea typeface="Arial"/>
                  <a:cs typeface="Arial"/>
                  <a:sym typeface="Arial"/>
                </a:endParaRPr>
              </a:p>
            </p:txBody>
          </p:sp>
          <p:sp>
            <p:nvSpPr>
              <p:cNvPr id="214" name="Google Shape;214;p4"/>
              <p:cNvSpPr/>
              <p:nvPr/>
            </p:nvSpPr>
            <p:spPr>
              <a:xfrm>
                <a:off x="562993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 marketing experience</a:t>
                </a:r>
                <a:endParaRPr sz="1200" b="0" i="0" u="none" strike="noStrike" cap="none">
                  <a:solidFill>
                    <a:srgbClr val="FFFFFF"/>
                  </a:solidFill>
                  <a:latin typeface="Arial"/>
                  <a:ea typeface="Arial"/>
                  <a:cs typeface="Arial"/>
                  <a:sym typeface="Arial"/>
                </a:endParaRPr>
              </a:p>
            </p:txBody>
          </p:sp>
          <p:sp>
            <p:nvSpPr>
              <p:cNvPr id="215" name="Google Shape;215;p4"/>
              <p:cNvSpPr/>
              <p:nvPr/>
            </p:nvSpPr>
            <p:spPr>
              <a:xfrm>
                <a:off x="2759147"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 relationship marketing</a:t>
                </a:r>
                <a:endParaRPr sz="1400" b="0" i="0" u="none" strike="noStrike" cap="none">
                  <a:solidFill>
                    <a:srgbClr val="000000"/>
                  </a:solidFill>
                  <a:latin typeface="Arial"/>
                  <a:ea typeface="Arial"/>
                  <a:cs typeface="Arial"/>
                  <a:sym typeface="Arial"/>
                </a:endParaRPr>
              </a:p>
            </p:txBody>
          </p:sp>
          <p:sp>
            <p:nvSpPr>
              <p:cNvPr id="216" name="Google Shape;216;p4"/>
              <p:cNvSpPr/>
              <p:nvPr/>
            </p:nvSpPr>
            <p:spPr>
              <a:xfrm>
                <a:off x="850072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Digital marketing mix</a:t>
                </a:r>
                <a:endParaRPr sz="1200" b="0" i="0" u="none" strike="noStrike" cap="none">
                  <a:solidFill>
                    <a:srgbClr val="FFFFFF"/>
                  </a:solidFill>
                  <a:latin typeface="Arial"/>
                  <a:ea typeface="Arial"/>
                  <a:cs typeface="Arial"/>
                  <a:sym typeface="Arial"/>
                </a:endParaRPr>
              </a:p>
            </p:txBody>
          </p:sp>
          <p:cxnSp>
            <p:nvCxnSpPr>
              <p:cNvPr id="217" name="Google Shape;217;p4"/>
              <p:cNvCxnSpPr/>
              <p:nvPr/>
            </p:nvCxnSpPr>
            <p:spPr>
              <a:xfrm>
                <a:off x="4960086" y="47199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8" name="Google Shape;218;p4"/>
              <p:cNvCxnSpPr/>
              <p:nvPr/>
            </p:nvCxnSpPr>
            <p:spPr>
              <a:xfrm>
                <a:off x="7830876" y="47385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9" name="Google Shape;219;p4"/>
              <p:cNvCxnSpPr/>
              <p:nvPr/>
            </p:nvCxnSpPr>
            <p:spPr>
              <a:xfrm rot="10800000">
                <a:off x="6730406" y="3785183"/>
                <a:ext cx="0" cy="509485"/>
              </a:xfrm>
              <a:prstGeom prst="straightConnector1">
                <a:avLst/>
              </a:prstGeom>
              <a:noFill/>
              <a:ln w="38100" cap="flat" cmpd="sng">
                <a:solidFill>
                  <a:schemeClr val="dk1"/>
                </a:solidFill>
                <a:prstDash val="solid"/>
                <a:round/>
                <a:headEnd type="triangle" w="med" len="med"/>
                <a:tailEnd type="none" w="sm" len="sm"/>
              </a:ln>
            </p:spPr>
          </p:cxnSp>
          <p:sp>
            <p:nvSpPr>
              <p:cNvPr id="220" name="Google Shape;220;p4"/>
              <p:cNvSpPr/>
              <p:nvPr/>
            </p:nvSpPr>
            <p:spPr>
              <a:xfrm>
                <a:off x="5629936" y="563212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Measure and control</a:t>
                </a:r>
                <a:endParaRPr sz="1200" b="0" i="0" u="none" strike="noStrike" cap="none">
                  <a:solidFill>
                    <a:srgbClr val="FFFFFF"/>
                  </a:solidFill>
                  <a:latin typeface="Arial"/>
                  <a:ea typeface="Arial"/>
                  <a:cs typeface="Arial"/>
                  <a:sym typeface="Arial"/>
                </a:endParaRPr>
              </a:p>
            </p:txBody>
          </p:sp>
          <p:cxnSp>
            <p:nvCxnSpPr>
              <p:cNvPr id="221" name="Google Shape;221;p4"/>
              <p:cNvCxnSpPr/>
              <p:nvPr/>
            </p:nvCxnSpPr>
            <p:spPr>
              <a:xfrm rot="10800000">
                <a:off x="6730406" y="5122641"/>
                <a:ext cx="0" cy="509485"/>
              </a:xfrm>
              <a:prstGeom prst="straightConnector1">
                <a:avLst/>
              </a:prstGeom>
              <a:noFill/>
              <a:ln w="38100" cap="flat" cmpd="sng">
                <a:solidFill>
                  <a:schemeClr val="dk1"/>
                </a:solidFill>
                <a:prstDash val="solid"/>
                <a:round/>
                <a:headEnd type="triangle" w="med" len="med"/>
                <a:tailEnd type="none" w="sm" len="sm"/>
              </a:ln>
            </p:spPr>
          </p:cxnSp>
          <p:sp>
            <p:nvSpPr>
              <p:cNvPr id="222" name="Google Shape;222;p4"/>
              <p:cNvSpPr txBox="1"/>
              <p:nvPr/>
            </p:nvSpPr>
            <p:spPr>
              <a:xfrm rot="-5400000">
                <a:off x="9188424" y="3951346"/>
                <a:ext cx="5181900" cy="62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1" i="0" u="none" strike="noStrike" cap="none">
                    <a:solidFill>
                      <a:srgbClr val="000000"/>
                    </a:solidFill>
                    <a:latin typeface="Arial"/>
                    <a:ea typeface="Arial"/>
                    <a:cs typeface="Arial"/>
                    <a:sym typeface="Arial"/>
                  </a:rPr>
                  <a:t>Digital marketing strategy development process</a:t>
                </a:r>
                <a:r>
                  <a:rPr lang="fi" sz="105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Source: Adapted from Chaffey &amp; Smith, 2017, p. 29.</a:t>
                </a:r>
                <a:endParaRPr sz="1400" b="0" i="0" u="none" strike="noStrike" cap="none">
                  <a:solidFill>
                    <a:srgbClr val="000000"/>
                  </a:solidFill>
                  <a:latin typeface="Arial"/>
                  <a:ea typeface="Arial"/>
                  <a:cs typeface="Arial"/>
                  <a:sym typeface="Arial"/>
                </a:endParaRPr>
              </a:p>
            </p:txBody>
          </p:sp>
        </p:grpSp>
        <p:sp>
          <p:nvSpPr>
            <p:cNvPr id="223" name="Google Shape;223;p4"/>
            <p:cNvSpPr/>
            <p:nvPr/>
          </p:nvSpPr>
          <p:spPr>
            <a:xfrm>
              <a:off x="1820700" y="1733500"/>
              <a:ext cx="6489900" cy="31533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6"/>
          <p:cNvSpPr txBox="1">
            <a:spLocks noGrp="1"/>
          </p:cNvSpPr>
          <p:nvPr>
            <p:ph type="title" idx="4294967295"/>
          </p:nvPr>
        </p:nvSpPr>
        <p:spPr>
          <a:xfrm>
            <a:off x="453231" y="80056"/>
            <a:ext cx="7474223" cy="13843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000"/>
              <a:t>Core elements and challenges of marketing tactics</a:t>
            </a:r>
            <a:br>
              <a:rPr lang="fi" sz="3200"/>
            </a:br>
            <a:endParaRPr sz="3200"/>
          </a:p>
        </p:txBody>
      </p:sp>
      <p:sp>
        <p:nvSpPr>
          <p:cNvPr id="229" name="Google Shape;229;p6"/>
          <p:cNvSpPr txBox="1"/>
          <p:nvPr/>
        </p:nvSpPr>
        <p:spPr>
          <a:xfrm>
            <a:off x="551203" y="2232042"/>
            <a:ext cx="2138967" cy="186200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How to form your core message(s)?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You must be unique.</a:t>
            </a:r>
            <a:endParaRPr sz="1600" b="0" i="0" u="none" strike="noStrike" cap="none">
              <a:solidFill>
                <a:srgbClr val="D12477"/>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You must be convincing</a:t>
            </a:r>
            <a:r>
              <a:rPr lang="fi" sz="1600" b="0" i="0" u="none" strike="noStrike" cap="none">
                <a:solidFill>
                  <a:srgbClr val="D12477"/>
                </a:solidFill>
                <a:latin typeface="Arial"/>
                <a:ea typeface="Arial"/>
                <a:cs typeface="Arial"/>
                <a:sym typeface="Arial"/>
              </a:rPr>
              <a:t>.</a:t>
            </a:r>
            <a:endParaRPr sz="1600" b="0" i="0" u="none" strike="noStrike" cap="none">
              <a:solidFill>
                <a:srgbClr val="D12477"/>
              </a:solidFill>
              <a:latin typeface="Arial"/>
              <a:ea typeface="Arial"/>
              <a:cs typeface="Arial"/>
              <a:sym typeface="Arial"/>
            </a:endParaRPr>
          </a:p>
        </p:txBody>
      </p:sp>
      <p:sp>
        <p:nvSpPr>
          <p:cNvPr id="230" name="Google Shape;230;p6"/>
          <p:cNvSpPr txBox="1"/>
          <p:nvPr/>
        </p:nvSpPr>
        <p:spPr>
          <a:xfrm>
            <a:off x="3037608" y="2227207"/>
            <a:ext cx="2703144" cy="252372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Which are your target audiences?</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They should be comprehensive.</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They must be definable.</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You must be able to name channels where you reach them.    </a:t>
            </a:r>
            <a:endParaRPr sz="1400" b="0" i="0" u="none" strike="noStrike" cap="none">
              <a:solidFill>
                <a:srgbClr val="D12477"/>
              </a:solidFill>
              <a:latin typeface="Arial"/>
              <a:ea typeface="Arial"/>
              <a:cs typeface="Arial"/>
              <a:sym typeface="Arial"/>
            </a:endParaRPr>
          </a:p>
        </p:txBody>
      </p:sp>
      <p:sp>
        <p:nvSpPr>
          <p:cNvPr id="231" name="Google Shape;231;p6"/>
          <p:cNvSpPr txBox="1"/>
          <p:nvPr/>
        </p:nvSpPr>
        <p:spPr>
          <a:xfrm>
            <a:off x="5949075" y="2214648"/>
            <a:ext cx="2873051" cy="246217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In which media and channels can you reach your target audiences?</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How to select the right media out of the abundance of them?</a:t>
            </a: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4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How to find the best ROI, i.e. the impact compared to investment?</a:t>
            </a: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4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How to measure the impact?</a:t>
            </a:r>
            <a:endParaRPr sz="1400" b="0" i="0" u="none" strike="noStrike" cap="none">
              <a:solidFill>
                <a:srgbClr val="D12477"/>
              </a:solidFill>
              <a:latin typeface="Arial"/>
              <a:ea typeface="Arial"/>
              <a:cs typeface="Arial"/>
              <a:sym typeface="Arial"/>
            </a:endParaRPr>
          </a:p>
        </p:txBody>
      </p:sp>
      <p:sp>
        <p:nvSpPr>
          <p:cNvPr id="232" name="Google Shape;232;p6"/>
          <p:cNvSpPr txBox="1"/>
          <p:nvPr/>
        </p:nvSpPr>
        <p:spPr>
          <a:xfrm rot="-5400000">
            <a:off x="-370277" y="3319813"/>
            <a:ext cx="1384301"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dirty="0">
                <a:solidFill>
                  <a:srgbClr val="11AA81"/>
                </a:solidFill>
                <a:latin typeface="Arial"/>
                <a:ea typeface="Arial"/>
                <a:cs typeface="Arial"/>
                <a:sym typeface="Arial"/>
              </a:rPr>
              <a:t>Challenges</a:t>
            </a:r>
            <a:endParaRPr sz="1400" b="1" i="0" u="none" strike="noStrike" cap="none" dirty="0">
              <a:solidFill>
                <a:srgbClr val="11AA81"/>
              </a:solidFill>
              <a:latin typeface="Arial"/>
              <a:ea typeface="Arial"/>
              <a:cs typeface="Arial"/>
              <a:sym typeface="Arial"/>
            </a:endParaRPr>
          </a:p>
        </p:txBody>
      </p:sp>
      <p:sp>
        <p:nvSpPr>
          <p:cNvPr id="233" name="Google Shape;233;p6"/>
          <p:cNvSpPr/>
          <p:nvPr/>
        </p:nvSpPr>
        <p:spPr>
          <a:xfrm>
            <a:off x="617438" y="1299972"/>
            <a:ext cx="1787992" cy="691545"/>
          </a:xfrm>
          <a:prstGeom prst="rect">
            <a:avLst/>
          </a:prstGeom>
          <a:solidFill>
            <a:srgbClr val="11AA81"/>
          </a:solidFill>
          <a:ln w="12700" cap="flat" cmpd="sng">
            <a:solidFill>
              <a:srgbClr val="367D9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dirty="0">
                <a:solidFill>
                  <a:schemeClr val="lt1"/>
                </a:solidFill>
                <a:latin typeface="Arial"/>
                <a:ea typeface="Arial"/>
                <a:cs typeface="Arial"/>
                <a:sym typeface="Arial"/>
              </a:rPr>
              <a:t>Define customer</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sz="1600" b="0" i="0" u="none" strike="noStrike" cap="none" dirty="0">
                <a:solidFill>
                  <a:schemeClr val="lt1"/>
                </a:solidFill>
                <a:latin typeface="Arial"/>
                <a:ea typeface="Arial"/>
                <a:cs typeface="Arial"/>
                <a:sym typeface="Arial"/>
              </a:rPr>
              <a:t>Value proposition</a:t>
            </a:r>
            <a:endParaRPr sz="1600" b="0" i="0" u="none" strike="noStrike" cap="none" dirty="0">
              <a:solidFill>
                <a:schemeClr val="lt1"/>
              </a:solidFill>
              <a:latin typeface="Arial"/>
              <a:ea typeface="Arial"/>
              <a:cs typeface="Arial"/>
              <a:sym typeface="Arial"/>
            </a:endParaRPr>
          </a:p>
        </p:txBody>
      </p:sp>
      <p:sp>
        <p:nvSpPr>
          <p:cNvPr id="234" name="Google Shape;234;p6"/>
          <p:cNvSpPr/>
          <p:nvPr/>
        </p:nvSpPr>
        <p:spPr>
          <a:xfrm>
            <a:off x="3104552" y="1343744"/>
            <a:ext cx="1787992" cy="610662"/>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Define segments</a:t>
            </a:r>
            <a:endParaRPr sz="1600" b="0" i="0" u="none" strike="noStrike" cap="none">
              <a:solidFill>
                <a:schemeClr val="lt1"/>
              </a:solidFill>
              <a:latin typeface="Arial"/>
              <a:ea typeface="Arial"/>
              <a:cs typeface="Arial"/>
              <a:sym typeface="Arial"/>
            </a:endParaRPr>
          </a:p>
        </p:txBody>
      </p:sp>
      <p:sp>
        <p:nvSpPr>
          <p:cNvPr id="235" name="Google Shape;235;p6"/>
          <p:cNvSpPr/>
          <p:nvPr/>
        </p:nvSpPr>
        <p:spPr>
          <a:xfrm>
            <a:off x="6023881" y="1299972"/>
            <a:ext cx="1984502" cy="691545"/>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Digital marketing mix</a:t>
            </a:r>
            <a:endParaRPr sz="1600" b="0" i="0" u="none" strike="noStrike" cap="non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21f479b95c8_0_6"/>
          <p:cNvSpPr txBox="1">
            <a:spLocks noGrp="1"/>
          </p:cNvSpPr>
          <p:nvPr>
            <p:ph type="title"/>
          </p:nvPr>
        </p:nvSpPr>
        <p:spPr>
          <a:xfrm>
            <a:off x="203550" y="2122950"/>
            <a:ext cx="87369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200"/>
              <a:t>Value proposition and marketing message</a:t>
            </a:r>
            <a:endParaRPr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g1f683001436_0_10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38901" y="1016000"/>
            <a:ext cx="3670099" cy="2771425"/>
          </a:xfrm>
          <a:prstGeom prst="rect">
            <a:avLst/>
          </a:prstGeom>
          <a:noFill/>
          <a:ln w="28575" cap="flat" cmpd="sng">
            <a:solidFill>
              <a:srgbClr val="ED7D31"/>
            </a:solidFill>
            <a:prstDash val="solid"/>
            <a:round/>
            <a:headEnd type="none" w="sm" len="sm"/>
            <a:tailEnd type="none" w="sm" len="sm"/>
          </a:ln>
        </p:spPr>
      </p:pic>
      <p:sp>
        <p:nvSpPr>
          <p:cNvPr id="246" name="Google Shape;246;g1f683001436_0_107"/>
          <p:cNvSpPr txBox="1"/>
          <p:nvPr/>
        </p:nvSpPr>
        <p:spPr>
          <a:xfrm>
            <a:off x="7514850" y="3819279"/>
            <a:ext cx="200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Clixpert</a:t>
            </a:r>
            <a:endParaRPr sz="1400" b="0" i="0" u="none" strike="noStrike" cap="none">
              <a:solidFill>
                <a:srgbClr val="000000"/>
              </a:solidFill>
              <a:latin typeface="Arial"/>
              <a:ea typeface="Arial"/>
              <a:cs typeface="Arial"/>
              <a:sym typeface="Arial"/>
            </a:endParaRPr>
          </a:p>
        </p:txBody>
      </p:sp>
      <p:sp>
        <p:nvSpPr>
          <p:cNvPr id="247" name="Google Shape;247;g1f683001436_0_107"/>
          <p:cNvSpPr txBox="1">
            <a:spLocks noGrp="1"/>
          </p:cNvSpPr>
          <p:nvPr>
            <p:ph type="title"/>
          </p:nvPr>
        </p:nvSpPr>
        <p:spPr>
          <a:xfrm>
            <a:off x="558849" y="334048"/>
            <a:ext cx="4067175"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Value proposition</a:t>
            </a:r>
            <a:br>
              <a:rPr lang="fi"/>
            </a:br>
            <a:endParaRPr/>
          </a:p>
        </p:txBody>
      </p:sp>
      <p:sp>
        <p:nvSpPr>
          <p:cNvPr id="248" name="Google Shape;248;g1f683001436_0_107"/>
          <p:cNvSpPr txBox="1">
            <a:spLocks noGrp="1"/>
          </p:cNvSpPr>
          <p:nvPr>
            <p:ph type="body" idx="1"/>
          </p:nvPr>
        </p:nvSpPr>
        <p:spPr>
          <a:xfrm>
            <a:off x="628650" y="1016000"/>
            <a:ext cx="4540450" cy="3657600"/>
          </a:xfrm>
          <a:prstGeom prst="rect">
            <a:avLst/>
          </a:prstGeom>
          <a:noFill/>
          <a:ln>
            <a:noFill/>
          </a:ln>
        </p:spPr>
        <p:txBody>
          <a:bodyPr spcFirstLastPara="1" wrap="square" lIns="91425" tIns="45700" rIns="91425" bIns="45700" anchor="t" anchorCtr="0">
            <a:noAutofit/>
          </a:bodyPr>
          <a:lstStyle/>
          <a:p>
            <a:pPr marL="342900" lvl="0" indent="-342900" algn="l" rtl="0">
              <a:lnSpc>
                <a:spcPct val="120000"/>
              </a:lnSpc>
              <a:spcBef>
                <a:spcPts val="0"/>
              </a:spcBef>
              <a:spcAft>
                <a:spcPts val="0"/>
              </a:spcAft>
              <a:buClr>
                <a:srgbClr val="ED7D31"/>
              </a:buClr>
              <a:buSzPts val="2100"/>
              <a:buFont typeface="Arial"/>
              <a:buChar char="•"/>
            </a:pPr>
            <a:r>
              <a:rPr lang="fi" sz="1400"/>
              <a:t>Is necessary for distinguishing from competition</a:t>
            </a:r>
            <a:endParaRPr/>
          </a:p>
          <a:p>
            <a:pPr marL="342900" lvl="0" indent="-342900" algn="l" rtl="0">
              <a:lnSpc>
                <a:spcPct val="120000"/>
              </a:lnSpc>
              <a:spcBef>
                <a:spcPts val="750"/>
              </a:spcBef>
              <a:spcAft>
                <a:spcPts val="0"/>
              </a:spcAft>
              <a:buClr>
                <a:srgbClr val="ED7D31"/>
              </a:buClr>
              <a:buSzPts val="2100"/>
              <a:buFont typeface="Arial"/>
              <a:buChar char="•"/>
            </a:pPr>
            <a:r>
              <a:rPr lang="fi" sz="1400"/>
              <a:t>Tells concisely why a product or service is best suited for any particular customer.</a:t>
            </a:r>
            <a:endParaRPr/>
          </a:p>
          <a:p>
            <a:pPr marL="342900" lvl="0" indent="-342900" algn="l" rtl="0">
              <a:lnSpc>
                <a:spcPct val="120000"/>
              </a:lnSpc>
              <a:spcBef>
                <a:spcPts val="750"/>
              </a:spcBef>
              <a:spcAft>
                <a:spcPts val="0"/>
              </a:spcAft>
              <a:buClr>
                <a:srgbClr val="ED7D31"/>
              </a:buClr>
              <a:buSzPts val="2100"/>
              <a:buFont typeface="Arial"/>
              <a:buChar char="•"/>
            </a:pPr>
            <a:r>
              <a:rPr lang="fi" sz="1400"/>
              <a:t>Forms the core of marketing messages</a:t>
            </a:r>
            <a:endParaRPr/>
          </a:p>
          <a:p>
            <a:pPr marL="342900" lvl="0" indent="-342900" algn="l" rtl="0">
              <a:lnSpc>
                <a:spcPct val="120000"/>
              </a:lnSpc>
              <a:spcBef>
                <a:spcPts val="750"/>
              </a:spcBef>
              <a:spcAft>
                <a:spcPts val="0"/>
              </a:spcAft>
              <a:buClr>
                <a:srgbClr val="ED7D31"/>
              </a:buClr>
              <a:buSzPts val="2100"/>
              <a:buFont typeface="Arial"/>
              <a:buChar char="•"/>
            </a:pPr>
            <a:r>
              <a:rPr lang="fi" sz="1400"/>
              <a:t>Examples and further reading on value proposition</a:t>
            </a:r>
            <a:endParaRPr/>
          </a:p>
          <a:p>
            <a:pPr marL="0" lvl="0" indent="0" algn="l" rtl="0">
              <a:lnSpc>
                <a:spcPct val="120000"/>
              </a:lnSpc>
              <a:spcBef>
                <a:spcPts val="750"/>
              </a:spcBef>
              <a:spcAft>
                <a:spcPts val="0"/>
              </a:spcAft>
              <a:buClr>
                <a:srgbClr val="161249"/>
              </a:buClr>
              <a:buSzPts val="1400"/>
              <a:buNone/>
            </a:pPr>
            <a:br>
              <a:rPr lang="fi" sz="1400"/>
            </a:br>
            <a:r>
              <a:rPr lang="fi" sz="1400"/>
              <a:t>Note:  the difference between Value proposition and marketing message is that a value proposition is a long-time statement reflecting the company brand, whereas marketing messages are created for individual campaigns </a:t>
            </a:r>
            <a:endParaRPr/>
          </a:p>
          <a:p>
            <a:pPr marL="0" lvl="0" indent="0" algn="l" rtl="0">
              <a:lnSpc>
                <a:spcPct val="90000"/>
              </a:lnSpc>
              <a:spcBef>
                <a:spcPts val="750"/>
              </a:spcBef>
              <a:spcAft>
                <a:spcPts val="0"/>
              </a:spcAft>
              <a:buClr>
                <a:srgbClr val="161249"/>
              </a:buClr>
              <a:buSzPts val="1400"/>
              <a:buNone/>
            </a:pPr>
            <a:endParaRPr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g1f683001436_0_1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Criteria for good advertising</a:t>
            </a:r>
            <a:endParaRPr/>
          </a:p>
        </p:txBody>
      </p:sp>
      <p:sp>
        <p:nvSpPr>
          <p:cNvPr id="254" name="Google Shape;254;g1f683001436_0_12"/>
          <p:cNvSpPr txBox="1">
            <a:spLocks noGrp="1"/>
          </p:cNvSpPr>
          <p:nvPr>
            <p:ph type="body" idx="1"/>
          </p:nvPr>
        </p:nvSpPr>
        <p:spPr>
          <a:xfrm>
            <a:off x="628650" y="1007269"/>
            <a:ext cx="7886700" cy="3607594"/>
          </a:xfrm>
          <a:prstGeom prst="rect">
            <a:avLst/>
          </a:prstGeom>
          <a:noFill/>
          <a:ln>
            <a:noFill/>
          </a:ln>
        </p:spPr>
        <p:txBody>
          <a:bodyPr spcFirstLastPara="1" wrap="square" lIns="91425" tIns="91425" rIns="91425" bIns="91425" anchor="t" anchorCtr="0">
            <a:normAutofit fontScale="70000" lnSpcReduction="20000"/>
          </a:bodyPr>
          <a:lstStyle/>
          <a:p>
            <a:pPr marL="457200" lvl="0" indent="-342900" algn="l" rtl="0">
              <a:lnSpc>
                <a:spcPct val="170000"/>
              </a:lnSpc>
              <a:spcBef>
                <a:spcPts val="0"/>
              </a:spcBef>
              <a:spcAft>
                <a:spcPts val="0"/>
              </a:spcAft>
              <a:buClr>
                <a:srgbClr val="ED7D31"/>
              </a:buClr>
              <a:buSzPct val="150000"/>
              <a:buFont typeface="Arial"/>
              <a:buChar char="•"/>
            </a:pPr>
            <a:r>
              <a:rPr lang="fi"/>
              <a:t>Consistent in </a:t>
            </a:r>
            <a:r>
              <a:rPr lang="fi" b="1"/>
              <a:t>look </a:t>
            </a:r>
            <a:r>
              <a:rPr lang="fi"/>
              <a:t>and </a:t>
            </a:r>
            <a:r>
              <a:rPr lang="fi" b="1"/>
              <a:t>message</a:t>
            </a:r>
            <a:endParaRPr b="1"/>
          </a:p>
          <a:p>
            <a:pPr marL="914400" lvl="1" indent="-317500" algn="l" rtl="0">
              <a:lnSpc>
                <a:spcPct val="170000"/>
              </a:lnSpc>
              <a:spcBef>
                <a:spcPts val="0"/>
              </a:spcBef>
              <a:spcAft>
                <a:spcPts val="0"/>
              </a:spcAft>
              <a:buClr>
                <a:srgbClr val="ED7D31"/>
              </a:buClr>
              <a:buSzPct val="125000"/>
              <a:buFont typeface="Courier New"/>
              <a:buChar char="o"/>
            </a:pPr>
            <a:r>
              <a:rPr lang="fi"/>
              <a:t>Aligned with company total strategy </a:t>
            </a:r>
            <a:endParaRPr/>
          </a:p>
          <a:p>
            <a:pPr marL="914400" lvl="1" indent="-317500" algn="l" rtl="0">
              <a:lnSpc>
                <a:spcPct val="170000"/>
              </a:lnSpc>
              <a:spcBef>
                <a:spcPts val="0"/>
              </a:spcBef>
              <a:spcAft>
                <a:spcPts val="0"/>
              </a:spcAft>
              <a:buClr>
                <a:srgbClr val="ED7D31"/>
              </a:buClr>
              <a:buSzPct val="125000"/>
              <a:buFont typeface="Courier New"/>
              <a:buChar char="o"/>
            </a:pPr>
            <a:r>
              <a:rPr lang="fi"/>
              <a:t>This creates resonance </a:t>
            </a:r>
            <a:endParaRPr/>
          </a:p>
          <a:p>
            <a:pPr marL="457200" lvl="0" indent="-342900" algn="l" rtl="0">
              <a:lnSpc>
                <a:spcPct val="170000"/>
              </a:lnSpc>
              <a:spcBef>
                <a:spcPts val="0"/>
              </a:spcBef>
              <a:spcAft>
                <a:spcPts val="0"/>
              </a:spcAft>
              <a:buClr>
                <a:srgbClr val="ED7D31"/>
              </a:buClr>
              <a:buSzPct val="150000"/>
              <a:buFont typeface="Arial"/>
              <a:buChar char="•"/>
            </a:pPr>
            <a:r>
              <a:rPr lang="fi"/>
              <a:t>Targeted to right audiences and relevant for them.</a:t>
            </a:r>
            <a:endParaRPr/>
          </a:p>
          <a:p>
            <a:pPr marL="914400" lvl="1" indent="-317500" algn="l" rtl="0">
              <a:lnSpc>
                <a:spcPct val="170000"/>
              </a:lnSpc>
              <a:spcBef>
                <a:spcPts val="0"/>
              </a:spcBef>
              <a:spcAft>
                <a:spcPts val="0"/>
              </a:spcAft>
              <a:buClr>
                <a:srgbClr val="ED7D31"/>
              </a:buClr>
              <a:buSzPct val="125000"/>
              <a:buFont typeface="Courier New"/>
              <a:buChar char="o"/>
            </a:pPr>
            <a:r>
              <a:rPr lang="fi"/>
              <a:t>Meet right persons at right time </a:t>
            </a:r>
            <a:endParaRPr/>
          </a:p>
          <a:p>
            <a:pPr marL="457200" lvl="0" indent="-342900" algn="l" rtl="0">
              <a:lnSpc>
                <a:spcPct val="170000"/>
              </a:lnSpc>
              <a:spcBef>
                <a:spcPts val="0"/>
              </a:spcBef>
              <a:spcAft>
                <a:spcPts val="0"/>
              </a:spcAft>
              <a:buClr>
                <a:srgbClr val="ED7D31"/>
              </a:buClr>
              <a:buSzPct val="150000"/>
              <a:buFont typeface="Arial"/>
              <a:buChar char="•"/>
            </a:pPr>
            <a:r>
              <a:rPr lang="fi"/>
              <a:t>Trustworth and valuable</a:t>
            </a:r>
            <a:endParaRPr/>
          </a:p>
          <a:p>
            <a:pPr marL="914400" lvl="1" indent="-317500" algn="l" rtl="0">
              <a:lnSpc>
                <a:spcPct val="170000"/>
              </a:lnSpc>
              <a:spcBef>
                <a:spcPts val="0"/>
              </a:spcBef>
              <a:spcAft>
                <a:spcPts val="0"/>
              </a:spcAft>
              <a:buClr>
                <a:srgbClr val="ED7D31"/>
              </a:buClr>
              <a:buSzPct val="125000"/>
              <a:buFont typeface="Courier New"/>
              <a:buChar char="o"/>
            </a:pPr>
            <a:r>
              <a:rPr lang="fi"/>
              <a:t>Present evidence on relevance</a:t>
            </a:r>
            <a:endParaRPr/>
          </a:p>
          <a:p>
            <a:pPr marL="457200" lvl="0" indent="-342900" algn="l" rtl="0">
              <a:lnSpc>
                <a:spcPct val="170000"/>
              </a:lnSpc>
              <a:spcBef>
                <a:spcPts val="0"/>
              </a:spcBef>
              <a:spcAft>
                <a:spcPts val="0"/>
              </a:spcAft>
              <a:buClr>
                <a:srgbClr val="ED7D31"/>
              </a:buClr>
              <a:buSzPct val="150000"/>
              <a:buFont typeface="Arial"/>
              <a:buChar char="•"/>
            </a:pPr>
            <a:r>
              <a:rPr lang="fi"/>
              <a:t> Accessible through relevant customer touch points</a:t>
            </a:r>
            <a:endParaRPr/>
          </a:p>
          <a:p>
            <a:pPr marL="914400" lvl="1" indent="-317500" algn="l" rtl="0">
              <a:lnSpc>
                <a:spcPct val="170000"/>
              </a:lnSpc>
              <a:spcBef>
                <a:spcPts val="0"/>
              </a:spcBef>
              <a:spcAft>
                <a:spcPts val="0"/>
              </a:spcAft>
              <a:buClr>
                <a:srgbClr val="ED7D31"/>
              </a:buClr>
              <a:buSzPct val="125000"/>
              <a:buFont typeface="Courier New"/>
              <a:buChar char="o"/>
            </a:pPr>
            <a:r>
              <a:rPr lang="fi"/>
              <a:t>Know where your customers move! </a:t>
            </a:r>
            <a:endParaRPr/>
          </a:p>
          <a:p>
            <a:pPr marL="457200" lvl="0" indent="-342900" algn="l" rtl="0">
              <a:lnSpc>
                <a:spcPct val="170000"/>
              </a:lnSpc>
              <a:spcBef>
                <a:spcPts val="0"/>
              </a:spcBef>
              <a:spcAft>
                <a:spcPts val="0"/>
              </a:spcAft>
              <a:buClr>
                <a:srgbClr val="ED7D31"/>
              </a:buClr>
              <a:buSzPct val="150000"/>
              <a:buFont typeface="Arial"/>
              <a:buChar char="•"/>
            </a:pPr>
            <a:r>
              <a:rPr lang="fi"/>
              <a:t>Measurable for its impact</a:t>
            </a:r>
            <a:endParaRPr/>
          </a:p>
          <a:p>
            <a:pPr marL="914400" lvl="1" indent="-228600" algn="l" rtl="0">
              <a:lnSpc>
                <a:spcPct val="170000"/>
              </a:lnSpc>
              <a:spcBef>
                <a:spcPts val="0"/>
              </a:spcBef>
              <a:spcAft>
                <a:spcPts val="0"/>
              </a:spcAft>
              <a:buClr>
                <a:srgbClr val="161249"/>
              </a:buClr>
              <a:buSzPct val="111111"/>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0"/>
          <p:cNvSpPr txBox="1">
            <a:spLocks noGrp="1"/>
          </p:cNvSpPr>
          <p:nvPr>
            <p:ph type="title"/>
          </p:nvPr>
        </p:nvSpPr>
        <p:spPr>
          <a:xfrm>
            <a:off x="313905" y="0"/>
            <a:ext cx="7886700" cy="692318"/>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3960"/>
              <a:buFont typeface="Arial"/>
              <a:buNone/>
            </a:pPr>
            <a:r>
              <a:rPr lang="fi" sz="2800"/>
              <a:t>Elements of a good marketing message? </a:t>
            </a:r>
            <a:endParaRPr sz="2800"/>
          </a:p>
        </p:txBody>
      </p:sp>
      <p:sp>
        <p:nvSpPr>
          <p:cNvPr id="260" name="Google Shape;260;p10"/>
          <p:cNvSpPr txBox="1">
            <a:spLocks noGrp="1"/>
          </p:cNvSpPr>
          <p:nvPr>
            <p:ph type="body" idx="1"/>
          </p:nvPr>
        </p:nvSpPr>
        <p:spPr>
          <a:xfrm>
            <a:off x="628650" y="1369219"/>
            <a:ext cx="7886700" cy="2905898"/>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261" name="Google Shape;261;p10"/>
          <p:cNvSpPr txBox="1">
            <a:spLocks noGrp="1"/>
          </p:cNvSpPr>
          <p:nvPr>
            <p:ph type="body" idx="4294967295"/>
          </p:nvPr>
        </p:nvSpPr>
        <p:spPr>
          <a:xfrm>
            <a:off x="4707731" y="654436"/>
            <a:ext cx="4264819" cy="4335463"/>
          </a:xfrm>
          <a:prstGeom prst="rect">
            <a:avLst/>
          </a:prstGeom>
          <a:noFill/>
          <a:ln>
            <a:noFill/>
          </a:ln>
        </p:spPr>
        <p:txBody>
          <a:bodyPr spcFirstLastPara="1" wrap="square" lIns="91425" tIns="91425" rIns="91425" bIns="91425" anchor="ctr" anchorCtr="0">
            <a:normAutofit/>
          </a:bodyPr>
          <a:lstStyle/>
          <a:p>
            <a:pPr marL="466468" lvl="0" indent="-342900" algn="l" rtl="0">
              <a:lnSpc>
                <a:spcPct val="100000"/>
              </a:lnSpc>
              <a:spcBef>
                <a:spcPts val="0"/>
              </a:spcBef>
              <a:spcAft>
                <a:spcPts val="0"/>
              </a:spcAft>
              <a:buClr>
                <a:srgbClr val="ED7D31"/>
              </a:buClr>
              <a:buSzPts val="2400"/>
              <a:buChar char="•"/>
            </a:pPr>
            <a:r>
              <a:rPr lang="fi" sz="1600"/>
              <a:t>Respond to your customer´s needs, values and style</a:t>
            </a:r>
            <a:endParaRPr sz="1600">
              <a:latin typeface="Proxima Nova"/>
              <a:ea typeface="Proxima Nova"/>
              <a:cs typeface="Proxima Nova"/>
              <a:sym typeface="Proxima Nova"/>
            </a:endParaRPr>
          </a:p>
          <a:p>
            <a:pPr marL="571500" lvl="0" indent="-190500" algn="l" rtl="0">
              <a:lnSpc>
                <a:spcPct val="100000"/>
              </a:lnSpc>
              <a:spcBef>
                <a:spcPts val="0"/>
              </a:spcBef>
              <a:spcAft>
                <a:spcPts val="0"/>
              </a:spcAft>
              <a:buClr>
                <a:srgbClr val="ED7D31"/>
              </a:buClr>
              <a:buSzPts val="2400"/>
              <a:buNone/>
            </a:pPr>
            <a:endParaRPr sz="1600">
              <a:latin typeface="Proxima Nova"/>
              <a:ea typeface="Proxima Nova"/>
              <a:cs typeface="Proxima Nova"/>
              <a:sym typeface="Proxima Nova"/>
            </a:endParaRPr>
          </a:p>
          <a:p>
            <a:pPr marL="466468" lvl="0" indent="-342900" algn="l" rtl="0">
              <a:lnSpc>
                <a:spcPct val="100000"/>
              </a:lnSpc>
              <a:spcBef>
                <a:spcPts val="0"/>
              </a:spcBef>
              <a:spcAft>
                <a:spcPts val="0"/>
              </a:spcAft>
              <a:buClr>
                <a:srgbClr val="ED7D31"/>
              </a:buClr>
              <a:buSzPts val="2400"/>
              <a:buChar char="•"/>
            </a:pPr>
            <a:r>
              <a:rPr lang="fi" sz="1600"/>
              <a:t>Describe your </a:t>
            </a:r>
            <a:r>
              <a:rPr lang="fi" sz="1600" b="0" i="0" u="none" strike="noStrike" cap="none">
                <a:latin typeface="Arial"/>
                <a:ea typeface="Arial"/>
                <a:cs typeface="Arial"/>
                <a:sym typeface="Arial"/>
              </a:rPr>
              <a:t>solutions and </a:t>
            </a:r>
            <a:r>
              <a:rPr lang="fi" sz="1600"/>
              <a:t>benefits </a:t>
            </a:r>
            <a:br>
              <a:rPr lang="fi" sz="1600"/>
            </a:br>
            <a:r>
              <a:rPr lang="fi" sz="1600"/>
              <a:t>(and differentiate from competitors when possible)</a:t>
            </a:r>
            <a:endParaRPr sz="1600"/>
          </a:p>
          <a:p>
            <a:pPr marL="514350" lvl="0" indent="-133350" algn="l" rtl="0">
              <a:lnSpc>
                <a:spcPct val="100000"/>
              </a:lnSpc>
              <a:spcBef>
                <a:spcPts val="0"/>
              </a:spcBef>
              <a:spcAft>
                <a:spcPts val="0"/>
              </a:spcAft>
              <a:buClr>
                <a:srgbClr val="ED7D31"/>
              </a:buClr>
              <a:buSzPts val="2400"/>
              <a:buNone/>
            </a:pPr>
            <a:endParaRPr sz="1600" b="0" i="0" u="none" strike="noStrike" cap="none">
              <a:latin typeface="Arial"/>
              <a:ea typeface="Arial"/>
              <a:cs typeface="Arial"/>
              <a:sym typeface="Arial"/>
            </a:endParaRPr>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Say something original</a:t>
            </a:r>
            <a:endParaRPr sz="1600"/>
          </a:p>
          <a:p>
            <a:pPr marL="571500" lvl="0" indent="-190500" algn="l" rtl="0">
              <a:lnSpc>
                <a:spcPct val="100000"/>
              </a:lnSpc>
              <a:spcBef>
                <a:spcPts val="0"/>
              </a:spcBef>
              <a:spcAft>
                <a:spcPts val="0"/>
              </a:spcAft>
              <a:buClr>
                <a:srgbClr val="ED7D31"/>
              </a:buClr>
              <a:buSzPts val="2400"/>
              <a:buNone/>
            </a:pPr>
            <a:endParaRPr sz="1600"/>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Keep it clear and concise </a:t>
            </a:r>
            <a:endParaRPr sz="1600"/>
          </a:p>
          <a:p>
            <a:pPr marL="571500" lvl="0" indent="-190500" algn="l" rtl="0">
              <a:lnSpc>
                <a:spcPct val="100000"/>
              </a:lnSpc>
              <a:spcBef>
                <a:spcPts val="0"/>
              </a:spcBef>
              <a:spcAft>
                <a:spcPts val="0"/>
              </a:spcAft>
              <a:buClr>
                <a:srgbClr val="ED7D31"/>
              </a:buClr>
              <a:buSzPts val="2400"/>
              <a:buNone/>
            </a:pPr>
            <a:endParaRPr sz="1600"/>
          </a:p>
          <a:p>
            <a:pPr marL="466468" lvl="0" indent="-342900" algn="l" rtl="0">
              <a:lnSpc>
                <a:spcPct val="100000"/>
              </a:lnSpc>
              <a:spcBef>
                <a:spcPts val="0"/>
              </a:spcBef>
              <a:spcAft>
                <a:spcPts val="0"/>
              </a:spcAft>
              <a:buClr>
                <a:srgbClr val="ED7D31"/>
              </a:buClr>
              <a:buSzPts val="2400"/>
              <a:buChar char="•"/>
            </a:pPr>
            <a:r>
              <a:rPr lang="fi" sz="1600" u="sng">
                <a:solidFill>
                  <a:schemeClr val="hlink"/>
                </a:solidFill>
                <a:hlinkClick r:id="rId3"/>
              </a:rPr>
              <a:t>More examples and further reading on ‘How to create a marketing message’ </a:t>
            </a:r>
            <a:endParaRPr sz="1600"/>
          </a:p>
          <a:p>
            <a:pPr marL="457200" lvl="0" indent="-228600" algn="l" rtl="0">
              <a:lnSpc>
                <a:spcPct val="115000"/>
              </a:lnSpc>
              <a:spcBef>
                <a:spcPts val="0"/>
              </a:spcBef>
              <a:spcAft>
                <a:spcPts val="0"/>
              </a:spcAft>
              <a:buClr>
                <a:srgbClr val="161249"/>
              </a:buClr>
              <a:buSzPts val="1730"/>
              <a:buFont typeface="Arial"/>
              <a:buNone/>
            </a:pPr>
            <a:endParaRPr sz="1600"/>
          </a:p>
        </p:txBody>
      </p:sp>
      <p:pic>
        <p:nvPicPr>
          <p:cNvPr id="262" name="Google Shape;262;p1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68870" y="1085250"/>
            <a:ext cx="2838619" cy="970719"/>
          </a:xfrm>
          <a:prstGeom prst="rect">
            <a:avLst/>
          </a:prstGeom>
          <a:noFill/>
          <a:ln>
            <a:noFill/>
          </a:ln>
        </p:spPr>
      </p:pic>
      <p:pic>
        <p:nvPicPr>
          <p:cNvPr id="263" name="Google Shape;263;p1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68870" y="2448901"/>
            <a:ext cx="3547490" cy="15324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1"/>
          <p:cNvSpPr txBox="1">
            <a:spLocks noGrp="1"/>
          </p:cNvSpPr>
          <p:nvPr>
            <p:ph type="title" idx="4294967295"/>
          </p:nvPr>
        </p:nvSpPr>
        <p:spPr>
          <a:xfrm>
            <a:off x="311942" y="210231"/>
            <a:ext cx="8520113" cy="842962"/>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3600"/>
              <a:buFont typeface="Arial"/>
              <a:buNone/>
            </a:pPr>
            <a:r>
              <a:rPr lang="fi"/>
              <a:t>Example of a marketing message </a:t>
            </a:r>
            <a:endParaRPr/>
          </a:p>
        </p:txBody>
      </p:sp>
      <p:pic>
        <p:nvPicPr>
          <p:cNvPr id="269" name="Google Shape;269;p1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1237675"/>
            <a:ext cx="8839199" cy="3183249"/>
          </a:xfrm>
          <a:prstGeom prst="rect">
            <a:avLst/>
          </a:prstGeom>
          <a:noFill/>
          <a:ln w="28575" cap="flat" cmpd="sng">
            <a:solidFill>
              <a:srgbClr val="ED7D31"/>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g22e50a1ae58_0_127"/>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a:t>
            </a:r>
            <a:r>
              <a:rPr lang="fi"/>
              <a:t> activity </a:t>
            </a:r>
            <a:endParaRPr/>
          </a:p>
        </p:txBody>
      </p:sp>
      <p:sp>
        <p:nvSpPr>
          <p:cNvPr id="275" name="Google Shape;275;g22e50a1ae58_0_127"/>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a:t>Search for a marketing message that you think meets a good message. </a:t>
            </a:r>
            <a:endParaRPr sz="1600"/>
          </a:p>
          <a:p>
            <a:pPr marL="457200" lvl="0" indent="0" algn="l" rtl="0">
              <a:lnSpc>
                <a:spcPct val="100000"/>
              </a:lnSpc>
              <a:spcBef>
                <a:spcPts val="0"/>
              </a:spcBef>
              <a:spcAft>
                <a:spcPts val="0"/>
              </a:spcAft>
              <a:buNone/>
            </a:pPr>
            <a:endParaRPr sz="1600"/>
          </a:p>
          <a:p>
            <a:pPr marL="457200" lvl="0" indent="-330200" algn="l" rtl="0">
              <a:lnSpc>
                <a:spcPct val="100000"/>
              </a:lnSpc>
              <a:spcBef>
                <a:spcPts val="0"/>
              </a:spcBef>
              <a:spcAft>
                <a:spcPts val="0"/>
              </a:spcAft>
              <a:buSzPts val="1600"/>
              <a:buAutoNum type="arabicPeriod"/>
            </a:pPr>
            <a:r>
              <a:rPr lang="fi" sz="1600"/>
              <a:t>Analyze what it is that makes it a good message (reflect on what you learned). </a:t>
            </a:r>
            <a:endParaRPr sz="1600"/>
          </a:p>
          <a:p>
            <a:pPr marL="0" lvl="0" indent="0" algn="l" rtl="0">
              <a:lnSpc>
                <a:spcPct val="100000"/>
              </a:lnSpc>
              <a:spcBef>
                <a:spcPts val="0"/>
              </a:spcBef>
              <a:spcAft>
                <a:spcPts val="0"/>
              </a:spcAft>
              <a:buClr>
                <a:schemeClr val="lt1"/>
              </a:buClr>
              <a:buSzPts val="1600"/>
              <a:buNone/>
            </a:pPr>
            <a:endParaRPr sz="1600"/>
          </a:p>
          <a:p>
            <a:pPr marL="457200" lvl="0" indent="-330200" algn="l" rtl="0">
              <a:lnSpc>
                <a:spcPct val="100000"/>
              </a:lnSpc>
              <a:spcBef>
                <a:spcPts val="0"/>
              </a:spcBef>
              <a:spcAft>
                <a:spcPts val="0"/>
              </a:spcAft>
              <a:buSzPts val="1600"/>
              <a:buAutoNum type="arabicPeriod"/>
            </a:pPr>
            <a:r>
              <a:rPr lang="fi" sz="1600"/>
              <a:t>Present your example in class.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21f479b95c8_0_17"/>
          <p:cNvSpPr txBox="1">
            <a:spLocks noGrp="1"/>
          </p:cNvSpPr>
          <p:nvPr>
            <p:ph type="title" idx="4294967295"/>
          </p:nvPr>
        </p:nvSpPr>
        <p:spPr>
          <a:xfrm>
            <a:off x="311150" y="1828347"/>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
              <a:t>Defining target audiences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g19db13479b5_0_246"/>
          <p:cNvSpPr txBox="1">
            <a:spLocks noGrp="1"/>
          </p:cNvSpPr>
          <p:nvPr>
            <p:ph type="title"/>
          </p:nvPr>
        </p:nvSpPr>
        <p:spPr>
          <a:xfrm>
            <a:off x="628649" y="286853"/>
            <a:ext cx="4067175"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Target audience  </a:t>
            </a:r>
            <a:endParaRPr/>
          </a:p>
        </p:txBody>
      </p:sp>
      <p:sp>
        <p:nvSpPr>
          <p:cNvPr id="286" name="Google Shape;286;g19db13479b5_0_246"/>
          <p:cNvSpPr txBox="1">
            <a:spLocks noGrp="1"/>
          </p:cNvSpPr>
          <p:nvPr>
            <p:ph type="body" idx="1"/>
          </p:nvPr>
        </p:nvSpPr>
        <p:spPr>
          <a:xfrm>
            <a:off x="390226" y="891683"/>
            <a:ext cx="4538613" cy="2240756"/>
          </a:xfrm>
          <a:prstGeom prst="rect">
            <a:avLst/>
          </a:prstGeom>
          <a:noFill/>
          <a:ln>
            <a:noFill/>
          </a:ln>
        </p:spPr>
        <p:txBody>
          <a:bodyPr spcFirstLastPara="1" wrap="square" lIns="0" tIns="0" rIns="0" bIns="0" anchor="t" anchorCtr="0">
            <a:noAutofit/>
          </a:bodyPr>
          <a:lstStyle/>
          <a:p>
            <a:pPr marL="457200" lvl="0" indent="-320675" algn="l" rtl="0">
              <a:lnSpc>
                <a:spcPct val="100000"/>
              </a:lnSpc>
              <a:spcBef>
                <a:spcPts val="0"/>
              </a:spcBef>
              <a:spcAft>
                <a:spcPts val="0"/>
              </a:spcAft>
              <a:buClr>
                <a:srgbClr val="ED7D31"/>
              </a:buClr>
              <a:buSzPts val="2250"/>
              <a:buFont typeface="Arial"/>
              <a:buChar char="•"/>
            </a:pPr>
            <a:r>
              <a:rPr lang="fi" sz="1500"/>
              <a:t>Digital marketing campaigns are directed towards target audiences that are mentioned in the strategy</a:t>
            </a:r>
            <a:endParaRPr/>
          </a:p>
          <a:p>
            <a:pPr marL="457200" lvl="0" indent="-177800" algn="l" rtl="0">
              <a:lnSpc>
                <a:spcPct val="100000"/>
              </a:lnSpc>
              <a:spcBef>
                <a:spcPts val="0"/>
              </a:spcBef>
              <a:spcAft>
                <a:spcPts val="0"/>
              </a:spcAft>
              <a:buClr>
                <a:srgbClr val="ED7D31"/>
              </a:buClr>
              <a:buSzPts val="2250"/>
              <a:buFont typeface="Arial"/>
              <a:buNone/>
            </a:pPr>
            <a:endParaRPr sz="1500"/>
          </a:p>
          <a:p>
            <a:pPr marL="457200" lvl="0" indent="-320675" algn="l" rtl="0">
              <a:lnSpc>
                <a:spcPct val="100000"/>
              </a:lnSpc>
              <a:spcBef>
                <a:spcPts val="0"/>
              </a:spcBef>
              <a:spcAft>
                <a:spcPts val="0"/>
              </a:spcAft>
              <a:buClr>
                <a:srgbClr val="ED7D31"/>
              </a:buClr>
              <a:buSzPts val="2250"/>
              <a:buFont typeface="Arial"/>
              <a:buChar char="•"/>
            </a:pPr>
            <a:r>
              <a:rPr lang="fi" sz="1500"/>
              <a:t>A target audience consists of people who are potential users of the product/service and benefit from it</a:t>
            </a:r>
            <a:endParaRPr sz="1500"/>
          </a:p>
          <a:p>
            <a:pPr marL="514350" lvl="0" indent="-133350" algn="l" rtl="0">
              <a:lnSpc>
                <a:spcPct val="100000"/>
              </a:lnSpc>
              <a:spcBef>
                <a:spcPts val="0"/>
              </a:spcBef>
              <a:spcAft>
                <a:spcPts val="0"/>
              </a:spcAft>
              <a:buClr>
                <a:srgbClr val="ED7D31"/>
              </a:buClr>
              <a:buSzPts val="2400"/>
              <a:buFont typeface="Arial"/>
              <a:buNone/>
            </a:pPr>
            <a:endParaRPr sz="1600"/>
          </a:p>
          <a:p>
            <a:pPr marL="285750" lvl="0" indent="-147637" algn="l" rtl="0">
              <a:lnSpc>
                <a:spcPct val="100000"/>
              </a:lnSpc>
              <a:spcBef>
                <a:spcPts val="4000"/>
              </a:spcBef>
              <a:spcAft>
                <a:spcPts val="0"/>
              </a:spcAft>
              <a:buClr>
                <a:srgbClr val="ED7D31"/>
              </a:buClr>
              <a:buSzPts val="2175"/>
              <a:buFont typeface="Arial"/>
              <a:buNone/>
            </a:pPr>
            <a:endParaRPr sz="1450"/>
          </a:p>
          <a:p>
            <a:pPr marL="285750" lvl="0" indent="-147637" algn="l" rtl="0">
              <a:lnSpc>
                <a:spcPct val="100000"/>
              </a:lnSpc>
              <a:spcBef>
                <a:spcPts val="0"/>
              </a:spcBef>
              <a:spcAft>
                <a:spcPts val="0"/>
              </a:spcAft>
              <a:buClr>
                <a:srgbClr val="ED7D31"/>
              </a:buClr>
              <a:buSzPts val="2175"/>
              <a:buFont typeface="Arial"/>
              <a:buNone/>
            </a:pPr>
            <a:endParaRPr sz="1450"/>
          </a:p>
          <a:p>
            <a:pPr marL="285750" lvl="0" indent="-157162" algn="l" rtl="0">
              <a:lnSpc>
                <a:spcPct val="100000"/>
              </a:lnSpc>
              <a:spcBef>
                <a:spcPts val="0"/>
              </a:spcBef>
              <a:spcAft>
                <a:spcPts val="0"/>
              </a:spcAft>
              <a:buClr>
                <a:srgbClr val="ED7D31"/>
              </a:buClr>
              <a:buSzPts val="2025"/>
              <a:buFont typeface="Arial"/>
              <a:buNone/>
            </a:pPr>
            <a:endParaRPr sz="1350"/>
          </a:p>
        </p:txBody>
      </p:sp>
      <p:pic>
        <p:nvPicPr>
          <p:cNvPr id="287" name="Google Shape;287;g19db13479b5_0_2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0084" y="421410"/>
            <a:ext cx="3856913" cy="2015251"/>
          </a:xfrm>
          <a:prstGeom prst="rect">
            <a:avLst/>
          </a:prstGeom>
          <a:noFill/>
          <a:ln>
            <a:noFill/>
          </a:ln>
        </p:spPr>
      </p:pic>
      <p:sp>
        <p:nvSpPr>
          <p:cNvPr id="288" name="Google Shape;288;g19db13479b5_0_246"/>
          <p:cNvSpPr txBox="1"/>
          <p:nvPr/>
        </p:nvSpPr>
        <p:spPr>
          <a:xfrm>
            <a:off x="7454820" y="2337538"/>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source: </a:t>
            </a:r>
            <a:r>
              <a:rPr lang="fi" sz="1200" b="0" i="0" u="sng" strike="noStrike" cap="none">
                <a:solidFill>
                  <a:schemeClr val="hlink"/>
                </a:solidFill>
                <a:latin typeface="Arial"/>
                <a:ea typeface="Arial"/>
                <a:cs typeface="Arial"/>
                <a:sym typeface="Arial"/>
                <a:hlinkClick r:id="rId4"/>
              </a:rPr>
              <a:t>Digital Floats</a:t>
            </a:r>
            <a:endParaRPr sz="1200" b="0" i="0" u="none" strike="noStrike" cap="none">
              <a:solidFill>
                <a:srgbClr val="000000"/>
              </a:solidFill>
              <a:latin typeface="Arial"/>
              <a:ea typeface="Arial"/>
              <a:cs typeface="Arial"/>
              <a:sym typeface="Arial"/>
            </a:endParaRPr>
          </a:p>
        </p:txBody>
      </p:sp>
      <p:sp>
        <p:nvSpPr>
          <p:cNvPr id="289" name="Google Shape;289;g19db13479b5_0_246"/>
          <p:cNvSpPr txBox="1"/>
          <p:nvPr/>
        </p:nvSpPr>
        <p:spPr>
          <a:xfrm>
            <a:off x="306503" y="2436661"/>
            <a:ext cx="8547900" cy="2468100"/>
          </a:xfrm>
          <a:prstGeom prst="rect">
            <a:avLst/>
          </a:prstGeom>
          <a:noFill/>
          <a:ln>
            <a:noFill/>
          </a:ln>
        </p:spPr>
        <p:txBody>
          <a:bodyPr spcFirstLastPara="1" wrap="square" lIns="91425" tIns="45700" rIns="91425" bIns="45700" anchor="t" anchorCtr="0">
            <a:spAutoFit/>
          </a:bodyPr>
          <a:lstStyle/>
          <a:p>
            <a:pPr marL="457200" marR="0" lvl="0" indent="-8572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For stating the right message and channel, it is necessary to define the characteristics of the target audience and the media where they can be found</a:t>
            </a:r>
            <a:endParaRPr sz="1500" b="0" i="0" u="none" strike="noStrike" cap="none">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There are many characteristics to consider when building a picture of your target audience, for instance </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Age, income level, hobbies, location, budget</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Internet device</a:t>
            </a:r>
            <a:endParaRPr sz="1400" b="0" i="0" u="none" strike="noStrike" cap="none">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a:solidFill>
                  <a:srgbClr val="161249"/>
                </a:solidFill>
                <a:latin typeface="Arial"/>
                <a:ea typeface="Arial"/>
                <a:cs typeface="Arial"/>
                <a:sym typeface="Arial"/>
              </a:rPr>
              <a:t>Internet search history, prior purchases, prior encounters with your business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g21f479b95c8_0_34"/>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Targeting - target audience</a:t>
            </a:r>
            <a:endParaRPr/>
          </a:p>
        </p:txBody>
      </p:sp>
      <p:sp>
        <p:nvSpPr>
          <p:cNvPr id="295" name="Google Shape;295;g21f479b95c8_0_3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296" name="Google Shape;296;g21f479b95c8_0_34" descr="We live in a time where we quickly put people in boxes. Maybe we have more in common than what we think? Introducing All That We Share. The English version." title="TV 2 | All That We Share">
            <a:hlinkClick r:id="rId3"/>
          </p:cNvPr>
          <p:cNvPicPr preferRelativeResize="0"/>
          <p:nvPr/>
        </p:nvPicPr>
        <p:blipFill rotWithShape="1">
          <a:blip r:embed="rId4">
            <a:alphaModFix/>
            <a:extLst>
              <a:ext uri="{28A0092B-C50C-407E-A947-70E740481C1C}">
                <a14:useLocalDpi xmlns:a14="http://schemas.microsoft.com/office/drawing/2010/main" val="0"/>
              </a:ext>
            </a:extLst>
          </a:blip>
          <a:srcRect/>
          <a:stretch/>
        </p:blipFill>
        <p:spPr>
          <a:xfrm>
            <a:off x="628650" y="963162"/>
            <a:ext cx="6019800" cy="33861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6"/>
                                        </p:tgtEl>
                                        <p:attrNameLst>
                                          <p:attrName>style.visibility</p:attrName>
                                        </p:attrNameLst>
                                      </p:cBhvr>
                                      <p:to>
                                        <p:strVal val="visible"/>
                                      </p:to>
                                    </p:set>
                                    <p:animEffect transition="in" filter="fade">
                                      <p:cBhvr>
                                        <p:cTn id="7" dur="1000"/>
                                        <p:tgtEl>
                                          <p:spTgt spid="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g21f479b95c8_0_45"/>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Targeting - target audience</a:t>
            </a:r>
            <a:endParaRPr/>
          </a:p>
        </p:txBody>
      </p:sp>
      <p:sp>
        <p:nvSpPr>
          <p:cNvPr id="302" name="Google Shape;302;g21f479b95c8_0_45"/>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03" name="Google Shape;303;g21f479b95c8_0_45"/>
          <p:cNvPicPr preferRelativeResize="0"/>
          <p:nvPr/>
        </p:nvPicPr>
        <p:blipFill rotWithShape="1">
          <a:blip r:embed="rId3">
            <a:alphaModFix/>
          </a:blip>
          <a:srcRect/>
          <a:stretch/>
        </p:blipFill>
        <p:spPr>
          <a:xfrm>
            <a:off x="522103" y="1243012"/>
            <a:ext cx="7334250" cy="26574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g1dc0dac36e4_0_30"/>
          <p:cNvPicPr preferRelativeResize="0"/>
          <p:nvPr/>
        </p:nvPicPr>
        <p:blipFill rotWithShape="1">
          <a:blip r:embed="rId3" cstate="email">
            <a:alphaModFix amt="91000"/>
            <a:extLst>
              <a:ext uri="{28A0092B-C50C-407E-A947-70E740481C1C}">
                <a14:useLocalDpi xmlns:a14="http://schemas.microsoft.com/office/drawing/2010/main"/>
              </a:ext>
            </a:extLst>
          </a:blip>
          <a:srcRect/>
          <a:stretch/>
        </p:blipFill>
        <p:spPr>
          <a:xfrm>
            <a:off x="4917057" y="258792"/>
            <a:ext cx="4110793" cy="3993739"/>
          </a:xfrm>
          <a:prstGeom prst="flowChartConnector">
            <a:avLst/>
          </a:prstGeom>
          <a:noFill/>
          <a:ln>
            <a:noFill/>
          </a:ln>
        </p:spPr>
      </p:pic>
      <p:sp>
        <p:nvSpPr>
          <p:cNvPr id="309" name="Google Shape;309;g1dc0dac36e4_0_30"/>
          <p:cNvSpPr txBox="1">
            <a:spLocks noGrp="1"/>
          </p:cNvSpPr>
          <p:nvPr>
            <p:ph type="title"/>
          </p:nvPr>
        </p:nvSpPr>
        <p:spPr>
          <a:xfrm>
            <a:off x="628650" y="342395"/>
            <a:ext cx="4596493"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Customer touch points </a:t>
            </a:r>
            <a:endParaRPr/>
          </a:p>
        </p:txBody>
      </p:sp>
      <p:sp>
        <p:nvSpPr>
          <p:cNvPr id="310" name="Google Shape;310;g1dc0dac36e4_0_30"/>
          <p:cNvSpPr txBox="1">
            <a:spLocks noGrp="1"/>
          </p:cNvSpPr>
          <p:nvPr>
            <p:ph type="body" idx="1"/>
          </p:nvPr>
        </p:nvSpPr>
        <p:spPr>
          <a:xfrm>
            <a:off x="628649" y="741955"/>
            <a:ext cx="4474573" cy="2240756"/>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endParaRPr/>
          </a:p>
          <a:p>
            <a:pPr marL="457200" lvl="0" indent="-323850" algn="l" rtl="0">
              <a:lnSpc>
                <a:spcPct val="100000"/>
              </a:lnSpc>
              <a:spcBef>
                <a:spcPts val="0"/>
              </a:spcBef>
              <a:spcAft>
                <a:spcPts val="0"/>
              </a:spcAft>
              <a:buClr>
                <a:srgbClr val="ED7D31"/>
              </a:buClr>
              <a:buSzPts val="2000"/>
              <a:buFont typeface="Arial"/>
              <a:buChar char="•"/>
            </a:pPr>
            <a:r>
              <a:rPr lang="fi" sz="1600"/>
              <a:t>Normally, a business has a number of points to meet its customers, and vice versa</a:t>
            </a:r>
            <a:endParaRPr sz="1600"/>
          </a:p>
          <a:p>
            <a:pPr marL="742950" lvl="0" indent="-158750" algn="l" rtl="0">
              <a:lnSpc>
                <a:spcPct val="100000"/>
              </a:lnSpc>
              <a:spcBef>
                <a:spcPts val="0"/>
              </a:spcBef>
              <a:spcAft>
                <a:spcPts val="0"/>
              </a:spcAft>
              <a:buClr>
                <a:srgbClr val="ED7D31"/>
              </a:buClr>
              <a:buSzPts val="2000"/>
              <a:buFont typeface="Arial"/>
              <a:buNone/>
            </a:pPr>
            <a:endParaRPr sz="1600"/>
          </a:p>
          <a:p>
            <a:pPr marL="457200" lvl="0" indent="-323850" algn="l" rtl="0">
              <a:lnSpc>
                <a:spcPct val="100000"/>
              </a:lnSpc>
              <a:spcBef>
                <a:spcPts val="0"/>
              </a:spcBef>
              <a:spcAft>
                <a:spcPts val="0"/>
              </a:spcAft>
              <a:buClr>
                <a:srgbClr val="ED7D31"/>
              </a:buClr>
              <a:buSzPts val="2000"/>
              <a:buFont typeface="Arial"/>
              <a:buChar char="•"/>
            </a:pPr>
            <a:r>
              <a:rPr lang="fi" sz="1600"/>
              <a:t>It might be the website, service-desk or shop  </a:t>
            </a:r>
            <a:endParaRPr sz="1600"/>
          </a:p>
          <a:p>
            <a:pPr marL="742950" lvl="0" indent="-158750" algn="l" rtl="0">
              <a:lnSpc>
                <a:spcPct val="100000"/>
              </a:lnSpc>
              <a:spcBef>
                <a:spcPts val="0"/>
              </a:spcBef>
              <a:spcAft>
                <a:spcPts val="0"/>
              </a:spcAft>
              <a:buClr>
                <a:srgbClr val="ED7D31"/>
              </a:buClr>
              <a:buSzPts val="2000"/>
              <a:buFont typeface="Arial"/>
              <a:buNone/>
            </a:pPr>
            <a:endParaRPr sz="1600"/>
          </a:p>
          <a:p>
            <a:pPr marL="457200" lvl="0" indent="-323850" algn="l" rtl="0">
              <a:lnSpc>
                <a:spcPct val="100000"/>
              </a:lnSpc>
              <a:spcBef>
                <a:spcPts val="0"/>
              </a:spcBef>
              <a:spcAft>
                <a:spcPts val="0"/>
              </a:spcAft>
              <a:buClr>
                <a:srgbClr val="ED7D31"/>
              </a:buClr>
              <a:buSzPts val="2000"/>
              <a:buFont typeface="Arial"/>
              <a:buChar char="•"/>
            </a:pPr>
            <a:r>
              <a:rPr lang="fi" sz="1600"/>
              <a:t>Digital touchpoints are the different moments in which a customer comes into contact with a company through online channels.</a:t>
            </a:r>
            <a:endParaRPr sz="1600"/>
          </a:p>
          <a:p>
            <a:pPr marL="742950" lvl="0" indent="-158750" algn="l" rtl="0">
              <a:lnSpc>
                <a:spcPct val="100000"/>
              </a:lnSpc>
              <a:spcBef>
                <a:spcPts val="0"/>
              </a:spcBef>
              <a:spcAft>
                <a:spcPts val="0"/>
              </a:spcAft>
              <a:buClr>
                <a:srgbClr val="ED7D31"/>
              </a:buClr>
              <a:buSzPts val="2000"/>
              <a:buFont typeface="Arial"/>
              <a:buNone/>
            </a:pPr>
            <a:endParaRPr sz="1600"/>
          </a:p>
          <a:p>
            <a:pPr marL="457200" lvl="0" indent="-323850" algn="l" rtl="0">
              <a:lnSpc>
                <a:spcPct val="100000"/>
              </a:lnSpc>
              <a:spcBef>
                <a:spcPts val="0"/>
              </a:spcBef>
              <a:spcAft>
                <a:spcPts val="0"/>
              </a:spcAft>
              <a:buClr>
                <a:srgbClr val="ED7D31"/>
              </a:buClr>
              <a:buSzPts val="2000"/>
              <a:buFont typeface="Arial"/>
              <a:buChar char="•"/>
            </a:pPr>
            <a:r>
              <a:rPr lang="fi" sz="1600"/>
              <a:t>Defining these touch points is necessary for communication with the target audiences</a:t>
            </a:r>
            <a:endParaRPr sz="1600"/>
          </a:p>
        </p:txBody>
      </p:sp>
      <p:sp>
        <p:nvSpPr>
          <p:cNvPr id="311" name="Google Shape;311;g1dc0dac36e4_0_30"/>
          <p:cNvSpPr txBox="1"/>
          <p:nvPr/>
        </p:nvSpPr>
        <p:spPr>
          <a:xfrm>
            <a:off x="5225143" y="4136034"/>
            <a:ext cx="308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Wikimedia</a:t>
            </a:r>
            <a:r>
              <a:rPr lang="fi" sz="1400" b="0" i="0" u="none" strike="noStrike" cap="none">
                <a:solidFill>
                  <a:srgbClr val="000000"/>
                </a:solidFill>
                <a:latin typeface="Arial"/>
                <a:ea typeface="Arial"/>
                <a:cs typeface="Arial"/>
                <a:sym typeface="Arial"/>
              </a:rPr>
              <a:t>, Izzy Stangl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12"/>
          <p:cNvSpPr txBox="1">
            <a:spLocks noGrp="1"/>
          </p:cNvSpPr>
          <p:nvPr>
            <p:ph type="title"/>
          </p:nvPr>
        </p:nvSpPr>
        <p:spPr>
          <a:xfrm>
            <a:off x="382200" y="2122950"/>
            <a:ext cx="83796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a:t>Customer journey </a:t>
            </a:r>
            <a:r>
              <a:rPr lang="fi" sz="3200"/>
              <a:t>and</a:t>
            </a:r>
            <a:r>
              <a:rPr lang="fi"/>
              <a:t> marketing funnel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13"/>
          <p:cNvSpPr txBox="1">
            <a:spLocks noGrp="1"/>
          </p:cNvSpPr>
          <p:nvPr>
            <p:ph type="title"/>
          </p:nvPr>
        </p:nvSpPr>
        <p:spPr>
          <a:xfrm>
            <a:off x="526596" y="560918"/>
            <a:ext cx="5079817" cy="1833939"/>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4200"/>
              <a:buFont typeface="Arial"/>
              <a:buNone/>
            </a:pPr>
            <a:r>
              <a:rPr lang="fi" sz="3200"/>
              <a:t>Every business is </a:t>
            </a:r>
            <a:br>
              <a:rPr lang="fi" sz="3200"/>
            </a:br>
            <a:r>
              <a:rPr lang="fi" sz="3200"/>
              <a:t>in a different </a:t>
            </a:r>
            <a:br>
              <a:rPr lang="fi" sz="3200"/>
            </a:br>
            <a:r>
              <a:rPr lang="fi" sz="3200" b="1"/>
              <a:t>strategic position</a:t>
            </a:r>
            <a:endParaRPr sz="3200" b="1"/>
          </a:p>
        </p:txBody>
      </p:sp>
      <p:sp>
        <p:nvSpPr>
          <p:cNvPr id="322" name="Google Shape;322;p13"/>
          <p:cNvSpPr txBox="1">
            <a:spLocks noGrp="1"/>
          </p:cNvSpPr>
          <p:nvPr>
            <p:ph type="body" idx="1"/>
          </p:nvPr>
        </p:nvSpPr>
        <p:spPr>
          <a:xfrm>
            <a:off x="421369" y="2571750"/>
            <a:ext cx="4067175" cy="2240756"/>
          </a:xfrm>
          <a:prstGeom prst="rect">
            <a:avLst/>
          </a:prstGeom>
          <a:noFill/>
          <a:ln>
            <a:noFill/>
          </a:ln>
        </p:spPr>
        <p:txBody>
          <a:bodyPr spcFirstLastPara="1" wrap="square" lIns="91425" tIns="91425" rIns="91425" bIns="91425" anchor="t" anchorCtr="0">
            <a:normAutofit/>
          </a:bodyPr>
          <a:lstStyle/>
          <a:p>
            <a:pPr marL="457200" marR="0" lvl="0" indent="-342900" algn="l" rtl="0">
              <a:lnSpc>
                <a:spcPct val="105000"/>
              </a:lnSpc>
              <a:spcBef>
                <a:spcPts val="0"/>
              </a:spcBef>
              <a:spcAft>
                <a:spcPts val="0"/>
              </a:spcAft>
              <a:buClr>
                <a:srgbClr val="ED7D31"/>
              </a:buClr>
              <a:buSzPts val="2400"/>
              <a:buFont typeface="Arial"/>
              <a:buChar char="•"/>
            </a:pPr>
            <a:r>
              <a:rPr lang="fi" sz="1600" b="0" i="0" u="none" strike="noStrike" cap="none">
                <a:latin typeface="Arial"/>
                <a:ea typeface="Arial"/>
                <a:cs typeface="Arial"/>
                <a:sym typeface="Arial"/>
              </a:rPr>
              <a:t>Marketing operations should be adapted to respond </a:t>
            </a:r>
            <a:r>
              <a:rPr lang="fi" sz="1600"/>
              <a:t>your</a:t>
            </a:r>
            <a:r>
              <a:rPr lang="fi" sz="1600" b="0" i="0" u="none" strike="noStrike" cap="none">
                <a:latin typeface="Arial"/>
                <a:ea typeface="Arial"/>
                <a:cs typeface="Arial"/>
                <a:sym typeface="Arial"/>
              </a:rPr>
              <a:t> </a:t>
            </a:r>
            <a:r>
              <a:rPr lang="fi" sz="1600"/>
              <a:t>business´</a:t>
            </a:r>
            <a:r>
              <a:rPr lang="fi" sz="1600" b="0" i="0" u="none" strike="noStrike" cap="none">
                <a:latin typeface="Arial"/>
                <a:ea typeface="Arial"/>
                <a:cs typeface="Arial"/>
                <a:sym typeface="Arial"/>
              </a:rPr>
              <a:t> strategic position </a:t>
            </a:r>
            <a:endParaRPr sz="1600"/>
          </a:p>
          <a:p>
            <a:pPr marL="457200" lvl="0" indent="-342900" algn="ctr" rtl="0">
              <a:lnSpc>
                <a:spcPct val="100000"/>
              </a:lnSpc>
              <a:spcBef>
                <a:spcPts val="600"/>
              </a:spcBef>
              <a:spcAft>
                <a:spcPts val="0"/>
              </a:spcAft>
              <a:buClr>
                <a:srgbClr val="161249"/>
              </a:buClr>
              <a:buSzPts val="2100"/>
              <a:buNone/>
            </a:pPr>
            <a:endParaRPr/>
          </a:p>
        </p:txBody>
      </p:sp>
      <p:sp>
        <p:nvSpPr>
          <p:cNvPr id="323" name="Google Shape;323;p13"/>
          <p:cNvSpPr txBox="1"/>
          <p:nvPr/>
        </p:nvSpPr>
        <p:spPr>
          <a:xfrm>
            <a:off x="4488544" y="234347"/>
            <a:ext cx="4655456" cy="4674806"/>
          </a:xfrm>
          <a:prstGeom prst="rect">
            <a:avLst/>
          </a:prstGeom>
          <a:noFill/>
          <a:ln>
            <a:noFill/>
          </a:ln>
        </p:spPr>
        <p:txBody>
          <a:bodyPr spcFirstLastPara="1" wrap="square" lIns="91425" tIns="45700" rIns="91425" bIns="45700" anchor="t" anchorCtr="0">
            <a:spAutoFit/>
          </a:bodyPr>
          <a:lstStyle/>
          <a:p>
            <a:pPr marL="457200" marR="0" lvl="0" indent="-333632" algn="l" rtl="0">
              <a:lnSpc>
                <a:spcPct val="105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Businesses are in various positions in their market (e.g. newcomers, challengers, established or declining brands) </a:t>
            </a:r>
            <a:endParaRPr sz="1400" b="0" i="0" u="none" strike="noStrike" cap="none">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457200" marR="0" lvl="0" indent="-333632" algn="l" rtl="0">
              <a:lnSpc>
                <a:spcPct val="105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In addition to target audiences, the market’ consists of  competitors – these must also  considered in the strategy </a:t>
            </a:r>
            <a:endParaRPr sz="1400" b="0" i="0" u="none" strike="noStrike" cap="none">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457200" marR="0" lvl="0" indent="-333632" algn="l" rtl="0">
              <a:lnSpc>
                <a:spcPct val="105000"/>
              </a:lnSpc>
              <a:spcBef>
                <a:spcPts val="60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Implications: </a:t>
            </a:r>
            <a:endParaRPr sz="1400" b="0" i="0" u="none" strike="noStrike" cap="none">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For all organizations, it is essential to identify their strategic positions </a:t>
            </a:r>
            <a:endParaRPr sz="1400" b="0" i="0" u="none" strike="noStrike" cap="none">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Newcomers have far more challenge in creating awareness, establishing confidence and reaching new customers</a:t>
            </a:r>
            <a:endParaRPr sz="1400" b="0" i="0" u="none" strike="noStrike" cap="none">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Established organizations may put more effort in reinforcing their customerships and brand</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14"/>
          <p:cNvSpPr txBox="1">
            <a:spLocks noGrp="1"/>
          </p:cNvSpPr>
          <p:nvPr>
            <p:ph type="title"/>
          </p:nvPr>
        </p:nvSpPr>
        <p:spPr>
          <a:xfrm>
            <a:off x="230313" y="1195970"/>
            <a:ext cx="4067175" cy="994172"/>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4200"/>
              <a:buFont typeface="Arial"/>
              <a:buNone/>
            </a:pPr>
            <a:r>
              <a:rPr lang="fi" sz="3200"/>
              <a:t>Target audience and  their </a:t>
            </a:r>
            <a:br>
              <a:rPr lang="fi" sz="3200"/>
            </a:br>
            <a:r>
              <a:rPr lang="fi" sz="3200"/>
              <a:t>‘buying processes’</a:t>
            </a:r>
            <a:endParaRPr/>
          </a:p>
        </p:txBody>
      </p:sp>
      <p:sp>
        <p:nvSpPr>
          <p:cNvPr id="329" name="Google Shape;329;p14"/>
          <p:cNvSpPr txBox="1">
            <a:spLocks noGrp="1"/>
          </p:cNvSpPr>
          <p:nvPr>
            <p:ph type="body" idx="1"/>
          </p:nvPr>
        </p:nvSpPr>
        <p:spPr>
          <a:xfrm>
            <a:off x="4846512" y="199829"/>
            <a:ext cx="4067175" cy="4743841"/>
          </a:xfrm>
          <a:prstGeom prst="rect">
            <a:avLst/>
          </a:prstGeom>
          <a:noFill/>
          <a:ln>
            <a:noFill/>
          </a:ln>
        </p:spPr>
        <p:txBody>
          <a:bodyPr spcFirstLastPara="1" wrap="square" lIns="91425" tIns="91425" rIns="91425" bIns="91425" anchor="t" anchorCtr="0">
            <a:normAutofit fontScale="92500"/>
          </a:bodyPr>
          <a:lstStyle/>
          <a:p>
            <a:pPr marL="457200" lvl="0" indent="-314960" algn="l" rtl="0">
              <a:lnSpc>
                <a:spcPct val="90000"/>
              </a:lnSpc>
              <a:spcBef>
                <a:spcPts val="0"/>
              </a:spcBef>
              <a:spcAft>
                <a:spcPts val="0"/>
              </a:spcAft>
              <a:buClr>
                <a:srgbClr val="ED7D31"/>
              </a:buClr>
              <a:buSzPct val="150000"/>
              <a:buFont typeface="Arial"/>
              <a:buChar char="•"/>
            </a:pPr>
            <a:r>
              <a:rPr lang="fi" sz="1600"/>
              <a:t>Only certain consumer goods are bought on instant basis </a:t>
            </a:r>
            <a:endParaRPr/>
          </a:p>
          <a:p>
            <a:pPr marL="5143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In special goods trade and B2B,, most purchases involve a ‘buying process’</a:t>
            </a:r>
            <a:endParaRPr/>
          </a:p>
          <a:p>
            <a:pPr marL="7429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This process involves evaluation and comparison</a:t>
            </a:r>
            <a:endParaRPr/>
          </a:p>
          <a:p>
            <a:pPr marL="5143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It  can take minutes, days or months </a:t>
            </a:r>
            <a:endParaRPr/>
          </a:p>
          <a:p>
            <a:pPr marL="2857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A variety of  digital customer touch points are involved in this process (ads, social media, blogs, websites, etc.)</a:t>
            </a:r>
            <a:endParaRPr/>
          </a:p>
          <a:p>
            <a:pPr marL="514350" lvl="0" indent="-144780" algn="l" rtl="0">
              <a:lnSpc>
                <a:spcPct val="90000"/>
              </a:lnSpc>
              <a:spcBef>
                <a:spcPts val="600"/>
              </a:spcBef>
              <a:spcAft>
                <a:spcPts val="0"/>
              </a:spcAft>
              <a:buClr>
                <a:srgbClr val="ED7D31"/>
              </a:buClr>
              <a:buSzPct val="150000"/>
              <a:buFont typeface="Arial"/>
              <a:buNone/>
            </a:pPr>
            <a:endParaRPr sz="1600"/>
          </a:p>
          <a:p>
            <a:pPr marL="457200" lvl="0" indent="-314960" algn="l" rtl="0">
              <a:lnSpc>
                <a:spcPct val="90000"/>
              </a:lnSpc>
              <a:spcBef>
                <a:spcPts val="600"/>
              </a:spcBef>
              <a:spcAft>
                <a:spcPts val="0"/>
              </a:spcAft>
              <a:buClr>
                <a:srgbClr val="ED7D31"/>
              </a:buClr>
              <a:buSzPct val="150000"/>
              <a:buFont typeface="Arial"/>
              <a:buChar char="•"/>
            </a:pPr>
            <a:r>
              <a:rPr lang="fi" sz="1600"/>
              <a:t>Taking these things in account facilitates a business to do successful marketing</a:t>
            </a:r>
            <a:endParaRPr/>
          </a:p>
          <a:p>
            <a:pPr marL="514350" lvl="0" indent="-168275" algn="l" rtl="0">
              <a:lnSpc>
                <a:spcPct val="90000"/>
              </a:lnSpc>
              <a:spcBef>
                <a:spcPts val="600"/>
              </a:spcBef>
              <a:spcAft>
                <a:spcPts val="600"/>
              </a:spcAft>
              <a:buClr>
                <a:schemeClr val="accent5"/>
              </a:buClr>
              <a:buSzPct val="125000"/>
              <a:buFont typeface="Arial"/>
              <a:buNone/>
            </a:pP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1dc0dac36e4_0_0"/>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900"/>
              <a:t>Models to describe the buying process</a:t>
            </a:r>
            <a:endParaRPr sz="2900"/>
          </a:p>
        </p:txBody>
      </p:sp>
      <p:sp>
        <p:nvSpPr>
          <p:cNvPr id="335" name="Google Shape;335;g1dc0dac36e4_0_0"/>
          <p:cNvSpPr txBox="1">
            <a:spLocks noGrp="1"/>
          </p:cNvSpPr>
          <p:nvPr>
            <p:ph type="body" idx="1"/>
          </p:nvPr>
        </p:nvSpPr>
        <p:spPr>
          <a:xfrm>
            <a:off x="628650" y="1003438"/>
            <a:ext cx="7886700" cy="3551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161249"/>
              </a:buClr>
              <a:buSzPts val="1800"/>
              <a:buNone/>
            </a:pPr>
            <a:r>
              <a:rPr lang="fi" sz="1600"/>
              <a:t>Along the past decades, plenty of models have been created to describe the buying process.</a:t>
            </a:r>
            <a:endParaRPr sz="1600"/>
          </a:p>
          <a:p>
            <a:pPr marL="0" lvl="0" indent="0" algn="l" rtl="0">
              <a:lnSpc>
                <a:spcPct val="115000"/>
              </a:lnSpc>
              <a:spcBef>
                <a:spcPts val="0"/>
              </a:spcBef>
              <a:spcAft>
                <a:spcPts val="0"/>
              </a:spcAft>
              <a:buClr>
                <a:srgbClr val="161249"/>
              </a:buClr>
              <a:buSzPts val="1800"/>
              <a:buNone/>
            </a:pPr>
            <a:endParaRPr sz="1600"/>
          </a:p>
          <a:p>
            <a:pPr marL="0" lvl="0" indent="0" algn="l" rtl="0">
              <a:lnSpc>
                <a:spcPct val="115000"/>
              </a:lnSpc>
              <a:spcBef>
                <a:spcPts val="0"/>
              </a:spcBef>
              <a:spcAft>
                <a:spcPts val="0"/>
              </a:spcAft>
              <a:buClr>
                <a:srgbClr val="161249"/>
              </a:buClr>
              <a:buSzPts val="1800"/>
              <a:buNone/>
            </a:pPr>
            <a:r>
              <a:rPr lang="fi" sz="1600"/>
              <a:t>The most commonly used alternatives are called the </a:t>
            </a:r>
            <a:r>
              <a:rPr lang="fi" sz="1600" b="1"/>
              <a:t>Marketing Funnel (a.k.a. AIDA)</a:t>
            </a:r>
            <a:r>
              <a:rPr lang="fi" sz="1600"/>
              <a:t>, the </a:t>
            </a:r>
            <a:r>
              <a:rPr lang="fi" sz="1600" b="1"/>
              <a:t>Customer journey </a:t>
            </a:r>
            <a:r>
              <a:rPr lang="fi" sz="1600"/>
              <a:t>and the </a:t>
            </a:r>
            <a:r>
              <a:rPr lang="fi" sz="1600" b="1"/>
              <a:t>RACE </a:t>
            </a:r>
            <a:r>
              <a:rPr lang="fi" sz="1600"/>
              <a:t>models</a:t>
            </a:r>
            <a:r>
              <a:rPr lang="fi" sz="1600" b="1"/>
              <a:t>.</a:t>
            </a:r>
            <a:r>
              <a:rPr lang="fi" sz="1600"/>
              <a:t>  </a:t>
            </a:r>
            <a:endParaRPr sz="1600"/>
          </a:p>
          <a:p>
            <a:pPr marL="0" lvl="0" indent="0" algn="l" rtl="0">
              <a:lnSpc>
                <a:spcPct val="115000"/>
              </a:lnSpc>
              <a:spcBef>
                <a:spcPts val="0"/>
              </a:spcBef>
              <a:spcAft>
                <a:spcPts val="0"/>
              </a:spcAft>
              <a:buClr>
                <a:srgbClr val="161249"/>
              </a:buClr>
              <a:buSzPts val="1800"/>
              <a:buNone/>
            </a:pPr>
            <a:endParaRPr sz="1600"/>
          </a:p>
          <a:p>
            <a:pPr marL="0" lvl="0" indent="0" algn="l" rtl="0">
              <a:lnSpc>
                <a:spcPct val="115000"/>
              </a:lnSpc>
              <a:spcBef>
                <a:spcPts val="0"/>
              </a:spcBef>
              <a:spcAft>
                <a:spcPts val="0"/>
              </a:spcAft>
              <a:buClr>
                <a:srgbClr val="161249"/>
              </a:buClr>
              <a:buSzPts val="1800"/>
              <a:buNone/>
            </a:pPr>
            <a:r>
              <a:rPr lang="fi" sz="1600"/>
              <a:t>These models are useful in planning marketing and advertising tactics and operations, as they offer topics for messages and channels where to meet the customer. They suit well in the digital marketing processes as well.</a:t>
            </a:r>
            <a:endParaRPr sz="1600"/>
          </a:p>
          <a:p>
            <a:pPr marL="0" lvl="0" indent="0" algn="l" rtl="0">
              <a:lnSpc>
                <a:spcPct val="115000"/>
              </a:lnSpc>
              <a:spcBef>
                <a:spcPts val="0"/>
              </a:spcBef>
              <a:spcAft>
                <a:spcPts val="0"/>
              </a:spcAft>
              <a:buClr>
                <a:srgbClr val="161249"/>
              </a:buClr>
              <a:buSzPts val="1800"/>
              <a:buNone/>
            </a:pPr>
            <a:endParaRPr sz="1600"/>
          </a:p>
          <a:p>
            <a:pPr marL="0" lvl="0" indent="0" algn="l" rtl="0">
              <a:lnSpc>
                <a:spcPct val="115000"/>
              </a:lnSpc>
              <a:spcBef>
                <a:spcPts val="0"/>
              </a:spcBef>
              <a:spcAft>
                <a:spcPts val="0"/>
              </a:spcAft>
              <a:buClr>
                <a:srgbClr val="161249"/>
              </a:buClr>
              <a:buSzPts val="1800"/>
              <a:buNone/>
            </a:pPr>
            <a:r>
              <a:rPr lang="fi" sz="1600"/>
              <a:t>AIDA and Customer journey are models to get more insights in the buyer’s point of view. RACE helps an organization to reply to these buyer’s stages.</a:t>
            </a:r>
            <a:endParaRPr sz="16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21f479b95c8_0_64"/>
          <p:cNvSpPr txBox="1">
            <a:spLocks noGrp="1"/>
          </p:cNvSpPr>
          <p:nvPr>
            <p:ph type="title" idx="4294967295"/>
          </p:nvPr>
        </p:nvSpPr>
        <p:spPr>
          <a:xfrm>
            <a:off x="419449" y="147588"/>
            <a:ext cx="6616700"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3000"/>
              <a:t> Marketing Funnel (a.k.a. AIDA)</a:t>
            </a:r>
            <a:endParaRPr sz="3000"/>
          </a:p>
        </p:txBody>
      </p:sp>
      <p:sp>
        <p:nvSpPr>
          <p:cNvPr id="341" name="Google Shape;341;g21f479b95c8_0_64"/>
          <p:cNvSpPr txBox="1"/>
          <p:nvPr/>
        </p:nvSpPr>
        <p:spPr>
          <a:xfrm>
            <a:off x="4103700" y="720675"/>
            <a:ext cx="4859700" cy="4325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We receive a great number of commercial signals and messages each day - most of them, as well as the businesses offering them - remain unknown for us.</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Before we go to action (click a link, enter a shop, make a purchase), we want to know more about the business or the product, to get convinced.</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The Marketing Funnel offers various implications:</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the buying process encompasses a certain path where marketing and sales have a big role </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in the upper part mass advertising is needed, whereas the mid-part is sales work, also called as nurturing the buyers</a:t>
            </a:r>
            <a:endParaRPr sz="1500" b="0" i="0" u="none" strike="noStrike" cap="none">
              <a:solidFill>
                <a:srgbClr val="161249"/>
              </a:solidFill>
              <a:latin typeface="Arial"/>
              <a:ea typeface="Arial"/>
              <a:cs typeface="Arial"/>
              <a:sym typeface="Arial"/>
            </a:endParaRPr>
          </a:p>
          <a:p>
            <a:pPr marL="457200" marR="0" lvl="2" indent="-3238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only a few processes lead to purchase (action)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-&gt; businesses strive to improving the efficiency of  their funnel</a:t>
            </a:r>
            <a:endParaRPr sz="1500" b="0" i="0" u="none" strike="noStrike" cap="none">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342" name="Google Shape;342;g21f479b95c8_0_64"/>
          <p:cNvSpPr txBox="1"/>
          <p:nvPr/>
        </p:nvSpPr>
        <p:spPr>
          <a:xfrm>
            <a:off x="2292025" y="4400616"/>
            <a:ext cx="174308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3"/>
              </a:rPr>
              <a:t>Further reading </a:t>
            </a:r>
            <a:endParaRPr sz="1400" b="0" i="0" u="none" strike="noStrike" cap="none">
              <a:solidFill>
                <a:srgbClr val="000000"/>
              </a:solidFill>
              <a:latin typeface="Arial"/>
              <a:ea typeface="Arial"/>
              <a:cs typeface="Arial"/>
              <a:sym typeface="Arial"/>
            </a:endParaRPr>
          </a:p>
        </p:txBody>
      </p:sp>
      <p:pic>
        <p:nvPicPr>
          <p:cNvPr id="343" name="Google Shape;343;g21f479b95c8_0_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34617" y="867059"/>
            <a:ext cx="3546964" cy="341294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21fdb5be240_3_9"/>
          <p:cNvSpPr txBox="1">
            <a:spLocks noGrp="1"/>
          </p:cNvSpPr>
          <p:nvPr>
            <p:ph type="title" idx="4294967295"/>
          </p:nvPr>
        </p:nvSpPr>
        <p:spPr>
          <a:xfrm>
            <a:off x="529839" y="18444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a:t> Marketing Funnel and buyer stage</a:t>
            </a:r>
            <a:endParaRPr sz="3200"/>
          </a:p>
        </p:txBody>
      </p:sp>
      <p:sp>
        <p:nvSpPr>
          <p:cNvPr id="349" name="Google Shape;349;g21fdb5be240_3_9"/>
          <p:cNvSpPr txBox="1"/>
          <p:nvPr/>
        </p:nvSpPr>
        <p:spPr>
          <a:xfrm>
            <a:off x="4103700" y="1017725"/>
            <a:ext cx="4854000" cy="3677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a:solidFill>
                  <a:srgbClr val="161249"/>
                </a:solidFill>
                <a:latin typeface="Arial"/>
                <a:ea typeface="Arial"/>
                <a:cs typeface="Arial"/>
                <a:sym typeface="Arial"/>
              </a:rPr>
              <a:t>The potential buyer:</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Becomes aware of own need, or becomes affected by a certain brand</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Wants to know more, searches information of brand/product/service</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Knowledge has risen; overweighs best solutions</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Does comparison; evaluation; intends to be convinced</a:t>
            </a:r>
            <a:endParaRPr sz="1500" b="0" i="0" u="none" strike="noStrike" cap="none">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a:solidFill>
                  <a:srgbClr val="161249"/>
                </a:solidFill>
                <a:latin typeface="Arial"/>
                <a:ea typeface="Arial"/>
                <a:cs typeface="Arial"/>
                <a:sym typeface="Arial"/>
              </a:rPr>
              <a:t>Has selected most appropriate solution; makes decision</a:t>
            </a:r>
            <a:endParaRPr sz="1500" b="0" i="0" u="none" strike="noStrike" cap="none">
              <a:solidFill>
                <a:srgbClr val="161249"/>
              </a:solidFill>
              <a:latin typeface="Arial"/>
              <a:ea typeface="Arial"/>
              <a:cs typeface="Arial"/>
              <a:sym typeface="Arial"/>
            </a:endParaRPr>
          </a:p>
        </p:txBody>
      </p:sp>
      <p:pic>
        <p:nvPicPr>
          <p:cNvPr id="350" name="Google Shape;350;g21fdb5be240_3_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9839" y="1014253"/>
            <a:ext cx="3573861" cy="343882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21fdb5be240_3_20"/>
          <p:cNvSpPr txBox="1">
            <a:spLocks noGrp="1"/>
          </p:cNvSpPr>
          <p:nvPr>
            <p:ph type="title" idx="4294967295"/>
          </p:nvPr>
        </p:nvSpPr>
        <p:spPr>
          <a:xfrm>
            <a:off x="406895" y="255820"/>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004"/>
              <a:buFont typeface="Arial"/>
              <a:buNone/>
            </a:pPr>
            <a:r>
              <a:rPr lang="fi" sz="2800"/>
              <a:t> Marketing Funnel and buyer touch points</a:t>
            </a:r>
            <a:endParaRPr sz="2800"/>
          </a:p>
        </p:txBody>
      </p:sp>
      <p:sp>
        <p:nvSpPr>
          <p:cNvPr id="356" name="Google Shape;356;g21fdb5be240_3_20"/>
          <p:cNvSpPr txBox="1"/>
          <p:nvPr/>
        </p:nvSpPr>
        <p:spPr>
          <a:xfrm>
            <a:off x="3967786" y="954014"/>
            <a:ext cx="4981500" cy="364712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700" b="1" i="0" u="none" strike="noStrike" cap="none">
                <a:solidFill>
                  <a:srgbClr val="161249"/>
                </a:solidFill>
                <a:latin typeface="Arial"/>
                <a:ea typeface="Arial"/>
                <a:cs typeface="Arial"/>
                <a:sym typeface="Arial"/>
              </a:rPr>
              <a:t>Buyer touch points (digital):</a:t>
            </a:r>
            <a:endParaRPr sz="1700" b="1" i="0" u="none" strike="noStrike" cap="none">
              <a:solidFill>
                <a:srgbClr val="161249"/>
              </a:solidFill>
              <a:latin typeface="Arial"/>
              <a:ea typeface="Arial"/>
              <a:cs typeface="Arial"/>
              <a:sym typeface="Arial"/>
            </a:endParaRPr>
          </a:p>
          <a:p>
            <a:pPr marL="285750" marR="0" lvl="0"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Advertisement (Google Ads, Display ads, Shopping, Local ads, Youtube ads, …);  Blogs; Websites</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Content on businesses´ websites; Social ads; Reviews</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Newsletters; Social media; Q&amp;As´ on businesses´ websites; personified emails</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Item related blogs &amp; websites; social media</a:t>
            </a:r>
            <a:endParaRPr sz="1500" b="0" i="0" u="none" strike="noStrike" cap="none">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a:solidFill>
                  <a:srgbClr val="161249"/>
                </a:solidFill>
                <a:latin typeface="Arial"/>
                <a:ea typeface="Arial"/>
                <a:cs typeface="Arial"/>
                <a:sym typeface="Arial"/>
              </a:rPr>
              <a:t>Conducting purchase - ordering &amp; shopping online </a:t>
            </a:r>
            <a:endParaRPr sz="1500" b="0" i="0" u="none" strike="noStrike" cap="none">
              <a:solidFill>
                <a:srgbClr val="161249"/>
              </a:solidFill>
              <a:latin typeface="Arial"/>
              <a:ea typeface="Arial"/>
              <a:cs typeface="Arial"/>
              <a:sym typeface="Arial"/>
            </a:endParaRPr>
          </a:p>
          <a:p>
            <a:pPr marL="285750" marR="0" lvl="0"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p:txBody>
      </p:sp>
      <p:pic>
        <p:nvPicPr>
          <p:cNvPr id="357" name="Google Shape;357;g21fdb5be240_3_2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6895" y="954014"/>
            <a:ext cx="3601202" cy="346513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22e50a1ae58_0_0"/>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 activit</a:t>
            </a:r>
            <a:r>
              <a:rPr lang="fi"/>
              <a:t>y</a:t>
            </a:r>
            <a:r>
              <a:rPr lang="fi" sz="2400">
                <a:solidFill>
                  <a:schemeClr val="lt1"/>
                </a:solidFill>
              </a:rPr>
              <a:t> for applying the </a:t>
            </a:r>
            <a:r>
              <a:rPr lang="fi"/>
              <a:t>AIDA-m</a:t>
            </a:r>
            <a:r>
              <a:rPr lang="fi" sz="2400">
                <a:solidFill>
                  <a:schemeClr val="lt1"/>
                </a:solidFill>
              </a:rPr>
              <a:t>odel</a:t>
            </a:r>
            <a:endParaRPr/>
          </a:p>
        </p:txBody>
      </p:sp>
      <p:sp>
        <p:nvSpPr>
          <p:cNvPr id="363" name="Google Shape;363;g22e50a1ae58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a:t>Choose a campaign that caught your attention. </a:t>
            </a:r>
            <a:endParaRPr sz="1600"/>
          </a:p>
          <a:p>
            <a:pPr marL="0" lvl="0" indent="0" algn="l" rtl="0">
              <a:lnSpc>
                <a:spcPct val="100000"/>
              </a:lnSpc>
              <a:spcBef>
                <a:spcPts val="0"/>
              </a:spcBef>
              <a:spcAft>
                <a:spcPts val="0"/>
              </a:spcAft>
              <a:buClr>
                <a:schemeClr val="lt1"/>
              </a:buClr>
              <a:buSzPts val="1600"/>
              <a:buNone/>
            </a:pPr>
            <a:endParaRPr sz="1600"/>
          </a:p>
          <a:p>
            <a:pPr marL="457200" lvl="0" indent="-330200" algn="l" rtl="0">
              <a:lnSpc>
                <a:spcPct val="100000"/>
              </a:lnSpc>
              <a:spcBef>
                <a:spcPts val="0"/>
              </a:spcBef>
              <a:spcAft>
                <a:spcPts val="0"/>
              </a:spcAft>
              <a:buSzPts val="1600"/>
              <a:buAutoNum type="arabicPeriod"/>
            </a:pPr>
            <a:r>
              <a:rPr lang="fi" sz="1600"/>
              <a:t>Analyze how this campaign runs through the AIDA model (buyer’s point of view). How does it create awareness, interest, etcetera?</a:t>
            </a:r>
            <a:br>
              <a:rPr lang="fi" sz="1600"/>
            </a:br>
            <a:endParaRPr sz="1600"/>
          </a:p>
          <a:p>
            <a:pPr marL="457200" lvl="0" indent="-330200" algn="l" rtl="0">
              <a:lnSpc>
                <a:spcPct val="100000"/>
              </a:lnSpc>
              <a:spcBef>
                <a:spcPts val="0"/>
              </a:spcBef>
              <a:spcAft>
                <a:spcPts val="0"/>
              </a:spcAft>
              <a:buSzPts val="1600"/>
              <a:buAutoNum type="arabicPeriod"/>
            </a:pPr>
            <a:r>
              <a:rPr lang="fi" sz="1600"/>
              <a:t>Present your example in class.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g21fdb5be240_3_33"/>
          <p:cNvSpPr txBox="1">
            <a:spLocks noGrp="1"/>
          </p:cNvSpPr>
          <p:nvPr>
            <p:ph type="title" idx="4294967295"/>
          </p:nvPr>
        </p:nvSpPr>
        <p:spPr>
          <a:xfrm>
            <a:off x="175997" y="17636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3000"/>
              <a:t> The RACE model</a:t>
            </a:r>
            <a:endParaRPr sz="3000"/>
          </a:p>
        </p:txBody>
      </p:sp>
      <p:pic>
        <p:nvPicPr>
          <p:cNvPr id="369" name="Google Shape;369;g21fdb5be240_3_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046314" y="977334"/>
            <a:ext cx="1910459" cy="3311550"/>
          </a:xfrm>
          <a:prstGeom prst="rect">
            <a:avLst/>
          </a:prstGeom>
          <a:noFill/>
          <a:ln>
            <a:noFill/>
          </a:ln>
        </p:spPr>
      </p:pic>
      <p:sp>
        <p:nvSpPr>
          <p:cNvPr id="370" name="Google Shape;370;g21fdb5be240_3_33"/>
          <p:cNvSpPr txBox="1"/>
          <p:nvPr/>
        </p:nvSpPr>
        <p:spPr>
          <a:xfrm>
            <a:off x="5125034" y="1261426"/>
            <a:ext cx="4144162" cy="2985402"/>
          </a:xfrm>
          <a:prstGeom prst="rect">
            <a:avLst/>
          </a:prstGeom>
          <a:noFill/>
          <a:ln>
            <a:noFill/>
          </a:ln>
        </p:spPr>
        <p:txBody>
          <a:bodyPr spcFirstLastPara="1" wrap="square" lIns="91425" tIns="91425" rIns="91425" bIns="91425" anchor="t" anchorCtr="0">
            <a:spAutoFit/>
          </a:bodyPr>
          <a:lstStyle/>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Make a plan (for different target audiences) </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Approach and </a:t>
            </a:r>
            <a:r>
              <a:rPr lang="fi" sz="1400" b="1" i="0" u="none" strike="noStrike" cap="none">
                <a:solidFill>
                  <a:srgbClr val="161249"/>
                </a:solidFill>
                <a:latin typeface="Arial"/>
                <a:ea typeface="Arial"/>
                <a:cs typeface="Arial"/>
                <a:sym typeface="Arial"/>
              </a:rPr>
              <a:t>reach</a:t>
            </a:r>
            <a:r>
              <a:rPr lang="fi" sz="1400" b="0" i="0" u="none" strike="noStrike" cap="none">
                <a:solidFill>
                  <a:srgbClr val="161249"/>
                </a:solidFill>
                <a:latin typeface="Arial"/>
                <a:ea typeface="Arial"/>
                <a:cs typeface="Arial"/>
                <a:sym typeface="Arial"/>
              </a:rPr>
              <a:t> customers - target the right customers at the right time and place</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Take </a:t>
            </a:r>
            <a:r>
              <a:rPr lang="fi" sz="1400" b="1" i="0" u="none" strike="noStrike" cap="none">
                <a:solidFill>
                  <a:srgbClr val="161249"/>
                </a:solidFill>
                <a:latin typeface="Arial"/>
                <a:ea typeface="Arial"/>
                <a:cs typeface="Arial"/>
                <a:sym typeface="Arial"/>
              </a:rPr>
              <a:t>actions </a:t>
            </a:r>
            <a:r>
              <a:rPr lang="fi" sz="1400" b="0" i="0" u="none" strike="noStrike" cap="none">
                <a:solidFill>
                  <a:srgbClr val="161249"/>
                </a:solidFill>
                <a:latin typeface="Arial"/>
                <a:ea typeface="Arial"/>
                <a:cs typeface="Arial"/>
                <a:sym typeface="Arial"/>
              </a:rPr>
              <a:t>- try different things and study what works best</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1" i="0" u="none" strike="noStrike" cap="none">
                <a:solidFill>
                  <a:srgbClr val="161249"/>
                </a:solidFill>
                <a:latin typeface="Arial"/>
                <a:ea typeface="Arial"/>
                <a:cs typeface="Arial"/>
                <a:sym typeface="Arial"/>
              </a:rPr>
              <a:t>Turn leads into customers</a:t>
            </a:r>
            <a:r>
              <a:rPr lang="fi" sz="1400" b="0" i="0" u="none" strike="noStrike" cap="none">
                <a:solidFill>
                  <a:srgbClr val="161249"/>
                </a:solidFill>
                <a:latin typeface="Arial"/>
                <a:ea typeface="Arial"/>
                <a:cs typeface="Arial"/>
                <a:sym typeface="Arial"/>
              </a:rPr>
              <a:t> and monetize your marketing efforts</a:t>
            </a:r>
            <a:endParaRPr sz="1400" b="0" i="0" u="none" strike="noStrike" cap="none">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a:solidFill>
                  <a:srgbClr val="161249"/>
                </a:solidFill>
                <a:latin typeface="Arial"/>
                <a:ea typeface="Arial"/>
                <a:cs typeface="Arial"/>
                <a:sym typeface="Arial"/>
              </a:rPr>
              <a:t>Build </a:t>
            </a:r>
            <a:r>
              <a:rPr lang="fi" sz="1400" b="1" i="0" u="none" strike="noStrike" cap="none">
                <a:solidFill>
                  <a:srgbClr val="161249"/>
                </a:solidFill>
                <a:latin typeface="Arial"/>
                <a:ea typeface="Arial"/>
                <a:cs typeface="Arial"/>
                <a:sym typeface="Arial"/>
              </a:rPr>
              <a:t>customer loyalty</a:t>
            </a:r>
            <a:r>
              <a:rPr lang="fi" sz="1400" b="0" i="0" u="none" strike="noStrike" cap="none">
                <a:solidFill>
                  <a:srgbClr val="161249"/>
                </a:solidFill>
                <a:latin typeface="Arial"/>
                <a:ea typeface="Arial"/>
                <a:cs typeface="Arial"/>
                <a:sym typeface="Arial"/>
              </a:rPr>
              <a:t> - thrilled customers will spread good word</a:t>
            </a:r>
            <a:endParaRPr sz="1400" b="0" i="0" u="none" strike="noStrike" cap="none">
              <a:solidFill>
                <a:srgbClr val="161249"/>
              </a:solidFill>
              <a:latin typeface="Arial"/>
              <a:ea typeface="Arial"/>
              <a:cs typeface="Arial"/>
              <a:sym typeface="Arial"/>
            </a:endParaRPr>
          </a:p>
        </p:txBody>
      </p:sp>
      <p:sp>
        <p:nvSpPr>
          <p:cNvPr id="371" name="Google Shape;371;g21fdb5be240_3_33"/>
          <p:cNvSpPr txBox="1"/>
          <p:nvPr/>
        </p:nvSpPr>
        <p:spPr>
          <a:xfrm>
            <a:off x="175997" y="4172104"/>
            <a:ext cx="24990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100" b="0" i="0" u="none" strike="noStrike" cap="none">
                <a:solidFill>
                  <a:srgbClr val="161249"/>
                </a:solidFill>
                <a:latin typeface="Arial"/>
                <a:ea typeface="Arial"/>
                <a:cs typeface="Arial"/>
                <a:sym typeface="Arial"/>
              </a:rPr>
              <a:t>Figure source: smartinsights.com</a:t>
            </a:r>
            <a:endParaRPr sz="1400" b="0" i="0" u="none" strike="noStrike" cap="none">
              <a:solidFill>
                <a:srgbClr val="161249"/>
              </a:solidFill>
              <a:latin typeface="Arial"/>
              <a:ea typeface="Arial"/>
              <a:cs typeface="Arial"/>
              <a:sym typeface="Arial"/>
            </a:endParaRPr>
          </a:p>
        </p:txBody>
      </p:sp>
      <p:sp>
        <p:nvSpPr>
          <p:cNvPr id="372" name="Google Shape;372;g21fdb5be240_3_33"/>
          <p:cNvSpPr txBox="1"/>
          <p:nvPr/>
        </p:nvSpPr>
        <p:spPr>
          <a:xfrm>
            <a:off x="5359477" y="4628929"/>
            <a:ext cx="3376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Further reading: </a:t>
            </a:r>
            <a:r>
              <a:rPr lang="fi" sz="1400" b="0" i="0" u="sng" strike="noStrike" cap="none">
                <a:solidFill>
                  <a:schemeClr val="hlink"/>
                </a:solidFill>
                <a:latin typeface="Arial"/>
                <a:ea typeface="Arial"/>
                <a:cs typeface="Arial"/>
                <a:sym typeface="Arial"/>
                <a:hlinkClick r:id="rId4"/>
              </a:rPr>
              <a:t>video </a:t>
            </a:r>
            <a:r>
              <a:rPr lang="fi" sz="1400" b="0" i="0" u="none" strike="noStrike" cap="none">
                <a:solidFill>
                  <a:srgbClr val="000000"/>
                </a:solidFill>
                <a:latin typeface="Arial"/>
                <a:ea typeface="Arial"/>
                <a:cs typeface="Arial"/>
                <a:sym typeface="Arial"/>
              </a:rPr>
              <a:t>by Dave Chaffey</a:t>
            </a:r>
            <a:endParaRPr sz="1400" b="0" i="0" u="none" strike="noStrike" cap="none">
              <a:solidFill>
                <a:srgbClr val="000000"/>
              </a:solidFill>
              <a:latin typeface="Arial"/>
              <a:ea typeface="Arial"/>
              <a:cs typeface="Arial"/>
              <a:sym typeface="Arial"/>
            </a:endParaRPr>
          </a:p>
        </p:txBody>
      </p:sp>
      <p:sp>
        <p:nvSpPr>
          <p:cNvPr id="373" name="Google Shape;373;g21fdb5be240_3_33"/>
          <p:cNvSpPr txBox="1"/>
          <p:nvPr/>
        </p:nvSpPr>
        <p:spPr>
          <a:xfrm>
            <a:off x="3271729" y="749450"/>
            <a:ext cx="5872271" cy="67710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ED7D31"/>
                </a:solidFill>
                <a:latin typeface="Arial"/>
                <a:ea typeface="Arial"/>
                <a:cs typeface="Arial"/>
                <a:sym typeface="Arial"/>
              </a:rPr>
              <a:t>How a business can reply to the buyer stages:</a:t>
            </a:r>
            <a:endParaRPr sz="2000" b="0" i="0" u="none" strike="noStrike" cap="none">
              <a:solidFill>
                <a:srgbClr val="ED7D3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ED7D31"/>
              </a:solidFill>
              <a:latin typeface="Arial"/>
              <a:ea typeface="Arial"/>
              <a:cs typeface="Arial"/>
              <a:sym typeface="Arial"/>
            </a:endParaRPr>
          </a:p>
        </p:txBody>
      </p:sp>
      <p:pic>
        <p:nvPicPr>
          <p:cNvPr id="374" name="Google Shape;374;g21fdb5be240_3_3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5997" y="1258775"/>
            <a:ext cx="2970536" cy="28582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21f479b95c8_0_71"/>
          <p:cNvSpPr txBox="1">
            <a:spLocks noGrp="1"/>
          </p:cNvSpPr>
          <p:nvPr>
            <p:ph type="title" idx="4294967295"/>
          </p:nvPr>
        </p:nvSpPr>
        <p:spPr>
          <a:xfrm>
            <a:off x="622300" y="217924"/>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07279"/>
              <a:buFont typeface="Arial"/>
              <a:buNone/>
            </a:pPr>
            <a:r>
              <a:rPr lang="fi" sz="2900"/>
              <a:t>RACE</a:t>
            </a:r>
            <a:endParaRPr sz="2900"/>
          </a:p>
        </p:txBody>
      </p:sp>
      <p:pic>
        <p:nvPicPr>
          <p:cNvPr id="380" name="Google Shape;380;g21f479b95c8_0_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9828" y="661262"/>
            <a:ext cx="5285526" cy="3820975"/>
          </a:xfrm>
          <a:prstGeom prst="rect">
            <a:avLst/>
          </a:prstGeom>
          <a:noFill/>
          <a:ln>
            <a:noFill/>
          </a:ln>
        </p:spPr>
      </p:pic>
      <p:pic>
        <p:nvPicPr>
          <p:cNvPr id="381" name="Google Shape;381;g21f479b95c8_0_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365354" y="1627712"/>
            <a:ext cx="3606225" cy="20178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g1cff6b90f0f_0_0"/>
          <p:cNvSpPr txBox="1"/>
          <p:nvPr/>
        </p:nvSpPr>
        <p:spPr>
          <a:xfrm>
            <a:off x="363713" y="1155458"/>
            <a:ext cx="3830781" cy="184662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 sz="3600" b="1" i="0" u="none" strike="noStrike" cap="none">
                <a:solidFill>
                  <a:srgbClr val="161249"/>
                </a:solidFill>
                <a:latin typeface="Arial"/>
                <a:ea typeface="Arial"/>
                <a:cs typeface="Arial"/>
                <a:sym typeface="Arial"/>
              </a:rPr>
              <a:t>Further implications of the RACE Model</a:t>
            </a:r>
            <a:endParaRPr sz="1400" b="0" i="0" u="none" strike="noStrike" cap="none">
              <a:solidFill>
                <a:srgbClr val="000000"/>
              </a:solidFill>
              <a:latin typeface="Arial"/>
              <a:ea typeface="Arial"/>
              <a:cs typeface="Arial"/>
              <a:sym typeface="Arial"/>
            </a:endParaRPr>
          </a:p>
        </p:txBody>
      </p:sp>
      <p:pic>
        <p:nvPicPr>
          <p:cNvPr id="387" name="Google Shape;387;g1cff6b90f0f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55097" y="0"/>
            <a:ext cx="4088904" cy="5023695"/>
          </a:xfrm>
          <a:prstGeom prst="rect">
            <a:avLst/>
          </a:prstGeom>
          <a:noFill/>
          <a:ln>
            <a:noFill/>
          </a:ln>
        </p:spPr>
      </p:pic>
      <p:pic>
        <p:nvPicPr>
          <p:cNvPr id="388" name="Google Shape;388;g1cff6b90f0f_0_0"/>
          <p:cNvPicPr preferRelativeResize="0"/>
          <p:nvPr/>
        </p:nvPicPr>
        <p:blipFill rotWithShape="1">
          <a:blip r:embed="rId4">
            <a:alphaModFix/>
          </a:blip>
          <a:srcRect/>
          <a:stretch/>
        </p:blipFill>
        <p:spPr>
          <a:xfrm>
            <a:off x="3408682" y="4404570"/>
            <a:ext cx="1571625" cy="6191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g23b61c73700_0_0"/>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 activit</a:t>
            </a:r>
            <a:r>
              <a:rPr lang="fi"/>
              <a:t>y</a:t>
            </a:r>
            <a:r>
              <a:rPr lang="fi" sz="2400">
                <a:solidFill>
                  <a:schemeClr val="lt1"/>
                </a:solidFill>
              </a:rPr>
              <a:t> for applying the </a:t>
            </a:r>
            <a:r>
              <a:rPr lang="fi"/>
              <a:t>RACE</a:t>
            </a:r>
            <a:r>
              <a:rPr lang="fi" sz="2400">
                <a:solidFill>
                  <a:schemeClr val="lt1"/>
                </a:solidFill>
              </a:rPr>
              <a:t>-model</a:t>
            </a:r>
            <a:endParaRPr/>
          </a:p>
        </p:txBody>
      </p:sp>
      <p:sp>
        <p:nvSpPr>
          <p:cNvPr id="394" name="Google Shape;394;g23b61c73700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a:t>Choose a campaign that caught your attention. </a:t>
            </a:r>
            <a:endParaRPr sz="1600"/>
          </a:p>
          <a:p>
            <a:pPr marL="0" lvl="0" indent="0" algn="l" rtl="0">
              <a:lnSpc>
                <a:spcPct val="100000"/>
              </a:lnSpc>
              <a:spcBef>
                <a:spcPts val="0"/>
              </a:spcBef>
              <a:spcAft>
                <a:spcPts val="0"/>
              </a:spcAft>
              <a:buClr>
                <a:schemeClr val="lt1"/>
              </a:buClr>
              <a:buSzPts val="1600"/>
              <a:buNone/>
            </a:pPr>
            <a:endParaRPr sz="1600"/>
          </a:p>
          <a:p>
            <a:pPr marL="457200" lvl="0" indent="-330200" algn="l" rtl="0">
              <a:lnSpc>
                <a:spcPct val="100000"/>
              </a:lnSpc>
              <a:spcBef>
                <a:spcPts val="0"/>
              </a:spcBef>
              <a:spcAft>
                <a:spcPts val="0"/>
              </a:spcAft>
              <a:buSzPts val="1600"/>
              <a:buAutoNum type="arabicPeriod"/>
            </a:pPr>
            <a:r>
              <a:rPr lang="fi" sz="1600"/>
              <a:t>Analyze how this campaign runs through the RACE-model (company’s point of view). How does it reach customers? What are the following steps that drive customers into action and establish a relationship? </a:t>
            </a:r>
            <a:endParaRPr sz="1600"/>
          </a:p>
          <a:p>
            <a:pPr marL="0" lvl="0" indent="0" algn="l" rtl="0">
              <a:lnSpc>
                <a:spcPct val="100000"/>
              </a:lnSpc>
              <a:spcBef>
                <a:spcPts val="0"/>
              </a:spcBef>
              <a:spcAft>
                <a:spcPts val="0"/>
              </a:spcAft>
              <a:buClr>
                <a:schemeClr val="lt1"/>
              </a:buClr>
              <a:buSzPts val="1600"/>
              <a:buNone/>
            </a:pPr>
            <a:endParaRPr sz="1600"/>
          </a:p>
          <a:p>
            <a:pPr marL="457200" lvl="0" indent="-330200" algn="l" rtl="0">
              <a:lnSpc>
                <a:spcPct val="100000"/>
              </a:lnSpc>
              <a:spcBef>
                <a:spcPts val="0"/>
              </a:spcBef>
              <a:spcAft>
                <a:spcPts val="0"/>
              </a:spcAft>
              <a:buSzPts val="1600"/>
              <a:buAutoNum type="arabicPeriod"/>
            </a:pPr>
            <a:r>
              <a:rPr lang="fi" sz="1600"/>
              <a:t>Present your example in class.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399" name="Google Shape;399;g21f479b95c8_0_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8012" y="780737"/>
            <a:ext cx="7837594" cy="3582025"/>
          </a:xfrm>
          <a:prstGeom prst="rect">
            <a:avLst/>
          </a:prstGeom>
          <a:noFill/>
          <a:ln w="28575" cap="flat" cmpd="sng">
            <a:solidFill>
              <a:srgbClr val="ED7D31"/>
            </a:solidFill>
            <a:prstDash val="solid"/>
            <a:round/>
            <a:headEnd type="none" w="sm" len="sm"/>
            <a:tailEnd type="none" w="sm" len="sm"/>
          </a:ln>
        </p:spPr>
      </p:pic>
      <p:sp>
        <p:nvSpPr>
          <p:cNvPr id="400" name="Google Shape;400;g21f479b95c8_0_86"/>
          <p:cNvSpPr txBox="1"/>
          <p:nvPr/>
        </p:nvSpPr>
        <p:spPr>
          <a:xfrm>
            <a:off x="4476809" y="4453807"/>
            <a:ext cx="3912447"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0" i="0" u="none" strike="noStrike" cap="none">
                <a:solidFill>
                  <a:srgbClr val="161249"/>
                </a:solidFill>
                <a:latin typeface="Arial"/>
                <a:ea typeface="Arial"/>
                <a:cs typeface="Arial"/>
                <a:sym typeface="Arial"/>
              </a:rPr>
              <a:t>Source and further reading: </a:t>
            </a:r>
            <a:r>
              <a:rPr lang="fi" sz="1600" b="0" i="0" u="sng" strike="noStrike" cap="none">
                <a:solidFill>
                  <a:schemeClr val="hlink"/>
                </a:solidFill>
                <a:latin typeface="Arial"/>
                <a:ea typeface="Arial"/>
                <a:cs typeface="Arial"/>
                <a:sym typeface="Arial"/>
                <a:hlinkClick r:id="rId4"/>
              </a:rPr>
              <a:t>Deviniti.com</a:t>
            </a:r>
            <a:endParaRPr sz="1600" b="0" i="0" u="none" strike="noStrike" cap="none">
              <a:solidFill>
                <a:srgbClr val="000000"/>
              </a:solidFill>
              <a:latin typeface="Arial"/>
              <a:ea typeface="Arial"/>
              <a:cs typeface="Arial"/>
              <a:sym typeface="Arial"/>
            </a:endParaRPr>
          </a:p>
        </p:txBody>
      </p:sp>
      <p:sp>
        <p:nvSpPr>
          <p:cNvPr id="401" name="Google Shape;401;g21f479b95c8_0_86"/>
          <p:cNvSpPr txBox="1">
            <a:spLocks noGrp="1"/>
          </p:cNvSpPr>
          <p:nvPr>
            <p:ph type="title"/>
          </p:nvPr>
        </p:nvSpPr>
        <p:spPr>
          <a:xfrm>
            <a:off x="628650" y="201272"/>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Customer journey</a:t>
            </a:r>
            <a:br>
              <a:rPr lang="fi"/>
            </a:b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g19922e704ba_0_2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03318" y="600101"/>
            <a:ext cx="6456940" cy="4188996"/>
          </a:xfrm>
          <a:prstGeom prst="snip2DiagRect">
            <a:avLst>
              <a:gd name="adj1" fmla="val 0"/>
              <a:gd name="adj2" fmla="val 16667"/>
            </a:avLst>
          </a:prstGeom>
          <a:noFill/>
          <a:ln>
            <a:noFill/>
          </a:ln>
        </p:spPr>
      </p:pic>
      <p:sp>
        <p:nvSpPr>
          <p:cNvPr id="407" name="Google Shape;407;g19922e704ba_0_270"/>
          <p:cNvSpPr txBox="1"/>
          <p:nvPr/>
        </p:nvSpPr>
        <p:spPr>
          <a:xfrm>
            <a:off x="6909175" y="4514000"/>
            <a:ext cx="2042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Chaffey</a:t>
            </a:r>
            <a:r>
              <a:rPr lang="fi" sz="1400" b="0" i="0" u="none" strike="noStrike" cap="none">
                <a:solidFill>
                  <a:srgbClr val="000000"/>
                </a:solidFill>
                <a:latin typeface="Arial"/>
                <a:ea typeface="Arial"/>
                <a:cs typeface="Arial"/>
                <a:sym typeface="Arial"/>
              </a:rPr>
              <a:t>, 2020</a:t>
            </a:r>
            <a:endParaRPr sz="1400" b="0" i="0" u="none" strike="noStrike" cap="none">
              <a:solidFill>
                <a:srgbClr val="000000"/>
              </a:solidFill>
              <a:latin typeface="Arial"/>
              <a:ea typeface="Arial"/>
              <a:cs typeface="Arial"/>
              <a:sym typeface="Arial"/>
            </a:endParaRPr>
          </a:p>
        </p:txBody>
      </p:sp>
      <p:sp>
        <p:nvSpPr>
          <p:cNvPr id="408" name="Google Shape;408;g19922e704ba_0_270"/>
          <p:cNvSpPr txBox="1"/>
          <p:nvPr/>
        </p:nvSpPr>
        <p:spPr>
          <a:xfrm>
            <a:off x="159656" y="0"/>
            <a:ext cx="7641771"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400" b="1" i="0" u="none" strike="noStrike" cap="none">
                <a:solidFill>
                  <a:srgbClr val="161249"/>
                </a:solidFill>
                <a:latin typeface="Arial"/>
                <a:ea typeface="Arial"/>
                <a:cs typeface="Arial"/>
                <a:sym typeface="Arial"/>
              </a:rPr>
              <a:t>Example on ‘customer journey’ - buying a dress</a:t>
            </a:r>
            <a:endParaRPr sz="2400" b="1" i="0" u="none" strike="noStrike" cap="none">
              <a:solidFill>
                <a:srgbClr val="16124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5"/>
          <p:cNvSpPr txBox="1">
            <a:spLocks noGrp="1"/>
          </p:cNvSpPr>
          <p:nvPr>
            <p:ph type="body" idx="1"/>
          </p:nvPr>
        </p:nvSpPr>
        <p:spPr>
          <a:xfrm>
            <a:off x="863071" y="337293"/>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In-class activity </a:t>
            </a:r>
            <a:endParaRPr/>
          </a:p>
        </p:txBody>
      </p:sp>
      <p:sp>
        <p:nvSpPr>
          <p:cNvPr id="414" name="Google Shape;414;p15"/>
          <p:cNvSpPr txBox="1">
            <a:spLocks noGrp="1"/>
          </p:cNvSpPr>
          <p:nvPr>
            <p:ph type="body" idx="2"/>
          </p:nvPr>
        </p:nvSpPr>
        <p:spPr>
          <a:xfrm>
            <a:off x="863071" y="822755"/>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a:t>Figure out and inspect a buyer process case. Below some suggestions (feel free to choose others, as well)</a:t>
            </a:r>
            <a:endParaRPr/>
          </a:p>
          <a:p>
            <a:pPr marL="0" lvl="0" indent="0" algn="l" rtl="0">
              <a:lnSpc>
                <a:spcPct val="108000"/>
              </a:lnSpc>
              <a:spcBef>
                <a:spcPts val="0"/>
              </a:spcBef>
              <a:spcAft>
                <a:spcPts val="0"/>
              </a:spcAft>
              <a:buClr>
                <a:schemeClr val="lt1"/>
              </a:buClr>
              <a:buSzPts val="1500"/>
              <a:buNone/>
            </a:pPr>
            <a:endParaRPr/>
          </a:p>
          <a:p>
            <a:pPr marL="342900" lvl="1" indent="0" algn="l" rtl="0">
              <a:lnSpc>
                <a:spcPct val="100000"/>
              </a:lnSpc>
              <a:spcBef>
                <a:spcPts val="0"/>
              </a:spcBef>
              <a:spcAft>
                <a:spcPts val="0"/>
              </a:spcAft>
              <a:buClr>
                <a:schemeClr val="lt1"/>
              </a:buClr>
              <a:buSzPts val="1500"/>
              <a:buNone/>
            </a:pPr>
            <a:r>
              <a:rPr lang="fi" sz="1500"/>
              <a:t>a vehicle (car, bike, boat, ..)</a:t>
            </a:r>
            <a:endParaRPr/>
          </a:p>
          <a:p>
            <a:pPr marL="342900" lvl="1" indent="0" algn="l" rtl="0">
              <a:lnSpc>
                <a:spcPct val="100000"/>
              </a:lnSpc>
              <a:spcBef>
                <a:spcPts val="0"/>
              </a:spcBef>
              <a:spcAft>
                <a:spcPts val="0"/>
              </a:spcAft>
              <a:buClr>
                <a:schemeClr val="lt1"/>
              </a:buClr>
              <a:buSzPts val="1500"/>
              <a:buNone/>
            </a:pPr>
            <a:r>
              <a:rPr lang="fi" sz="1500"/>
              <a:t>consumer electronics</a:t>
            </a:r>
            <a:endParaRPr/>
          </a:p>
          <a:p>
            <a:pPr marL="342900" lvl="1" indent="0" algn="l" rtl="0">
              <a:lnSpc>
                <a:spcPct val="100000"/>
              </a:lnSpc>
              <a:spcBef>
                <a:spcPts val="0"/>
              </a:spcBef>
              <a:spcAft>
                <a:spcPts val="0"/>
              </a:spcAft>
              <a:buClr>
                <a:schemeClr val="lt1"/>
              </a:buClr>
              <a:buSzPts val="1500"/>
              <a:buNone/>
            </a:pPr>
            <a:r>
              <a:rPr lang="fi" sz="1500"/>
              <a:t>hobby or sports </a:t>
            </a:r>
            <a:endParaRPr/>
          </a:p>
          <a:p>
            <a:pPr marL="342900" lvl="1" indent="0" algn="l" rtl="0">
              <a:lnSpc>
                <a:spcPct val="100000"/>
              </a:lnSpc>
              <a:spcBef>
                <a:spcPts val="0"/>
              </a:spcBef>
              <a:spcAft>
                <a:spcPts val="0"/>
              </a:spcAft>
              <a:buClr>
                <a:schemeClr val="lt1"/>
              </a:buClr>
              <a:buSzPts val="1500"/>
              <a:buNone/>
            </a:pPr>
            <a:r>
              <a:rPr lang="fi" sz="1500"/>
              <a:t>health care (individual, family, pet,..)</a:t>
            </a:r>
            <a:endParaRPr/>
          </a:p>
          <a:p>
            <a:pPr marL="342900" lvl="1" indent="0" algn="l" rtl="0">
              <a:lnSpc>
                <a:spcPct val="100000"/>
              </a:lnSpc>
              <a:spcBef>
                <a:spcPts val="0"/>
              </a:spcBef>
              <a:spcAft>
                <a:spcPts val="0"/>
              </a:spcAft>
              <a:buClr>
                <a:schemeClr val="lt1"/>
              </a:buClr>
              <a:buSzPts val="1500"/>
              <a:buNone/>
            </a:pPr>
            <a:r>
              <a:rPr lang="fi" sz="1500"/>
              <a:t>interior design </a:t>
            </a:r>
            <a:endParaRPr/>
          </a:p>
          <a:p>
            <a:pPr marL="342900" lvl="1" indent="0" algn="l" rtl="0">
              <a:lnSpc>
                <a:spcPct val="100000"/>
              </a:lnSpc>
              <a:spcBef>
                <a:spcPts val="0"/>
              </a:spcBef>
              <a:spcAft>
                <a:spcPts val="0"/>
              </a:spcAft>
              <a:buClr>
                <a:schemeClr val="lt1"/>
              </a:buClr>
              <a:buSzPts val="1500"/>
              <a:buNone/>
            </a:pPr>
            <a:r>
              <a:rPr lang="fi" sz="1500"/>
              <a:t>other </a:t>
            </a:r>
            <a:endParaRPr/>
          </a:p>
          <a:p>
            <a:pPr marL="0" lvl="0" indent="0" algn="l" rtl="0">
              <a:lnSpc>
                <a:spcPct val="108000"/>
              </a:lnSpc>
              <a:spcBef>
                <a:spcPts val="0"/>
              </a:spcBef>
              <a:spcAft>
                <a:spcPts val="0"/>
              </a:spcAft>
              <a:buClr>
                <a:schemeClr val="lt1"/>
              </a:buClr>
              <a:buSzPts val="1500"/>
              <a:buNone/>
            </a:pPr>
            <a:endParaRPr/>
          </a:p>
          <a:p>
            <a:pPr marL="285750" lvl="0" indent="-285750" algn="l" rtl="0">
              <a:lnSpc>
                <a:spcPct val="100000"/>
              </a:lnSpc>
              <a:spcBef>
                <a:spcPts val="0"/>
              </a:spcBef>
              <a:spcAft>
                <a:spcPts val="0"/>
              </a:spcAft>
              <a:buClr>
                <a:schemeClr val="lt1"/>
              </a:buClr>
              <a:buSzPts val="2250"/>
              <a:buFont typeface="Arial"/>
              <a:buChar char="•"/>
            </a:pPr>
            <a:r>
              <a:rPr lang="fi"/>
              <a:t>Figure out how the different stages in the buyer process? </a:t>
            </a:r>
            <a:endParaRPr/>
          </a:p>
          <a:p>
            <a:pPr marL="285750" lvl="0" indent="-285750" algn="l" rtl="0">
              <a:lnSpc>
                <a:spcPct val="100000"/>
              </a:lnSpc>
              <a:spcBef>
                <a:spcPts val="0"/>
              </a:spcBef>
              <a:spcAft>
                <a:spcPts val="0"/>
              </a:spcAft>
              <a:buClr>
                <a:schemeClr val="lt1"/>
              </a:buClr>
              <a:buSzPts val="2250"/>
              <a:buFont typeface="Arial"/>
              <a:buChar char="•"/>
            </a:pPr>
            <a:r>
              <a:rPr lang="fi"/>
              <a:t>Which kinds of triggers can lead to ‘awareness’. </a:t>
            </a:r>
            <a:endParaRPr/>
          </a:p>
          <a:p>
            <a:pPr marL="285750" lvl="0" indent="-285750" algn="l" rtl="0">
              <a:lnSpc>
                <a:spcPct val="100000"/>
              </a:lnSpc>
              <a:spcBef>
                <a:spcPts val="0"/>
              </a:spcBef>
              <a:spcAft>
                <a:spcPts val="0"/>
              </a:spcAft>
              <a:buClr>
                <a:schemeClr val="lt1"/>
              </a:buClr>
              <a:buSzPts val="2250"/>
              <a:buFont typeface="Arial"/>
              <a:buChar char="•"/>
            </a:pPr>
            <a:r>
              <a:rPr lang="fi"/>
              <a:t>How intensive is the process of seeking information? </a:t>
            </a:r>
            <a:endParaRPr/>
          </a:p>
          <a:p>
            <a:pPr marL="285750" lvl="0" indent="-285750" algn="l" rtl="0">
              <a:lnSpc>
                <a:spcPct val="100000"/>
              </a:lnSpc>
              <a:spcBef>
                <a:spcPts val="0"/>
              </a:spcBef>
              <a:spcAft>
                <a:spcPts val="0"/>
              </a:spcAft>
              <a:buClr>
                <a:schemeClr val="lt1"/>
              </a:buClr>
              <a:buSzPts val="2250"/>
              <a:buFont typeface="Arial"/>
              <a:buChar char="•"/>
            </a:pPr>
            <a:r>
              <a:rPr lang="fi"/>
              <a:t>What does it take to proceed to ‘purchase’? </a:t>
            </a:r>
            <a:endParaRPr/>
          </a:p>
          <a:p>
            <a:pPr marL="285750" lvl="0" indent="-285750" algn="l" rtl="0">
              <a:lnSpc>
                <a:spcPct val="100000"/>
              </a:lnSpc>
              <a:spcBef>
                <a:spcPts val="0"/>
              </a:spcBef>
              <a:spcAft>
                <a:spcPts val="0"/>
              </a:spcAft>
              <a:buClr>
                <a:schemeClr val="lt1"/>
              </a:buClr>
              <a:buSzPts val="2250"/>
              <a:buFont typeface="Arial"/>
              <a:buChar char="•"/>
            </a:pPr>
            <a:r>
              <a:rPr lang="fi"/>
              <a:t>What means ‘retention’ from the seller/buyer points of view?</a:t>
            </a:r>
            <a:endParaRPr/>
          </a:p>
          <a:p>
            <a:pPr marL="285750" lvl="0" indent="-285750" algn="l" rtl="0">
              <a:lnSpc>
                <a:spcPct val="100000"/>
              </a:lnSpc>
              <a:spcBef>
                <a:spcPts val="0"/>
              </a:spcBef>
              <a:spcAft>
                <a:spcPts val="0"/>
              </a:spcAft>
              <a:buClr>
                <a:schemeClr val="lt1"/>
              </a:buClr>
              <a:buSzPts val="2250"/>
              <a:buFont typeface="Arial"/>
              <a:buChar char="•"/>
            </a:pPr>
            <a:r>
              <a:rPr lang="fi"/>
              <a:t>Which channels and media are involved in the different stages?</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1dc0dac36e4_0_25"/>
          <p:cNvSpPr txBox="1">
            <a:spLocks noGrp="1"/>
          </p:cNvSpPr>
          <p:nvPr>
            <p:ph type="title"/>
          </p:nvPr>
        </p:nvSpPr>
        <p:spPr>
          <a:xfrm>
            <a:off x="496500" y="2122950"/>
            <a:ext cx="81510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700"/>
              <a:buFont typeface="Arial"/>
              <a:buNone/>
            </a:pPr>
            <a:r>
              <a:rPr lang="fi" sz="3600"/>
              <a:t>Digital media and channels </a:t>
            </a:r>
            <a:endParaRPr sz="36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g198c4f39775_0_1"/>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Digital media and channels  </a:t>
            </a:r>
            <a:endParaRPr/>
          </a:p>
        </p:txBody>
      </p:sp>
      <p:sp>
        <p:nvSpPr>
          <p:cNvPr id="425" name="Google Shape;425;g198c4f39775_0_1"/>
          <p:cNvSpPr txBox="1">
            <a:spLocks noGrp="1"/>
          </p:cNvSpPr>
          <p:nvPr>
            <p:ph type="body" idx="1"/>
          </p:nvPr>
        </p:nvSpPr>
        <p:spPr>
          <a:xfrm>
            <a:off x="628650" y="1067294"/>
            <a:ext cx="7886700" cy="1419363"/>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Clr>
                <a:srgbClr val="ED7D31"/>
              </a:buClr>
              <a:buSzPts val="2400"/>
              <a:buFont typeface="Arial"/>
              <a:buChar char="•"/>
            </a:pPr>
            <a:r>
              <a:rPr lang="fi" sz="1600"/>
              <a:t>After defining the target audiences and their phase in the buying process, the marketer has constraints to choose the channels </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a:t>The picture presents the range of digital media and instruments that are available</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a:t>Through them, any target group can be reached in digital ‘ecosystems and environments. </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a:t>Their choices and deployment are determined according to the strategy, message and target groups </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b="1"/>
              <a:t>Note:</a:t>
            </a:r>
            <a:r>
              <a:rPr lang="fi" sz="1600"/>
              <a:t> The best result will be achieved when digital instruments and media are combined with traditional marketing media (multichannel marketing)</a:t>
            </a:r>
            <a:endParaRPr sz="16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g198c4f39775_0_24"/>
          <p:cNvSpPr txBox="1">
            <a:spLocks noGrp="1"/>
          </p:cNvSpPr>
          <p:nvPr>
            <p:ph type="title"/>
          </p:nvPr>
        </p:nvSpPr>
        <p:spPr>
          <a:xfrm>
            <a:off x="628650" y="256180"/>
            <a:ext cx="629466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3000"/>
              <a:t>Traditional - digital media?</a:t>
            </a:r>
            <a:endParaRPr sz="3000"/>
          </a:p>
        </p:txBody>
      </p:sp>
      <p:sp>
        <p:nvSpPr>
          <p:cNvPr id="431" name="Google Shape;431;g198c4f39775_0_24"/>
          <p:cNvSpPr txBox="1">
            <a:spLocks noGrp="1"/>
          </p:cNvSpPr>
          <p:nvPr>
            <p:ph type="body" idx="1"/>
          </p:nvPr>
        </p:nvSpPr>
        <p:spPr>
          <a:xfrm>
            <a:off x="612322" y="3702040"/>
            <a:ext cx="4449535" cy="2240756"/>
          </a:xfrm>
          <a:prstGeom prst="rect">
            <a:avLst/>
          </a:prstGeom>
          <a:noFill/>
          <a:ln>
            <a:noFill/>
          </a:ln>
        </p:spPr>
        <p:txBody>
          <a:bodyPr spcFirstLastPara="1" wrap="square" lIns="0" tIns="0" rIns="0" bIns="0" anchor="t" anchorCtr="0">
            <a:noAutofit/>
          </a:bodyPr>
          <a:lstStyle/>
          <a:p>
            <a:pPr marL="285750" lvl="0" indent="-133350" algn="l" rtl="0">
              <a:lnSpc>
                <a:spcPct val="100000"/>
              </a:lnSpc>
              <a:spcBef>
                <a:spcPts val="0"/>
              </a:spcBef>
              <a:spcAft>
                <a:spcPts val="0"/>
              </a:spcAft>
              <a:buClr>
                <a:srgbClr val="ED7D31"/>
              </a:buClr>
              <a:buSzPts val="2400"/>
              <a:buFont typeface="Arial"/>
              <a:buNone/>
            </a:pPr>
            <a:endParaRPr sz="1600"/>
          </a:p>
          <a:p>
            <a:pPr marL="285750" lvl="0" indent="-285750" algn="l" rtl="0">
              <a:lnSpc>
                <a:spcPct val="100000"/>
              </a:lnSpc>
              <a:spcBef>
                <a:spcPts val="0"/>
              </a:spcBef>
              <a:spcAft>
                <a:spcPts val="0"/>
              </a:spcAft>
              <a:buClr>
                <a:srgbClr val="ED7D31"/>
              </a:buClr>
              <a:buSzPts val="2400"/>
              <a:buFont typeface="Arial"/>
              <a:buChar char="•"/>
            </a:pPr>
            <a:r>
              <a:rPr lang="fi" sz="1600"/>
              <a:t>It is obvious that there are huge variations between different types of organizations</a:t>
            </a:r>
            <a:endParaRPr sz="1600"/>
          </a:p>
          <a:p>
            <a:pPr marL="0" lvl="0" indent="0" algn="l" rtl="0">
              <a:lnSpc>
                <a:spcPct val="100000"/>
              </a:lnSpc>
              <a:spcBef>
                <a:spcPts val="0"/>
              </a:spcBef>
              <a:spcAft>
                <a:spcPts val="0"/>
              </a:spcAft>
              <a:buClr>
                <a:srgbClr val="161249"/>
              </a:buClr>
              <a:buSzPts val="1500"/>
              <a:buNone/>
            </a:pPr>
            <a:endParaRPr sz="1600"/>
          </a:p>
        </p:txBody>
      </p:sp>
      <p:sp>
        <p:nvSpPr>
          <p:cNvPr id="432" name="Google Shape;432;g198c4f39775_0_24"/>
          <p:cNvSpPr txBox="1"/>
          <p:nvPr/>
        </p:nvSpPr>
        <p:spPr>
          <a:xfrm>
            <a:off x="6841280" y="3577500"/>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Source: Statista (2022)</a:t>
            </a:r>
            <a:endParaRPr sz="1400" b="0" i="0" u="none" strike="noStrike" cap="none">
              <a:solidFill>
                <a:srgbClr val="161249"/>
              </a:solidFill>
              <a:latin typeface="Arial"/>
              <a:ea typeface="Arial"/>
              <a:cs typeface="Arial"/>
              <a:sym typeface="Arial"/>
            </a:endParaRPr>
          </a:p>
        </p:txBody>
      </p:sp>
      <p:pic>
        <p:nvPicPr>
          <p:cNvPr id="433" name="Google Shape;433;g198c4f39775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35135" y="903924"/>
            <a:ext cx="5261775" cy="2648949"/>
          </a:xfrm>
          <a:prstGeom prst="rect">
            <a:avLst/>
          </a:prstGeom>
          <a:noFill/>
          <a:ln w="28575" cap="flat" cmpd="sng">
            <a:solidFill>
              <a:srgbClr val="ED7D31"/>
            </a:solidFill>
            <a:prstDash val="solid"/>
            <a:round/>
            <a:headEnd type="none" w="sm" len="sm"/>
            <a:tailEnd type="none" w="sm" len="sm"/>
          </a:ln>
        </p:spPr>
      </p:pic>
      <p:sp>
        <p:nvSpPr>
          <p:cNvPr id="434" name="Google Shape;434;g198c4f39775_0_24"/>
          <p:cNvSpPr txBox="1"/>
          <p:nvPr/>
        </p:nvSpPr>
        <p:spPr>
          <a:xfrm>
            <a:off x="518432" y="764910"/>
            <a:ext cx="3065700" cy="3170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Due to competition, advertising expenditures of organizations keep rising, ever since 2017</a:t>
            </a:r>
            <a:endParaRPr sz="1400" b="0" i="0" u="none" strike="noStrike" cap="none">
              <a:solidFill>
                <a:srgbClr val="000000"/>
              </a:solidFill>
              <a:latin typeface="Arial"/>
              <a:ea typeface="Arial"/>
              <a:cs typeface="Arial"/>
              <a:sym typeface="Arial"/>
            </a:endParaRPr>
          </a:p>
          <a:p>
            <a:pPr marL="285750" marR="0" lvl="0" indent="-133350" algn="l" rtl="0">
              <a:lnSpc>
                <a:spcPct val="100000"/>
              </a:lnSpc>
              <a:spcBef>
                <a:spcPts val="0"/>
              </a:spcBef>
              <a:spcAft>
                <a:spcPts val="0"/>
              </a:spcAft>
              <a:buClr>
                <a:srgbClr val="ED7D31"/>
              </a:buClr>
              <a:buSzPts val="2400"/>
              <a:buFont typeface="Arial"/>
              <a:buNone/>
            </a:pP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The share of digital media is rising, yet traditional marketing media are still used essentially</a:t>
            </a:r>
            <a:endParaRPr sz="16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a:solidFill>
                  <a:srgbClr val="161249"/>
                </a:solidFill>
                <a:latin typeface="Arial"/>
                <a:ea typeface="Arial"/>
                <a:cs typeface="Arial"/>
                <a:sym typeface="Arial"/>
              </a:rPr>
              <a:t>The graph shows an average of all advertisers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198c4f39775_0_30"/>
          <p:cNvSpPr txBox="1">
            <a:spLocks noGrp="1"/>
          </p:cNvSpPr>
          <p:nvPr>
            <p:ph type="title"/>
          </p:nvPr>
        </p:nvSpPr>
        <p:spPr>
          <a:xfrm>
            <a:off x="366959" y="376851"/>
            <a:ext cx="82374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800"/>
              <a:t>Some branches promote more than others</a:t>
            </a:r>
            <a:endParaRPr sz="2800"/>
          </a:p>
        </p:txBody>
      </p:sp>
      <p:sp>
        <p:nvSpPr>
          <p:cNvPr id="440" name="Google Shape;440;g198c4f39775_0_30"/>
          <p:cNvSpPr txBox="1">
            <a:spLocks noGrp="1"/>
          </p:cNvSpPr>
          <p:nvPr>
            <p:ph type="body" idx="1"/>
          </p:nvPr>
        </p:nvSpPr>
        <p:spPr>
          <a:xfrm>
            <a:off x="366959" y="1085652"/>
            <a:ext cx="3246900" cy="345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r>
              <a:rPr lang="fi" sz="1600"/>
              <a:t>The need for promotion is vital when there is much competition (such as alimentary stuff, consumer electronics etc.)</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Larger companies tend to use higher share of their total budget in marketing</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In general, B2C companies spend higher budgets than B2B companies</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endParaRPr sz="1600"/>
          </a:p>
        </p:txBody>
      </p:sp>
      <p:pic>
        <p:nvPicPr>
          <p:cNvPr id="441" name="Google Shape;441;g198c4f39775_0_3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651808" y="1149677"/>
            <a:ext cx="5312510" cy="3072234"/>
          </a:xfrm>
          <a:prstGeom prst="rect">
            <a:avLst/>
          </a:prstGeom>
          <a:noFill/>
          <a:ln w="28575" cap="flat" cmpd="sng">
            <a:solidFill>
              <a:srgbClr val="ED7D31"/>
            </a:solidFill>
            <a:prstDash val="solid"/>
            <a:round/>
            <a:headEnd type="none" w="sm" len="sm"/>
            <a:tailEnd type="none" w="sm" len="sm"/>
          </a:ln>
        </p:spPr>
      </p:pic>
      <p:sp>
        <p:nvSpPr>
          <p:cNvPr id="442" name="Google Shape;442;g198c4f39775_0_30"/>
          <p:cNvSpPr txBox="1"/>
          <p:nvPr/>
        </p:nvSpPr>
        <p:spPr>
          <a:xfrm>
            <a:off x="6933405" y="4300725"/>
            <a:ext cx="377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Source: </a:t>
            </a:r>
            <a:r>
              <a:rPr lang="fi" sz="1400" b="0" i="0" u="sng" strike="noStrike" cap="none">
                <a:solidFill>
                  <a:schemeClr val="hlink"/>
                </a:solidFill>
                <a:latin typeface="Arial"/>
                <a:ea typeface="Arial"/>
                <a:cs typeface="Arial"/>
                <a:sym typeface="Arial"/>
                <a:hlinkClick r:id="rId4"/>
              </a:rPr>
              <a:t>Merehead,</a:t>
            </a:r>
            <a:r>
              <a:rPr lang="fi" sz="1400" b="0" i="0" u="none" strike="noStrike" cap="none">
                <a:solidFill>
                  <a:srgbClr val="000000"/>
                </a:solidFill>
                <a:latin typeface="Arial"/>
                <a:ea typeface="Arial"/>
                <a:cs typeface="Arial"/>
                <a:sym typeface="Arial"/>
              </a:rPr>
              <a:t> 2021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g198c4f39775_0_43"/>
          <p:cNvSpPr txBox="1">
            <a:spLocks noGrp="1"/>
          </p:cNvSpPr>
          <p:nvPr>
            <p:ph type="title"/>
          </p:nvPr>
        </p:nvSpPr>
        <p:spPr>
          <a:xfrm>
            <a:off x="628650" y="306274"/>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Social media  </a:t>
            </a:r>
            <a:endParaRPr/>
          </a:p>
        </p:txBody>
      </p:sp>
      <p:sp>
        <p:nvSpPr>
          <p:cNvPr id="448" name="Google Shape;448;g198c4f39775_0_43"/>
          <p:cNvSpPr txBox="1">
            <a:spLocks noGrp="1"/>
          </p:cNvSpPr>
          <p:nvPr>
            <p:ph type="body" idx="1"/>
          </p:nvPr>
        </p:nvSpPr>
        <p:spPr>
          <a:xfrm>
            <a:off x="628650" y="1036863"/>
            <a:ext cx="8221436" cy="3293107"/>
          </a:xfrm>
          <a:prstGeom prst="rect">
            <a:avLst/>
          </a:prstGeom>
          <a:noFill/>
          <a:ln>
            <a:noFill/>
          </a:ln>
        </p:spPr>
        <p:txBody>
          <a:bodyPr spcFirstLastPara="1" wrap="square" lIns="91425" tIns="91425" rIns="91425" bIns="91425" anchor="t" anchorCtr="0">
            <a:normAutofit fontScale="92500" lnSpcReduction="20000"/>
          </a:bodyPr>
          <a:lstStyle/>
          <a:p>
            <a:pPr marL="133350" lvl="0" indent="0" algn="l" rtl="0">
              <a:lnSpc>
                <a:spcPct val="120000"/>
              </a:lnSpc>
              <a:spcBef>
                <a:spcPts val="0"/>
              </a:spcBef>
              <a:spcAft>
                <a:spcPts val="0"/>
              </a:spcAft>
              <a:buClr>
                <a:srgbClr val="161249"/>
              </a:buClr>
              <a:buSzPct val="108107"/>
              <a:buNone/>
            </a:pPr>
            <a:r>
              <a:rPr lang="fi" sz="1500" b="1"/>
              <a:t>What &amp; Why?</a:t>
            </a:r>
            <a:r>
              <a:rPr lang="fi" sz="1500"/>
              <a:t> </a:t>
            </a:r>
            <a:endParaRPr sz="1500"/>
          </a:p>
          <a:p>
            <a:pPr marL="457200" lvl="0" indent="-323884" algn="l" rtl="0">
              <a:lnSpc>
                <a:spcPct val="120000"/>
              </a:lnSpc>
              <a:spcBef>
                <a:spcPts val="0"/>
              </a:spcBef>
              <a:spcAft>
                <a:spcPts val="0"/>
              </a:spcAft>
              <a:buClr>
                <a:srgbClr val="ED7D31"/>
              </a:buClr>
              <a:buSzPct val="108107"/>
              <a:buChar char="●"/>
            </a:pPr>
            <a:r>
              <a:rPr lang="fi" sz="1500"/>
              <a:t>‘Social media’ cover a variety of  platforms where everyone can publish and comment (e.g. Facebook, Instagram, LinkedIn, Blogs, Youtube, Twitter, TikTok) </a:t>
            </a:r>
            <a:endParaRPr sz="1500"/>
          </a:p>
          <a:p>
            <a:pPr marL="457200" lvl="0" indent="-323884" algn="l" rtl="0">
              <a:lnSpc>
                <a:spcPct val="120000"/>
              </a:lnSpc>
              <a:spcBef>
                <a:spcPts val="0"/>
              </a:spcBef>
              <a:spcAft>
                <a:spcPts val="0"/>
              </a:spcAft>
              <a:buClr>
                <a:srgbClr val="ED7D31"/>
              </a:buClr>
              <a:buSzPct val="108107"/>
              <a:buChar char="●"/>
            </a:pPr>
            <a:r>
              <a:rPr lang="fi" sz="1500"/>
              <a:t>Those who publish interesting ‘posts’ earn followers (most persons are followers, just a few are publishers)</a:t>
            </a:r>
            <a:endParaRPr sz="1500"/>
          </a:p>
          <a:p>
            <a:pPr marL="457200" lvl="0" indent="-323884" algn="l" rtl="0">
              <a:lnSpc>
                <a:spcPct val="120000"/>
              </a:lnSpc>
              <a:spcBef>
                <a:spcPts val="0"/>
              </a:spcBef>
              <a:spcAft>
                <a:spcPts val="0"/>
              </a:spcAft>
              <a:buClr>
                <a:srgbClr val="ED7D31"/>
              </a:buClr>
              <a:buSzPct val="108107"/>
              <a:buChar char="●"/>
            </a:pPr>
            <a:r>
              <a:rPr lang="fi" sz="1500"/>
              <a:t>Posts can be shared further in networks and get ‘viral’ - this creates ‘earned publicity’</a:t>
            </a:r>
            <a:endParaRPr sz="1500"/>
          </a:p>
          <a:p>
            <a:pPr marL="457200" lvl="0" indent="-323884" algn="l" rtl="0">
              <a:lnSpc>
                <a:spcPct val="120000"/>
              </a:lnSpc>
              <a:spcBef>
                <a:spcPts val="0"/>
              </a:spcBef>
              <a:spcAft>
                <a:spcPts val="0"/>
              </a:spcAft>
              <a:buClr>
                <a:srgbClr val="ED7D31"/>
              </a:buClr>
              <a:buSzPct val="108107"/>
              <a:buChar char="●"/>
            </a:pPr>
            <a:r>
              <a:rPr lang="fi" sz="1500"/>
              <a:t>Social media platforms also permit advertising to carefully selected target groups</a:t>
            </a:r>
            <a:endParaRPr sz="1500"/>
          </a:p>
          <a:p>
            <a:pPr marL="0" lvl="0" indent="0" algn="l" rtl="0">
              <a:lnSpc>
                <a:spcPct val="120000"/>
              </a:lnSpc>
              <a:spcBef>
                <a:spcPts val="0"/>
              </a:spcBef>
              <a:spcAft>
                <a:spcPts val="0"/>
              </a:spcAft>
              <a:buClr>
                <a:srgbClr val="161249"/>
              </a:buClr>
              <a:buSzPct val="129729"/>
              <a:buNone/>
            </a:pPr>
            <a:endParaRPr sz="1500"/>
          </a:p>
          <a:p>
            <a:pPr marL="0" lvl="0" indent="0" algn="l" rtl="0">
              <a:lnSpc>
                <a:spcPct val="120000"/>
              </a:lnSpc>
              <a:spcBef>
                <a:spcPts val="0"/>
              </a:spcBef>
              <a:spcAft>
                <a:spcPts val="0"/>
              </a:spcAft>
              <a:buClr>
                <a:srgbClr val="161249"/>
              </a:buClr>
              <a:buSzPct val="129729"/>
              <a:buNone/>
            </a:pPr>
            <a:r>
              <a:rPr lang="fi" sz="1500" b="1"/>
              <a:t>How? </a:t>
            </a:r>
            <a:endParaRPr sz="1500" b="1"/>
          </a:p>
          <a:p>
            <a:pPr marL="457200" lvl="0" indent="-323884" algn="l" rtl="0">
              <a:lnSpc>
                <a:spcPct val="120000"/>
              </a:lnSpc>
              <a:spcBef>
                <a:spcPts val="0"/>
              </a:spcBef>
              <a:spcAft>
                <a:spcPts val="0"/>
              </a:spcAft>
              <a:buClr>
                <a:srgbClr val="ED7D31"/>
              </a:buClr>
              <a:buSzPct val="108107"/>
              <a:buFont typeface="Noto Sans Symbols"/>
              <a:buChar char="⮚"/>
            </a:pPr>
            <a:r>
              <a:rPr lang="fi" sz="1500"/>
              <a:t>Establish accounts on the social media platforms where your customers are likely to be</a:t>
            </a:r>
            <a:endParaRPr sz="1500"/>
          </a:p>
          <a:p>
            <a:pPr marL="457200" lvl="0" indent="-323884" algn="l" rtl="0">
              <a:lnSpc>
                <a:spcPct val="120000"/>
              </a:lnSpc>
              <a:spcBef>
                <a:spcPts val="0"/>
              </a:spcBef>
              <a:spcAft>
                <a:spcPts val="0"/>
              </a:spcAft>
              <a:buClr>
                <a:srgbClr val="ED7D31"/>
              </a:buClr>
              <a:buSzPct val="108107"/>
              <a:buFont typeface="Noto Sans Symbols"/>
              <a:buChar char="⮚"/>
            </a:pPr>
            <a:r>
              <a:rPr lang="fi" sz="1500"/>
              <a:t>Start publishing content you think might interest your target audiences, considering the </a:t>
            </a:r>
            <a:endParaRPr sz="1500"/>
          </a:p>
          <a:p>
            <a:pPr marL="457200" lvl="0" indent="0" algn="l" rtl="0">
              <a:lnSpc>
                <a:spcPct val="120000"/>
              </a:lnSpc>
              <a:spcBef>
                <a:spcPts val="0"/>
              </a:spcBef>
              <a:spcAft>
                <a:spcPts val="0"/>
              </a:spcAft>
              <a:buClr>
                <a:srgbClr val="ED7D31"/>
              </a:buClr>
              <a:buSzPct val="129729"/>
              <a:buNone/>
            </a:pPr>
            <a:r>
              <a:rPr lang="fi" sz="1500"/>
              <a:t>appropriate type of contents of respective  media</a:t>
            </a:r>
            <a:endParaRPr sz="1500"/>
          </a:p>
          <a:p>
            <a:pPr marL="457200" lvl="0" indent="-323884" algn="l" rtl="0">
              <a:lnSpc>
                <a:spcPct val="120000"/>
              </a:lnSpc>
              <a:spcBef>
                <a:spcPts val="0"/>
              </a:spcBef>
              <a:spcAft>
                <a:spcPts val="0"/>
              </a:spcAft>
              <a:buClr>
                <a:srgbClr val="ED7D31"/>
              </a:buClr>
              <a:buSzPct val="108107"/>
              <a:buFont typeface="Noto Sans Symbols"/>
              <a:buChar char="⮚"/>
            </a:pPr>
            <a:r>
              <a:rPr lang="fi" sz="1500"/>
              <a:t>Promote your posts and/or create new ads, deploy the targeting tools of respective social media</a:t>
            </a:r>
            <a:endParaRPr sz="1500"/>
          </a:p>
          <a:p>
            <a:pPr marL="457200" lvl="0" indent="-323884" algn="l" rtl="0">
              <a:lnSpc>
                <a:spcPct val="120000"/>
              </a:lnSpc>
              <a:spcBef>
                <a:spcPts val="0"/>
              </a:spcBef>
              <a:spcAft>
                <a:spcPts val="0"/>
              </a:spcAft>
              <a:buClr>
                <a:srgbClr val="ED7D31"/>
              </a:buClr>
              <a:buSzPct val="108107"/>
              <a:buFont typeface="Noto Sans Symbols"/>
              <a:buChar char="⮚"/>
            </a:pPr>
            <a:r>
              <a:rPr lang="fi" sz="1500"/>
              <a:t>Keeping on for some time, you have the option to reach new audiences and activate them</a:t>
            </a:r>
            <a:endParaRPr sz="1500"/>
          </a:p>
        </p:txBody>
      </p:sp>
      <p:pic>
        <p:nvPicPr>
          <p:cNvPr id="449" name="Google Shape;449;g198c4f39775_0_4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769636" y="322846"/>
            <a:ext cx="1745714" cy="9776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g198c4f39775_0_48"/>
          <p:cNvSpPr txBox="1">
            <a:spLocks noGrp="1"/>
          </p:cNvSpPr>
          <p:nvPr>
            <p:ph type="title"/>
          </p:nvPr>
        </p:nvSpPr>
        <p:spPr>
          <a:xfrm>
            <a:off x="628650" y="254651"/>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Website </a:t>
            </a:r>
            <a:endParaRPr/>
          </a:p>
        </p:txBody>
      </p:sp>
      <p:sp>
        <p:nvSpPr>
          <p:cNvPr id="455" name="Google Shape;455;g198c4f39775_0_48"/>
          <p:cNvSpPr txBox="1">
            <a:spLocks noGrp="1"/>
          </p:cNvSpPr>
          <p:nvPr>
            <p:ph type="body" idx="1"/>
          </p:nvPr>
        </p:nvSpPr>
        <p:spPr>
          <a:xfrm>
            <a:off x="639850" y="1106105"/>
            <a:ext cx="8111949" cy="29312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1800"/>
              <a:buNone/>
            </a:pPr>
            <a:r>
              <a:rPr lang="fi" sz="1400" b="1"/>
              <a:t>What &amp; Why?</a:t>
            </a:r>
            <a:r>
              <a:rPr lang="fi" sz="1400"/>
              <a:t> </a:t>
            </a:r>
            <a:endParaRPr sz="1400"/>
          </a:p>
          <a:p>
            <a:pPr marL="457200" lvl="0" indent="-323850" algn="l" rtl="0">
              <a:lnSpc>
                <a:spcPct val="100000"/>
              </a:lnSpc>
              <a:spcBef>
                <a:spcPts val="0"/>
              </a:spcBef>
              <a:spcAft>
                <a:spcPts val="0"/>
              </a:spcAft>
              <a:buClr>
                <a:srgbClr val="ED7D31"/>
              </a:buClr>
              <a:buSzPts val="1500"/>
              <a:buChar char="●"/>
            </a:pPr>
            <a:r>
              <a:rPr lang="fi" sz="1400"/>
              <a:t>Ever more product &amp; service searches are made on internet - ‘if not there, you don´t exist’</a:t>
            </a:r>
            <a:endParaRPr sz="1400"/>
          </a:p>
          <a:p>
            <a:pPr marL="457200" lvl="0" indent="-323850" algn="l" rtl="0">
              <a:lnSpc>
                <a:spcPct val="100000"/>
              </a:lnSpc>
              <a:spcBef>
                <a:spcPts val="0"/>
              </a:spcBef>
              <a:spcAft>
                <a:spcPts val="0"/>
              </a:spcAft>
              <a:buClr>
                <a:srgbClr val="ED7D31"/>
              </a:buClr>
              <a:buSzPts val="1500"/>
              <a:buChar char="●"/>
            </a:pPr>
            <a:r>
              <a:rPr lang="fi" sz="1400"/>
              <a:t>Your website permits to locate a wide range of information  and make it visible to the whole world</a:t>
            </a:r>
            <a:endParaRPr sz="1400"/>
          </a:p>
          <a:p>
            <a:pPr marL="457200" lvl="0" indent="-323850" algn="l" rtl="0">
              <a:lnSpc>
                <a:spcPct val="100000"/>
              </a:lnSpc>
              <a:spcBef>
                <a:spcPts val="0"/>
              </a:spcBef>
              <a:spcAft>
                <a:spcPts val="0"/>
              </a:spcAft>
              <a:buClr>
                <a:srgbClr val="ED7D31"/>
              </a:buClr>
              <a:buSzPts val="1500"/>
              <a:buChar char="●"/>
            </a:pPr>
            <a:r>
              <a:rPr lang="fi" sz="1400"/>
              <a:t>This information can be offered as text, product descriptions, visual elements, videos and links</a:t>
            </a:r>
            <a:endParaRPr sz="1400"/>
          </a:p>
          <a:p>
            <a:pPr marL="457200" lvl="0" indent="-323850" algn="l" rtl="0">
              <a:lnSpc>
                <a:spcPct val="100000"/>
              </a:lnSpc>
              <a:spcBef>
                <a:spcPts val="0"/>
              </a:spcBef>
              <a:spcAft>
                <a:spcPts val="0"/>
              </a:spcAft>
              <a:buClr>
                <a:srgbClr val="ED7D31"/>
              </a:buClr>
              <a:buSzPts val="1500"/>
              <a:buChar char="●"/>
            </a:pPr>
            <a:r>
              <a:rPr lang="fi" sz="1400"/>
              <a:t>It is accessible to anyone, anywhere, anytime - making the organization available 24/7</a:t>
            </a:r>
            <a:endParaRPr sz="1400"/>
          </a:p>
          <a:p>
            <a:pPr marL="457200" lvl="0" indent="-323850" algn="l" rtl="0">
              <a:lnSpc>
                <a:spcPct val="100000"/>
              </a:lnSpc>
              <a:spcBef>
                <a:spcPts val="0"/>
              </a:spcBef>
              <a:spcAft>
                <a:spcPts val="0"/>
              </a:spcAft>
              <a:buClr>
                <a:srgbClr val="ED7D31"/>
              </a:buClr>
              <a:buSzPts val="1500"/>
              <a:buChar char="●"/>
            </a:pPr>
            <a:r>
              <a:rPr lang="fi" sz="1400"/>
              <a:t>A qualified website permit to improve the brand of your organization</a:t>
            </a:r>
            <a:endParaRPr sz="1400"/>
          </a:p>
          <a:p>
            <a:pPr marL="457200" lvl="0" indent="-323850" algn="l" rtl="0">
              <a:lnSpc>
                <a:spcPct val="100000"/>
              </a:lnSpc>
              <a:spcBef>
                <a:spcPts val="0"/>
              </a:spcBef>
              <a:spcAft>
                <a:spcPts val="0"/>
              </a:spcAft>
              <a:buClr>
                <a:srgbClr val="ED7D31"/>
              </a:buClr>
              <a:buSzPts val="1500"/>
              <a:buChar char="●"/>
            </a:pPr>
            <a:r>
              <a:rPr lang="fi" sz="1400"/>
              <a:t>Its role is central also, as most of your social media and ads lead to the website </a:t>
            </a:r>
            <a:endParaRPr sz="1400"/>
          </a:p>
          <a:p>
            <a:pPr marL="0" lvl="0" indent="0" algn="l" rtl="0">
              <a:lnSpc>
                <a:spcPct val="100000"/>
              </a:lnSpc>
              <a:spcBef>
                <a:spcPts val="0"/>
              </a:spcBef>
              <a:spcAft>
                <a:spcPts val="0"/>
              </a:spcAft>
              <a:buClr>
                <a:srgbClr val="161249"/>
              </a:buClr>
              <a:buSzPts val="1800"/>
              <a:buNone/>
            </a:pPr>
            <a:endParaRPr sz="1400"/>
          </a:p>
          <a:p>
            <a:pPr marL="0" lvl="0" indent="0" algn="l" rtl="0">
              <a:lnSpc>
                <a:spcPct val="100000"/>
              </a:lnSpc>
              <a:spcBef>
                <a:spcPts val="0"/>
              </a:spcBef>
              <a:spcAft>
                <a:spcPts val="0"/>
              </a:spcAft>
              <a:buClr>
                <a:srgbClr val="161249"/>
              </a:buClr>
              <a:buSzPts val="1800"/>
              <a:buNone/>
            </a:pPr>
            <a:r>
              <a:rPr lang="fi" sz="1400" b="1"/>
              <a:t>How?</a:t>
            </a:r>
            <a:endParaRPr sz="1400" b="1"/>
          </a:p>
          <a:p>
            <a:pPr marL="457200" lvl="0" indent="-323850" algn="l" rtl="0">
              <a:lnSpc>
                <a:spcPct val="100000"/>
              </a:lnSpc>
              <a:spcBef>
                <a:spcPts val="0"/>
              </a:spcBef>
              <a:spcAft>
                <a:spcPts val="0"/>
              </a:spcAft>
              <a:buClr>
                <a:srgbClr val="ED7D31"/>
              </a:buClr>
              <a:buSzPts val="1500"/>
              <a:buChar char="➢"/>
            </a:pPr>
            <a:r>
              <a:rPr lang="fi" sz="1400"/>
              <a:t>Smaller organizations do them by themselves (Wordpress, WIX, etc.); bigger units outsource it</a:t>
            </a:r>
            <a:endParaRPr sz="1400"/>
          </a:p>
          <a:p>
            <a:pPr marL="457200" lvl="0" indent="-323850" algn="l" rtl="0">
              <a:lnSpc>
                <a:spcPct val="100000"/>
              </a:lnSpc>
              <a:spcBef>
                <a:spcPts val="0"/>
              </a:spcBef>
              <a:spcAft>
                <a:spcPts val="0"/>
              </a:spcAft>
              <a:buClr>
                <a:srgbClr val="ED7D31"/>
              </a:buClr>
              <a:buSzPts val="1500"/>
              <a:buChar char="➢"/>
            </a:pPr>
            <a:r>
              <a:rPr lang="fi" sz="1400"/>
              <a:t>Websites must be planned for the target groups and their representatives (‘buyer personas’)</a:t>
            </a:r>
            <a:endParaRPr sz="1400"/>
          </a:p>
        </p:txBody>
      </p:sp>
      <p:pic>
        <p:nvPicPr>
          <p:cNvPr id="456" name="Google Shape;456;g198c4f39775_0_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55224" y="213925"/>
            <a:ext cx="1785375" cy="10349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g198c4f39775_0_53"/>
          <p:cNvSpPr txBox="1">
            <a:spLocks noGrp="1"/>
          </p:cNvSpPr>
          <p:nvPr>
            <p:ph type="title"/>
          </p:nvPr>
        </p:nvSpPr>
        <p:spPr>
          <a:xfrm>
            <a:off x="628650" y="291014"/>
            <a:ext cx="684167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800"/>
              <a:t>SEO (Search engine optimization) </a:t>
            </a:r>
            <a:endParaRPr sz="2800"/>
          </a:p>
        </p:txBody>
      </p:sp>
      <p:sp>
        <p:nvSpPr>
          <p:cNvPr id="462" name="Google Shape;462;g198c4f39775_0_53"/>
          <p:cNvSpPr txBox="1">
            <a:spLocks noGrp="1"/>
          </p:cNvSpPr>
          <p:nvPr>
            <p:ph type="body" idx="1"/>
          </p:nvPr>
        </p:nvSpPr>
        <p:spPr>
          <a:xfrm>
            <a:off x="628650" y="1061358"/>
            <a:ext cx="7911193" cy="3355522"/>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10000"/>
              </a:lnSpc>
              <a:spcBef>
                <a:spcPts val="0"/>
              </a:spcBef>
              <a:spcAft>
                <a:spcPts val="0"/>
              </a:spcAft>
              <a:buClr>
                <a:srgbClr val="161249"/>
              </a:buClr>
              <a:buSzPct val="121621"/>
              <a:buNone/>
            </a:pPr>
            <a:r>
              <a:rPr lang="fi" sz="1600" b="1"/>
              <a:t>What &amp; why?</a:t>
            </a:r>
            <a:endParaRPr sz="1600" b="1"/>
          </a:p>
          <a:p>
            <a:pPr marL="457200" lvl="0" indent="-323850" algn="l" rtl="0">
              <a:lnSpc>
                <a:spcPct val="110000"/>
              </a:lnSpc>
              <a:spcBef>
                <a:spcPts val="0"/>
              </a:spcBef>
              <a:spcAft>
                <a:spcPts val="0"/>
              </a:spcAft>
              <a:buClr>
                <a:srgbClr val="ED7D31"/>
              </a:buClr>
              <a:buSzPct val="101351"/>
              <a:buChar char="●"/>
            </a:pPr>
            <a:r>
              <a:rPr lang="fi" sz="1600"/>
              <a:t>Search engines (e.g. Google) seek to organize relevant web pages, in order to offer appropriate results for every individual searcher (if not, Google does not have a business)</a:t>
            </a:r>
            <a:endParaRPr sz="1600"/>
          </a:p>
          <a:p>
            <a:pPr marL="457200" lvl="0" indent="-323850" algn="l" rtl="0">
              <a:lnSpc>
                <a:spcPct val="110000"/>
              </a:lnSpc>
              <a:spcBef>
                <a:spcPts val="0"/>
              </a:spcBef>
              <a:spcAft>
                <a:spcPts val="0"/>
              </a:spcAft>
              <a:buClr>
                <a:srgbClr val="ED7D31"/>
              </a:buClr>
              <a:buSzPct val="101351"/>
              <a:buChar char="●"/>
            </a:pPr>
            <a:r>
              <a:rPr lang="fi" sz="1600"/>
              <a:t>To succeed in this, Google reviews and ranks each website continuously, to define how much useful information they include for each search  </a:t>
            </a:r>
            <a:endParaRPr sz="1600"/>
          </a:p>
          <a:p>
            <a:pPr marL="457200" lvl="0" indent="-323850" algn="l" rtl="0">
              <a:lnSpc>
                <a:spcPct val="110000"/>
              </a:lnSpc>
              <a:spcBef>
                <a:spcPts val="0"/>
              </a:spcBef>
              <a:spcAft>
                <a:spcPts val="0"/>
              </a:spcAft>
              <a:buClr>
                <a:srgbClr val="ED7D31"/>
              </a:buClr>
              <a:buSzPct val="101351"/>
              <a:buChar char="●"/>
            </a:pPr>
            <a:r>
              <a:rPr lang="fi" sz="1600"/>
              <a:t>Search results are also the most important source for website traffic </a:t>
            </a:r>
            <a:endParaRPr sz="1600"/>
          </a:p>
          <a:p>
            <a:pPr marL="457200" lvl="0" indent="-323850" algn="l" rtl="0">
              <a:lnSpc>
                <a:spcPct val="110000"/>
              </a:lnSpc>
              <a:spcBef>
                <a:spcPts val="0"/>
              </a:spcBef>
              <a:spcAft>
                <a:spcPts val="0"/>
              </a:spcAft>
              <a:buClr>
                <a:srgbClr val="ED7D31"/>
              </a:buClr>
              <a:buSzPct val="101351"/>
              <a:buChar char="●"/>
            </a:pPr>
            <a:r>
              <a:rPr lang="fi" sz="1600"/>
              <a:t>For this reason, it is vital to have a good position in the search engine result page (SERP)</a:t>
            </a:r>
            <a:endParaRPr sz="1600"/>
          </a:p>
          <a:p>
            <a:pPr marL="457200" lvl="0" indent="-323850" algn="l" rtl="0">
              <a:lnSpc>
                <a:spcPct val="110000"/>
              </a:lnSpc>
              <a:spcBef>
                <a:spcPts val="0"/>
              </a:spcBef>
              <a:spcAft>
                <a:spcPts val="0"/>
              </a:spcAft>
              <a:buClr>
                <a:srgbClr val="ED7D31"/>
              </a:buClr>
              <a:buSzPct val="101351"/>
              <a:buChar char="●"/>
            </a:pPr>
            <a:r>
              <a:rPr lang="fi" sz="1600"/>
              <a:t>SEO refers to all the activities that improve the position in search results, in accordance to the Google criteria for ‘website quality’</a:t>
            </a:r>
            <a:endParaRPr sz="1600"/>
          </a:p>
          <a:p>
            <a:pPr marL="0" lvl="0" indent="0" algn="l" rtl="0">
              <a:lnSpc>
                <a:spcPct val="110000"/>
              </a:lnSpc>
              <a:spcBef>
                <a:spcPts val="0"/>
              </a:spcBef>
              <a:spcAft>
                <a:spcPts val="0"/>
              </a:spcAft>
              <a:buClr>
                <a:srgbClr val="161249"/>
              </a:buClr>
              <a:buSzPct val="121621"/>
              <a:buNone/>
            </a:pPr>
            <a:r>
              <a:rPr lang="fi" sz="1600" b="1"/>
              <a:t>How?</a:t>
            </a:r>
            <a:endParaRPr sz="1600" b="1"/>
          </a:p>
          <a:p>
            <a:pPr marL="457200" lvl="0" indent="-323850" algn="l" rtl="0">
              <a:lnSpc>
                <a:spcPct val="110000"/>
              </a:lnSpc>
              <a:spcBef>
                <a:spcPts val="0"/>
              </a:spcBef>
              <a:spcAft>
                <a:spcPts val="0"/>
              </a:spcAft>
              <a:buClr>
                <a:srgbClr val="ED7D31"/>
              </a:buClr>
              <a:buSzPct val="101351"/>
              <a:buChar char="➢"/>
            </a:pPr>
            <a:r>
              <a:rPr lang="fi" sz="1600"/>
              <a:t>SEO can be conducted in many ways: driving traffic to the website, linking the website to other websites out/in, defining the key words and adding content related to them, writing meaningful metatexts and ensuring the technical performance and security</a:t>
            </a:r>
            <a:endParaRPr sz="1600" b="1"/>
          </a:p>
        </p:txBody>
      </p:sp>
      <p:pic>
        <p:nvPicPr>
          <p:cNvPr id="463" name="Google Shape;463;g198c4f39775_0_5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509775" y="71162"/>
            <a:ext cx="2143125" cy="132042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198c4f39775_0_58"/>
          <p:cNvSpPr txBox="1">
            <a:spLocks noGrp="1"/>
          </p:cNvSpPr>
          <p:nvPr>
            <p:ph type="body" idx="4294967295"/>
          </p:nvPr>
        </p:nvSpPr>
        <p:spPr>
          <a:xfrm>
            <a:off x="561882" y="720045"/>
            <a:ext cx="5446713" cy="4145870"/>
          </a:xfrm>
          <a:prstGeom prst="rect">
            <a:avLst/>
          </a:prstGeom>
          <a:noFill/>
          <a:ln>
            <a:noFill/>
          </a:ln>
        </p:spPr>
        <p:txBody>
          <a:bodyPr spcFirstLastPara="1" wrap="square" lIns="91425" tIns="91425" rIns="91425" bIns="91425" anchor="t" anchorCtr="0">
            <a:normAutofit fontScale="92500"/>
          </a:bodyPr>
          <a:lstStyle/>
          <a:p>
            <a:pPr marL="0" lvl="0" indent="0" algn="l" rtl="0">
              <a:lnSpc>
                <a:spcPct val="100000"/>
              </a:lnSpc>
              <a:spcBef>
                <a:spcPts val="0"/>
              </a:spcBef>
              <a:spcAft>
                <a:spcPts val="0"/>
              </a:spcAft>
              <a:buClr>
                <a:srgbClr val="161249"/>
              </a:buClr>
              <a:buSzPct val="121621"/>
              <a:buNone/>
            </a:pPr>
            <a:r>
              <a:rPr lang="fi" sz="1600" b="1"/>
              <a:t>What &amp; Why?</a:t>
            </a:r>
            <a:endParaRPr sz="1600" b="1"/>
          </a:p>
          <a:p>
            <a:pPr marL="457200" lvl="0" indent="-323850" algn="l" rtl="0">
              <a:lnSpc>
                <a:spcPct val="100000"/>
              </a:lnSpc>
              <a:spcBef>
                <a:spcPts val="0"/>
              </a:spcBef>
              <a:spcAft>
                <a:spcPts val="0"/>
              </a:spcAft>
              <a:buClr>
                <a:srgbClr val="ED7D31"/>
              </a:buClr>
              <a:buSzPct val="101351"/>
              <a:buChar char="●"/>
            </a:pPr>
            <a:r>
              <a:rPr lang="fi" sz="1600" b="1"/>
              <a:t>Search engine advertising</a:t>
            </a:r>
            <a:r>
              <a:rPr lang="fi" sz="1600"/>
              <a:t> (SEA) makes possible to appear on top of search results with an ad</a:t>
            </a:r>
            <a:endParaRPr sz="1600"/>
          </a:p>
          <a:p>
            <a:pPr marL="457200" lvl="0" indent="-323850" algn="l" rtl="0">
              <a:lnSpc>
                <a:spcPct val="100000"/>
              </a:lnSpc>
              <a:spcBef>
                <a:spcPts val="0"/>
              </a:spcBef>
              <a:spcAft>
                <a:spcPts val="0"/>
              </a:spcAft>
              <a:buClr>
                <a:srgbClr val="ED7D31"/>
              </a:buClr>
              <a:buSzPct val="101351"/>
              <a:buChar char="●"/>
            </a:pPr>
            <a:r>
              <a:rPr lang="fi" sz="1600"/>
              <a:t>They are shown to users who use certain search words</a:t>
            </a:r>
            <a:endParaRPr sz="1600"/>
          </a:p>
          <a:p>
            <a:pPr marL="457200" lvl="0" indent="-323850" algn="l" rtl="0">
              <a:lnSpc>
                <a:spcPct val="100000"/>
              </a:lnSpc>
              <a:spcBef>
                <a:spcPts val="0"/>
              </a:spcBef>
              <a:spcAft>
                <a:spcPts val="0"/>
              </a:spcAft>
              <a:buClr>
                <a:srgbClr val="ED7D31"/>
              </a:buClr>
              <a:buSzPct val="101351"/>
              <a:buChar char="●"/>
            </a:pPr>
            <a:r>
              <a:rPr lang="fi" sz="1600"/>
              <a:t>This helps to drive traffic to a website and to make new product or companies known for wider audiences</a:t>
            </a:r>
            <a:endParaRPr sz="1600"/>
          </a:p>
          <a:p>
            <a:pPr marL="457200" lvl="0" indent="-323850" algn="l" rtl="0">
              <a:lnSpc>
                <a:spcPct val="100000"/>
              </a:lnSpc>
              <a:spcBef>
                <a:spcPts val="0"/>
              </a:spcBef>
              <a:spcAft>
                <a:spcPts val="0"/>
              </a:spcAft>
              <a:buClr>
                <a:srgbClr val="ED7D31"/>
              </a:buClr>
              <a:buSzPct val="101351"/>
              <a:buChar char="●"/>
            </a:pPr>
            <a:r>
              <a:rPr lang="fi" sz="1600" b="1"/>
              <a:t>Display Advertising</a:t>
            </a:r>
            <a:r>
              <a:rPr lang="fi" sz="1600"/>
              <a:t> takes place in many kinds of digital media, reaching specific audiences via display networks</a:t>
            </a:r>
            <a:endParaRPr sz="1600"/>
          </a:p>
          <a:p>
            <a:pPr marL="457200" lvl="0" indent="-323850" algn="l" rtl="0">
              <a:lnSpc>
                <a:spcPct val="100000"/>
              </a:lnSpc>
              <a:spcBef>
                <a:spcPts val="0"/>
              </a:spcBef>
              <a:spcAft>
                <a:spcPts val="0"/>
              </a:spcAft>
              <a:buClr>
                <a:srgbClr val="ED7D31"/>
              </a:buClr>
              <a:buSzPct val="101351"/>
              <a:buChar char="●"/>
            </a:pPr>
            <a:r>
              <a:rPr lang="fi" sz="1600"/>
              <a:t>It  helps to increase brand awareness, by getting in front of potential customers that don't yet know your brand</a:t>
            </a:r>
            <a:endParaRPr sz="1600"/>
          </a:p>
          <a:p>
            <a:pPr marL="0" lvl="0" indent="0" algn="l" rtl="0">
              <a:lnSpc>
                <a:spcPct val="100000"/>
              </a:lnSpc>
              <a:spcBef>
                <a:spcPts val="0"/>
              </a:spcBef>
              <a:spcAft>
                <a:spcPts val="0"/>
              </a:spcAft>
              <a:buClr>
                <a:srgbClr val="161249"/>
              </a:buClr>
              <a:buSzPct val="121621"/>
              <a:buNone/>
            </a:pPr>
            <a:endParaRPr sz="1600" b="1"/>
          </a:p>
          <a:p>
            <a:pPr marL="0" lvl="0" indent="0" algn="l" rtl="0">
              <a:lnSpc>
                <a:spcPct val="100000"/>
              </a:lnSpc>
              <a:spcBef>
                <a:spcPts val="0"/>
              </a:spcBef>
              <a:spcAft>
                <a:spcPts val="0"/>
              </a:spcAft>
              <a:buClr>
                <a:srgbClr val="161249"/>
              </a:buClr>
              <a:buSzPct val="121621"/>
              <a:buNone/>
            </a:pPr>
            <a:r>
              <a:rPr lang="fi" sz="1600" b="1"/>
              <a:t>How?</a:t>
            </a:r>
            <a:endParaRPr sz="1600"/>
          </a:p>
          <a:p>
            <a:pPr marL="457200" lvl="0" indent="-323850" algn="l" rtl="0">
              <a:lnSpc>
                <a:spcPct val="100000"/>
              </a:lnSpc>
              <a:spcBef>
                <a:spcPts val="0"/>
              </a:spcBef>
              <a:spcAft>
                <a:spcPts val="0"/>
              </a:spcAft>
              <a:buClr>
                <a:srgbClr val="ED7D31"/>
              </a:buClr>
              <a:buSzPct val="101351"/>
              <a:buChar char="➢"/>
            </a:pPr>
            <a:r>
              <a:rPr lang="fi" sz="1600"/>
              <a:t>SEA can be bought and set directly on  search engine platforms</a:t>
            </a:r>
            <a:endParaRPr sz="1600"/>
          </a:p>
          <a:p>
            <a:pPr marL="457200" lvl="0" indent="-323850" algn="l" rtl="0">
              <a:lnSpc>
                <a:spcPct val="100000"/>
              </a:lnSpc>
              <a:spcBef>
                <a:spcPts val="0"/>
              </a:spcBef>
              <a:spcAft>
                <a:spcPts val="0"/>
              </a:spcAft>
              <a:buClr>
                <a:srgbClr val="ED7D31"/>
              </a:buClr>
              <a:buSzPct val="101351"/>
              <a:buChar char="➢"/>
            </a:pPr>
            <a:r>
              <a:rPr lang="fi" sz="1600"/>
              <a:t>Display advertising can be bought at digital media houses  </a:t>
            </a:r>
            <a:endParaRPr sz="1600"/>
          </a:p>
        </p:txBody>
      </p:sp>
      <p:sp>
        <p:nvSpPr>
          <p:cNvPr id="469" name="Google Shape;469;g198c4f39775_0_58"/>
          <p:cNvSpPr txBox="1">
            <a:spLocks noGrp="1"/>
          </p:cNvSpPr>
          <p:nvPr>
            <p:ph type="title" idx="4294967295"/>
          </p:nvPr>
        </p:nvSpPr>
        <p:spPr>
          <a:xfrm>
            <a:off x="561882" y="146957"/>
            <a:ext cx="54467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Ads - Digital advertising </a:t>
            </a:r>
            <a:endParaRPr/>
          </a:p>
        </p:txBody>
      </p:sp>
      <p:pic>
        <p:nvPicPr>
          <p:cNvPr id="470" name="Google Shape;470;g198c4f39775_0_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45662" y="3306020"/>
            <a:ext cx="2550525" cy="1020200"/>
          </a:xfrm>
          <a:prstGeom prst="rect">
            <a:avLst/>
          </a:prstGeom>
          <a:noFill/>
          <a:ln w="28575" cap="flat" cmpd="sng">
            <a:solidFill>
              <a:srgbClr val="ED7D31"/>
            </a:solidFill>
            <a:prstDash val="solid"/>
            <a:round/>
            <a:headEnd type="none" w="sm" len="sm"/>
            <a:tailEnd type="none" w="sm" len="sm"/>
          </a:ln>
        </p:spPr>
      </p:pic>
      <p:pic>
        <p:nvPicPr>
          <p:cNvPr id="471" name="Google Shape;471;g198c4f39775_0_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41563" y="786039"/>
            <a:ext cx="2758724" cy="1908828"/>
          </a:xfrm>
          <a:prstGeom prst="rect">
            <a:avLst/>
          </a:prstGeom>
          <a:noFill/>
          <a:ln w="28575" cap="flat" cmpd="sng">
            <a:solidFill>
              <a:srgbClr val="ED7D31"/>
            </a:solidFill>
            <a:prstDash val="solid"/>
            <a:round/>
            <a:headEnd type="none" w="sm" len="sm"/>
            <a:tailEnd type="none" w="sm" len="sm"/>
          </a:ln>
        </p:spPr>
      </p:pic>
      <p:sp>
        <p:nvSpPr>
          <p:cNvPr id="472" name="Google Shape;472;g198c4f39775_0_58"/>
          <p:cNvSpPr txBox="1"/>
          <p:nvPr/>
        </p:nvSpPr>
        <p:spPr>
          <a:xfrm>
            <a:off x="6815725" y="2694867"/>
            <a:ext cx="2758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search engine advertising</a:t>
            </a:r>
            <a:endParaRPr sz="1400" b="0" i="0" u="none" strike="noStrike" cap="none">
              <a:solidFill>
                <a:srgbClr val="161249"/>
              </a:solidFill>
              <a:latin typeface="Arial"/>
              <a:ea typeface="Arial"/>
              <a:cs typeface="Arial"/>
              <a:sym typeface="Arial"/>
            </a:endParaRPr>
          </a:p>
        </p:txBody>
      </p:sp>
      <p:sp>
        <p:nvSpPr>
          <p:cNvPr id="473" name="Google Shape;473;g198c4f39775_0_58"/>
          <p:cNvSpPr txBox="1"/>
          <p:nvPr/>
        </p:nvSpPr>
        <p:spPr>
          <a:xfrm>
            <a:off x="6456610" y="4357461"/>
            <a:ext cx="291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display advertising (=banner)</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g198c4f39775_0_63"/>
          <p:cNvSpPr txBox="1">
            <a:spLocks noGrp="1"/>
          </p:cNvSpPr>
          <p:nvPr>
            <p:ph type="title"/>
          </p:nvPr>
        </p:nvSpPr>
        <p:spPr>
          <a:xfrm>
            <a:off x="628650" y="130297"/>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Content marketing</a:t>
            </a:r>
            <a:endParaRPr/>
          </a:p>
        </p:txBody>
      </p:sp>
      <p:pic>
        <p:nvPicPr>
          <p:cNvPr id="479" name="Google Shape;479;g198c4f39775_0_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519373" y="305676"/>
            <a:ext cx="2399525" cy="1390900"/>
          </a:xfrm>
          <a:prstGeom prst="rect">
            <a:avLst/>
          </a:prstGeom>
          <a:noFill/>
          <a:ln>
            <a:noFill/>
          </a:ln>
        </p:spPr>
      </p:pic>
      <p:sp>
        <p:nvSpPr>
          <p:cNvPr id="480" name="Google Shape;480;g198c4f39775_0_63"/>
          <p:cNvSpPr txBox="1">
            <a:spLocks noGrp="1"/>
          </p:cNvSpPr>
          <p:nvPr>
            <p:ph type="body" idx="1"/>
          </p:nvPr>
        </p:nvSpPr>
        <p:spPr>
          <a:xfrm>
            <a:off x="628650" y="811346"/>
            <a:ext cx="7780564" cy="3648470"/>
          </a:xfrm>
          <a:prstGeom prst="rect">
            <a:avLst/>
          </a:prstGeom>
          <a:noFill/>
          <a:ln>
            <a:noFill/>
          </a:ln>
        </p:spPr>
        <p:txBody>
          <a:bodyPr spcFirstLastPara="1" wrap="square" lIns="91425" tIns="108000" rIns="91425" bIns="91425" anchor="t" anchorCtr="0">
            <a:spAutoFit/>
          </a:bodyPr>
          <a:lstStyle/>
          <a:p>
            <a:pPr marL="0" lvl="0" indent="0" algn="l" rtl="0">
              <a:lnSpc>
                <a:spcPct val="100000"/>
              </a:lnSpc>
              <a:spcBef>
                <a:spcPts val="0"/>
              </a:spcBef>
              <a:spcAft>
                <a:spcPts val="0"/>
              </a:spcAft>
              <a:buClr>
                <a:srgbClr val="161249"/>
              </a:buClr>
              <a:buSzPts val="1800"/>
              <a:buNone/>
            </a:pPr>
            <a:r>
              <a:rPr lang="fi" sz="1400" b="1"/>
              <a:t>What and why?</a:t>
            </a:r>
            <a:endParaRPr sz="1400" b="1"/>
          </a:p>
          <a:p>
            <a:pPr marL="457200" lvl="0" indent="-323850" algn="l" rtl="0">
              <a:lnSpc>
                <a:spcPct val="100000"/>
              </a:lnSpc>
              <a:spcBef>
                <a:spcPts val="0"/>
              </a:spcBef>
              <a:spcAft>
                <a:spcPts val="0"/>
              </a:spcAft>
              <a:buClr>
                <a:srgbClr val="ED7D31"/>
              </a:buClr>
              <a:buSzPts val="1500"/>
              <a:buChar char="●"/>
            </a:pPr>
            <a:r>
              <a:rPr lang="fi" sz="1400"/>
              <a:t>Content marketing is a marketing strategy used to attract, engage, </a:t>
            </a:r>
            <a:br>
              <a:rPr lang="fi" sz="1400"/>
            </a:br>
            <a:r>
              <a:rPr lang="fi" sz="1400"/>
              <a:t>and retain an audience by creating and sharing relevant articles, </a:t>
            </a:r>
            <a:br>
              <a:rPr lang="fi" sz="1400"/>
            </a:br>
            <a:r>
              <a:rPr lang="fi" sz="1400"/>
              <a:t>videos, podcasts, and other media</a:t>
            </a:r>
            <a:endParaRPr sz="1400"/>
          </a:p>
          <a:p>
            <a:pPr marL="457200" lvl="0" indent="-323850" algn="l" rtl="0">
              <a:lnSpc>
                <a:spcPct val="100000"/>
              </a:lnSpc>
              <a:spcBef>
                <a:spcPts val="0"/>
              </a:spcBef>
              <a:spcAft>
                <a:spcPts val="0"/>
              </a:spcAft>
              <a:buClr>
                <a:srgbClr val="ED7D31"/>
              </a:buClr>
              <a:buSzPts val="1500"/>
              <a:buChar char="●"/>
            </a:pPr>
            <a:r>
              <a:rPr lang="fi" sz="1400"/>
              <a:t>It is often used by businesses in order to achieve the following goals: attract attention and generate leads, expand their customer base, generate or increase online sales, increase brand awareness or credibility, and engage an online community of users. </a:t>
            </a:r>
            <a:endParaRPr sz="1400"/>
          </a:p>
          <a:p>
            <a:pPr marL="457200" lvl="0" indent="-323850" algn="l" rtl="0">
              <a:lnSpc>
                <a:spcPct val="100000"/>
              </a:lnSpc>
              <a:spcBef>
                <a:spcPts val="0"/>
              </a:spcBef>
              <a:spcAft>
                <a:spcPts val="0"/>
              </a:spcAft>
              <a:buClr>
                <a:srgbClr val="ED7D31"/>
              </a:buClr>
              <a:buSzPts val="1500"/>
              <a:buChar char="●"/>
            </a:pPr>
            <a:r>
              <a:rPr lang="fi" sz="1400"/>
              <a:t>Content marketing attracts new customers by creating and sharing valuable free content. It helps companies create sustainable brand loyalty, provides valuable information to consumers, and creates a willingness to purchase products from the company in the future</a:t>
            </a:r>
            <a:endParaRPr sz="1400"/>
          </a:p>
          <a:p>
            <a:pPr marL="0" lvl="0" indent="0" algn="l" rtl="0">
              <a:lnSpc>
                <a:spcPct val="100000"/>
              </a:lnSpc>
              <a:spcBef>
                <a:spcPts val="0"/>
              </a:spcBef>
              <a:spcAft>
                <a:spcPts val="0"/>
              </a:spcAft>
              <a:buClr>
                <a:srgbClr val="161249"/>
              </a:buClr>
              <a:buSzPts val="1800"/>
              <a:buNone/>
            </a:pPr>
            <a:endParaRPr sz="1400"/>
          </a:p>
          <a:p>
            <a:pPr marL="0" lvl="0" indent="0" algn="l" rtl="0">
              <a:lnSpc>
                <a:spcPct val="100000"/>
              </a:lnSpc>
              <a:spcBef>
                <a:spcPts val="0"/>
              </a:spcBef>
              <a:spcAft>
                <a:spcPts val="0"/>
              </a:spcAft>
              <a:buClr>
                <a:srgbClr val="161249"/>
              </a:buClr>
              <a:buSzPts val="1800"/>
              <a:buNone/>
            </a:pPr>
            <a:r>
              <a:rPr lang="fi" sz="1400" b="1"/>
              <a:t>How?</a:t>
            </a:r>
            <a:endParaRPr sz="1400" b="1"/>
          </a:p>
          <a:p>
            <a:pPr marL="457200" lvl="0" indent="-323850" algn="l" rtl="0">
              <a:lnSpc>
                <a:spcPct val="100000"/>
              </a:lnSpc>
              <a:spcBef>
                <a:spcPts val="0"/>
              </a:spcBef>
              <a:spcAft>
                <a:spcPts val="0"/>
              </a:spcAft>
              <a:buClr>
                <a:srgbClr val="ED7D31"/>
              </a:buClr>
              <a:buSzPts val="1500"/>
              <a:buChar char="➢"/>
            </a:pPr>
            <a:r>
              <a:rPr lang="fi" sz="1400"/>
              <a:t>It all starts from the needs of your target groups and their position in the ‘customer journey’</a:t>
            </a:r>
            <a:endParaRPr sz="1400"/>
          </a:p>
          <a:p>
            <a:pPr marL="457200" lvl="0" indent="-323850" algn="l" rtl="0">
              <a:lnSpc>
                <a:spcPct val="100000"/>
              </a:lnSpc>
              <a:spcBef>
                <a:spcPts val="0"/>
              </a:spcBef>
              <a:spcAft>
                <a:spcPts val="0"/>
              </a:spcAft>
              <a:buClr>
                <a:srgbClr val="ED7D31"/>
              </a:buClr>
              <a:buSzPts val="1500"/>
              <a:buChar char="➢"/>
            </a:pPr>
            <a:r>
              <a:rPr lang="fi" sz="1400"/>
              <a:t>Good content gives them answers to their questions, useful hints or other valuable information</a:t>
            </a:r>
            <a:endParaRPr sz="1400"/>
          </a:p>
          <a:p>
            <a:pPr marL="457200" lvl="0" indent="-323850" algn="l" rtl="0">
              <a:lnSpc>
                <a:spcPct val="100000"/>
              </a:lnSpc>
              <a:spcBef>
                <a:spcPts val="0"/>
              </a:spcBef>
              <a:spcAft>
                <a:spcPts val="0"/>
              </a:spcAft>
              <a:buClr>
                <a:srgbClr val="ED7D31"/>
              </a:buClr>
              <a:buSzPts val="1500"/>
              <a:buChar char="➢"/>
            </a:pPr>
            <a:r>
              <a:rPr lang="fi" sz="1400"/>
              <a:t>Its form and channels should be selected according to where the target groups are   </a:t>
            </a:r>
            <a:endParaRPr sz="14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198c4f39775_0_68"/>
          <p:cNvSpPr txBox="1">
            <a:spLocks noGrp="1"/>
          </p:cNvSpPr>
          <p:nvPr>
            <p:ph type="title"/>
          </p:nvPr>
        </p:nvSpPr>
        <p:spPr>
          <a:xfrm>
            <a:off x="623618" y="293313"/>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E-mail marketing</a:t>
            </a:r>
            <a:endParaRPr/>
          </a:p>
        </p:txBody>
      </p:sp>
      <p:sp>
        <p:nvSpPr>
          <p:cNvPr id="486" name="Google Shape;486;g198c4f39775_0_68"/>
          <p:cNvSpPr txBox="1">
            <a:spLocks noGrp="1"/>
          </p:cNvSpPr>
          <p:nvPr>
            <p:ph type="body" idx="1"/>
          </p:nvPr>
        </p:nvSpPr>
        <p:spPr>
          <a:xfrm>
            <a:off x="623618" y="1073659"/>
            <a:ext cx="8144414" cy="3466585"/>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800"/>
              <a:buNone/>
            </a:pPr>
            <a:r>
              <a:rPr lang="fi" sz="1500" b="1"/>
              <a:t>What and why?</a:t>
            </a:r>
            <a:endParaRPr sz="1500" b="1"/>
          </a:p>
          <a:p>
            <a:pPr marL="457200" lvl="0" indent="-323850" algn="l" rtl="0">
              <a:lnSpc>
                <a:spcPct val="115000"/>
              </a:lnSpc>
              <a:spcBef>
                <a:spcPts val="0"/>
              </a:spcBef>
              <a:spcAft>
                <a:spcPts val="0"/>
              </a:spcAft>
              <a:buClr>
                <a:srgbClr val="ED7D31"/>
              </a:buClr>
              <a:buSzPts val="1500"/>
              <a:buChar char="●"/>
            </a:pPr>
            <a:r>
              <a:rPr lang="fi" sz="1500"/>
              <a:t>A marketing form where you can send focused messages to registered customers in mass quantities</a:t>
            </a:r>
            <a:endParaRPr sz="1500"/>
          </a:p>
          <a:p>
            <a:pPr marL="457200" lvl="0" indent="-323850" algn="l" rtl="0">
              <a:lnSpc>
                <a:spcPct val="115000"/>
              </a:lnSpc>
              <a:spcBef>
                <a:spcPts val="0"/>
              </a:spcBef>
              <a:spcAft>
                <a:spcPts val="0"/>
              </a:spcAft>
              <a:buClr>
                <a:srgbClr val="ED7D31"/>
              </a:buClr>
              <a:buSzPts val="1500"/>
              <a:buChar char="●"/>
            </a:pPr>
            <a:r>
              <a:rPr lang="fi" sz="1500"/>
              <a:t>It has low expenses and the mails reach the recipients without any ‘algorithm filter’</a:t>
            </a:r>
            <a:endParaRPr sz="1500"/>
          </a:p>
          <a:p>
            <a:pPr marL="457200" lvl="0" indent="-323850" algn="l" rtl="0">
              <a:lnSpc>
                <a:spcPct val="115000"/>
              </a:lnSpc>
              <a:spcBef>
                <a:spcPts val="0"/>
              </a:spcBef>
              <a:spcAft>
                <a:spcPts val="0"/>
              </a:spcAft>
              <a:buClr>
                <a:srgbClr val="ED7D31"/>
              </a:buClr>
              <a:buSzPts val="1500"/>
              <a:buChar char="●"/>
            </a:pPr>
            <a:r>
              <a:rPr lang="fi" sz="1500"/>
              <a:t>E-mail marketing campaigns can be used for promoting special offers, new product releases, publications or your brand at large</a:t>
            </a:r>
            <a:endParaRPr sz="1500"/>
          </a:p>
          <a:p>
            <a:pPr marL="457200" lvl="0" indent="-323850" algn="l" rtl="0">
              <a:lnSpc>
                <a:spcPct val="115000"/>
              </a:lnSpc>
              <a:spcBef>
                <a:spcPts val="0"/>
              </a:spcBef>
              <a:spcAft>
                <a:spcPts val="0"/>
              </a:spcAft>
              <a:buClr>
                <a:srgbClr val="ED7D31"/>
              </a:buClr>
              <a:buSzPts val="1500"/>
              <a:buChar char="●"/>
            </a:pPr>
            <a:r>
              <a:rPr lang="fi" sz="1500"/>
              <a:t>A way of reinforcing brand and customer loyalty</a:t>
            </a:r>
            <a:endParaRPr sz="1500"/>
          </a:p>
          <a:p>
            <a:pPr marL="0" lvl="0" indent="0" algn="l" rtl="0">
              <a:lnSpc>
                <a:spcPct val="115000"/>
              </a:lnSpc>
              <a:spcBef>
                <a:spcPts val="0"/>
              </a:spcBef>
              <a:spcAft>
                <a:spcPts val="0"/>
              </a:spcAft>
              <a:buClr>
                <a:srgbClr val="161249"/>
              </a:buClr>
              <a:buSzPts val="1800"/>
              <a:buNone/>
            </a:pPr>
            <a:endParaRPr sz="1500"/>
          </a:p>
          <a:p>
            <a:pPr marL="0" lvl="0" indent="0" algn="l" rtl="0">
              <a:lnSpc>
                <a:spcPct val="115000"/>
              </a:lnSpc>
              <a:spcBef>
                <a:spcPts val="0"/>
              </a:spcBef>
              <a:spcAft>
                <a:spcPts val="0"/>
              </a:spcAft>
              <a:buClr>
                <a:srgbClr val="161249"/>
              </a:buClr>
              <a:buSzPts val="1800"/>
              <a:buNone/>
            </a:pPr>
            <a:r>
              <a:rPr lang="fi" sz="1500" b="1"/>
              <a:t>How?</a:t>
            </a:r>
            <a:endParaRPr sz="1500"/>
          </a:p>
          <a:p>
            <a:pPr marL="457200" lvl="0" indent="-323850" algn="l" rtl="0">
              <a:lnSpc>
                <a:spcPct val="115000"/>
              </a:lnSpc>
              <a:spcBef>
                <a:spcPts val="0"/>
              </a:spcBef>
              <a:spcAft>
                <a:spcPts val="0"/>
              </a:spcAft>
              <a:buClr>
                <a:srgbClr val="ED7D31"/>
              </a:buClr>
              <a:buSzPts val="1500"/>
              <a:buChar char="➢"/>
            </a:pPr>
            <a:r>
              <a:rPr lang="fi" sz="1500"/>
              <a:t>The presentation text and pics of the emails should be personal and attractive</a:t>
            </a:r>
            <a:endParaRPr sz="1500"/>
          </a:p>
          <a:p>
            <a:pPr marL="457200" lvl="0" indent="-323850" algn="l" rtl="0">
              <a:lnSpc>
                <a:spcPct val="115000"/>
              </a:lnSpc>
              <a:spcBef>
                <a:spcPts val="0"/>
              </a:spcBef>
              <a:spcAft>
                <a:spcPts val="0"/>
              </a:spcAft>
              <a:buClr>
                <a:srgbClr val="ED7D31"/>
              </a:buClr>
              <a:buSzPts val="1500"/>
              <a:buChar char="➢"/>
            </a:pPr>
            <a:r>
              <a:rPr lang="fi" sz="1500"/>
              <a:t>When useful and appealing, the recipients become engage and continue opening them</a:t>
            </a:r>
            <a:endParaRPr sz="1500"/>
          </a:p>
          <a:p>
            <a:pPr marL="0" lvl="0" indent="0" algn="l" rtl="0">
              <a:lnSpc>
                <a:spcPct val="115000"/>
              </a:lnSpc>
              <a:spcBef>
                <a:spcPts val="0"/>
              </a:spcBef>
              <a:spcAft>
                <a:spcPts val="0"/>
              </a:spcAft>
              <a:buClr>
                <a:srgbClr val="161249"/>
              </a:buClr>
              <a:buSzPts val="1800"/>
              <a:buNone/>
            </a:pPr>
            <a:endParaRPr sz="1500"/>
          </a:p>
        </p:txBody>
      </p:sp>
      <p:pic>
        <p:nvPicPr>
          <p:cNvPr id="487" name="Google Shape;487;g198c4f39775_0_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92868" y="198974"/>
            <a:ext cx="1517450" cy="118285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55868" y="820263"/>
            <a:ext cx="4705644" cy="3829463"/>
          </a:xfrm>
          <a:prstGeom prst="rect">
            <a:avLst/>
          </a:prstGeom>
          <a:noFill/>
          <a:ln>
            <a:noFill/>
          </a:ln>
        </p:spPr>
      </p:pic>
      <p:sp>
        <p:nvSpPr>
          <p:cNvPr id="493" name="Google Shape;493;p3"/>
          <p:cNvSpPr txBox="1">
            <a:spLocks noGrp="1"/>
          </p:cNvSpPr>
          <p:nvPr>
            <p:ph type="body" idx="4294967295"/>
          </p:nvPr>
        </p:nvSpPr>
        <p:spPr>
          <a:xfrm>
            <a:off x="500332" y="820263"/>
            <a:ext cx="3987800" cy="3678237"/>
          </a:xfrm>
          <a:prstGeom prst="rect">
            <a:avLst/>
          </a:prstGeom>
          <a:noFill/>
          <a:ln>
            <a:noFill/>
          </a:ln>
        </p:spPr>
        <p:txBody>
          <a:bodyPr spcFirstLastPara="1" wrap="square" lIns="91425" tIns="91425" rIns="91425" bIns="91425" anchor="t" anchorCtr="0">
            <a:normAutofit/>
          </a:bodyPr>
          <a:lstStyle/>
          <a:p>
            <a:pPr marL="457200" lvl="0" indent="-323850" algn="l" rtl="0">
              <a:lnSpc>
                <a:spcPct val="115000"/>
              </a:lnSpc>
              <a:spcBef>
                <a:spcPts val="0"/>
              </a:spcBef>
              <a:spcAft>
                <a:spcPts val="0"/>
              </a:spcAft>
              <a:buClr>
                <a:srgbClr val="ED7D31"/>
              </a:buClr>
              <a:buSzPts val="1500"/>
              <a:buChar char="●"/>
            </a:pPr>
            <a:r>
              <a:rPr lang="fi" sz="1500"/>
              <a:t>Apt for </a:t>
            </a:r>
            <a:r>
              <a:rPr lang="fi" sz="1500" b="1"/>
              <a:t>newcomer</a:t>
            </a:r>
            <a:r>
              <a:rPr lang="fi" sz="1500"/>
              <a:t>/</a:t>
            </a:r>
            <a:r>
              <a:rPr lang="fi" sz="1500" b="1"/>
              <a:t>raising awareness</a:t>
            </a:r>
            <a:r>
              <a:rPr lang="fi" sz="1500"/>
              <a:t>: </a:t>
            </a:r>
            <a:endParaRPr sz="1500"/>
          </a:p>
          <a:p>
            <a:pPr marL="914400" lvl="1" indent="-323850" algn="l" rtl="0">
              <a:lnSpc>
                <a:spcPct val="115000"/>
              </a:lnSpc>
              <a:spcBef>
                <a:spcPts val="0"/>
              </a:spcBef>
              <a:spcAft>
                <a:spcPts val="0"/>
              </a:spcAft>
              <a:buClr>
                <a:srgbClr val="ED7D31"/>
              </a:buClr>
              <a:buSzPts val="1500"/>
              <a:buChar char="○"/>
            </a:pPr>
            <a:r>
              <a:rPr lang="fi" sz="1500"/>
              <a:t>Social </a:t>
            </a:r>
            <a:endParaRPr sz="1500"/>
          </a:p>
          <a:p>
            <a:pPr marL="914400" lvl="1" indent="-323850" algn="l" rtl="0">
              <a:lnSpc>
                <a:spcPct val="115000"/>
              </a:lnSpc>
              <a:spcBef>
                <a:spcPts val="0"/>
              </a:spcBef>
              <a:spcAft>
                <a:spcPts val="0"/>
              </a:spcAft>
              <a:buClr>
                <a:srgbClr val="ED7D31"/>
              </a:buClr>
              <a:buSzPts val="1500"/>
              <a:buChar char="○"/>
            </a:pPr>
            <a:r>
              <a:rPr lang="fi" sz="1500"/>
              <a:t>Website (+mobile opt.)</a:t>
            </a:r>
            <a:endParaRPr sz="1500"/>
          </a:p>
          <a:p>
            <a:pPr marL="914400" lvl="1" indent="-323850" algn="l" rtl="0">
              <a:lnSpc>
                <a:spcPct val="115000"/>
              </a:lnSpc>
              <a:spcBef>
                <a:spcPts val="0"/>
              </a:spcBef>
              <a:spcAft>
                <a:spcPts val="0"/>
              </a:spcAft>
              <a:buClr>
                <a:srgbClr val="ED7D31"/>
              </a:buClr>
              <a:buSzPts val="1500"/>
              <a:buChar char="○"/>
            </a:pPr>
            <a:r>
              <a:rPr lang="fi" sz="1500"/>
              <a:t>SEO</a:t>
            </a:r>
            <a:endParaRPr sz="1500"/>
          </a:p>
          <a:p>
            <a:pPr marL="914400" lvl="1" indent="-323850" algn="l" rtl="0">
              <a:lnSpc>
                <a:spcPct val="115000"/>
              </a:lnSpc>
              <a:spcBef>
                <a:spcPts val="0"/>
              </a:spcBef>
              <a:spcAft>
                <a:spcPts val="0"/>
              </a:spcAft>
              <a:buClr>
                <a:srgbClr val="ED7D31"/>
              </a:buClr>
              <a:buSzPts val="1500"/>
              <a:buChar char="○"/>
            </a:pPr>
            <a:r>
              <a:rPr lang="fi" sz="1500"/>
              <a:t>start content marketing</a:t>
            </a:r>
            <a:endParaRPr sz="1500"/>
          </a:p>
          <a:p>
            <a:pPr marL="914400" lvl="1" indent="-323850" algn="l" rtl="0">
              <a:lnSpc>
                <a:spcPct val="115000"/>
              </a:lnSpc>
              <a:spcBef>
                <a:spcPts val="0"/>
              </a:spcBef>
              <a:spcAft>
                <a:spcPts val="0"/>
              </a:spcAft>
              <a:buClr>
                <a:srgbClr val="ED7D31"/>
              </a:buClr>
              <a:buSzPts val="1500"/>
              <a:buChar char="○"/>
            </a:pPr>
            <a:r>
              <a:rPr lang="fi" sz="1500"/>
              <a:t>Ads</a:t>
            </a:r>
            <a:endParaRPr sz="1500"/>
          </a:p>
          <a:p>
            <a:pPr marL="0" lvl="0" indent="0" algn="l" rtl="0">
              <a:lnSpc>
                <a:spcPct val="115000"/>
              </a:lnSpc>
              <a:spcBef>
                <a:spcPts val="0"/>
              </a:spcBef>
              <a:spcAft>
                <a:spcPts val="0"/>
              </a:spcAft>
              <a:buClr>
                <a:srgbClr val="161249"/>
              </a:buClr>
              <a:buSzPts val="1800"/>
              <a:buNone/>
            </a:pPr>
            <a:endParaRPr sz="1500"/>
          </a:p>
          <a:p>
            <a:pPr marL="0" lvl="0" indent="0" algn="l" rtl="0">
              <a:lnSpc>
                <a:spcPct val="115000"/>
              </a:lnSpc>
              <a:spcBef>
                <a:spcPts val="0"/>
              </a:spcBef>
              <a:spcAft>
                <a:spcPts val="0"/>
              </a:spcAft>
              <a:buClr>
                <a:srgbClr val="161249"/>
              </a:buClr>
              <a:buSzPts val="1800"/>
              <a:buNone/>
            </a:pPr>
            <a:endParaRPr sz="1500"/>
          </a:p>
          <a:p>
            <a:pPr marL="457200" lvl="0" indent="-323850" algn="l" rtl="0">
              <a:lnSpc>
                <a:spcPct val="115000"/>
              </a:lnSpc>
              <a:spcBef>
                <a:spcPts val="0"/>
              </a:spcBef>
              <a:spcAft>
                <a:spcPts val="0"/>
              </a:spcAft>
              <a:buClr>
                <a:srgbClr val="ED7D31"/>
              </a:buClr>
              <a:buSzPts val="1500"/>
              <a:buChar char="●"/>
            </a:pPr>
            <a:r>
              <a:rPr lang="fi" sz="1500"/>
              <a:t>Apt for boosting an </a:t>
            </a:r>
            <a:r>
              <a:rPr lang="fi" sz="1500" b="1"/>
              <a:t>existing company</a:t>
            </a:r>
            <a:r>
              <a:rPr lang="fi" sz="1500"/>
              <a:t> </a:t>
            </a:r>
            <a:endParaRPr sz="1500"/>
          </a:p>
          <a:p>
            <a:pPr marL="914400" lvl="1" indent="-323850" algn="l" rtl="0">
              <a:lnSpc>
                <a:spcPct val="115000"/>
              </a:lnSpc>
              <a:spcBef>
                <a:spcPts val="0"/>
              </a:spcBef>
              <a:spcAft>
                <a:spcPts val="0"/>
              </a:spcAft>
              <a:buClr>
                <a:srgbClr val="ED7D31"/>
              </a:buClr>
              <a:buSzPts val="1500"/>
              <a:buChar char="○"/>
            </a:pPr>
            <a:r>
              <a:rPr lang="fi" sz="1500"/>
              <a:t>continued content marketing</a:t>
            </a:r>
            <a:endParaRPr sz="1500"/>
          </a:p>
          <a:p>
            <a:pPr marL="914400" lvl="1" indent="-323850" algn="l" rtl="0">
              <a:lnSpc>
                <a:spcPct val="115000"/>
              </a:lnSpc>
              <a:spcBef>
                <a:spcPts val="0"/>
              </a:spcBef>
              <a:spcAft>
                <a:spcPts val="0"/>
              </a:spcAft>
              <a:buClr>
                <a:srgbClr val="ED7D31"/>
              </a:buClr>
              <a:buSzPts val="1500"/>
              <a:buChar char="○"/>
            </a:pPr>
            <a:r>
              <a:rPr lang="fi" sz="1500"/>
              <a:t>e-mail</a:t>
            </a:r>
            <a:endParaRPr sz="1500"/>
          </a:p>
          <a:p>
            <a:pPr marL="914400" lvl="1" indent="-323850" algn="l" rtl="0">
              <a:lnSpc>
                <a:spcPct val="115000"/>
              </a:lnSpc>
              <a:spcBef>
                <a:spcPts val="0"/>
              </a:spcBef>
              <a:spcAft>
                <a:spcPts val="0"/>
              </a:spcAft>
              <a:buClr>
                <a:srgbClr val="ED7D31"/>
              </a:buClr>
              <a:buSzPts val="1500"/>
              <a:buChar char="○"/>
            </a:pPr>
            <a:r>
              <a:rPr lang="fi" sz="1500"/>
              <a:t>conversation marketing</a:t>
            </a:r>
            <a:endParaRPr sz="1500"/>
          </a:p>
          <a:p>
            <a:pPr marL="914400" lvl="1" indent="-323850" algn="l" rtl="0">
              <a:lnSpc>
                <a:spcPct val="115000"/>
              </a:lnSpc>
              <a:spcBef>
                <a:spcPts val="0"/>
              </a:spcBef>
              <a:spcAft>
                <a:spcPts val="0"/>
              </a:spcAft>
              <a:buClr>
                <a:srgbClr val="ED7D31"/>
              </a:buClr>
              <a:buSzPts val="1500"/>
              <a:buChar char="○"/>
            </a:pPr>
            <a:r>
              <a:rPr lang="fi" sz="1500"/>
              <a:t>CRM</a:t>
            </a:r>
            <a:endParaRPr sz="1500"/>
          </a:p>
          <a:p>
            <a:pPr marL="0" lvl="0" indent="0" algn="l" rtl="0">
              <a:lnSpc>
                <a:spcPct val="115000"/>
              </a:lnSpc>
              <a:spcBef>
                <a:spcPts val="0"/>
              </a:spcBef>
              <a:spcAft>
                <a:spcPts val="0"/>
              </a:spcAft>
              <a:buClr>
                <a:srgbClr val="161249"/>
              </a:buClr>
              <a:buSzPts val="1800"/>
              <a:buNone/>
            </a:pPr>
            <a:endParaRPr sz="1500"/>
          </a:p>
        </p:txBody>
      </p:sp>
      <p:sp>
        <p:nvSpPr>
          <p:cNvPr id="494" name="Google Shape;494;p3"/>
          <p:cNvSpPr txBox="1">
            <a:spLocks noGrp="1"/>
          </p:cNvSpPr>
          <p:nvPr>
            <p:ph type="title" idx="4294967295"/>
          </p:nvPr>
        </p:nvSpPr>
        <p:spPr>
          <a:xfrm>
            <a:off x="500332" y="1011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 Instruments for different phases</a:t>
            </a:r>
            <a:endParaRPr/>
          </a:p>
        </p:txBody>
      </p:sp>
      <p:sp>
        <p:nvSpPr>
          <p:cNvPr id="495" name="Google Shape;495;p3"/>
          <p:cNvSpPr txBox="1"/>
          <p:nvPr/>
        </p:nvSpPr>
        <p:spPr>
          <a:xfrm>
            <a:off x="3218400" y="4440575"/>
            <a:ext cx="25077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 u="sng">
                <a:solidFill>
                  <a:schemeClr val="hlink"/>
                </a:solidFill>
                <a:hlinkClick r:id="rId4"/>
              </a:rPr>
              <a:t>Further reading</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g23982b51697_0_6"/>
          <p:cNvSpPr txBox="1">
            <a:spLocks noGrp="1"/>
          </p:cNvSpPr>
          <p:nvPr>
            <p:ph type="body" idx="1"/>
          </p:nvPr>
        </p:nvSpPr>
        <p:spPr>
          <a:xfrm>
            <a:off x="848794" y="411515"/>
            <a:ext cx="7289400" cy="665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 activit</a:t>
            </a:r>
            <a:r>
              <a:rPr lang="fi"/>
              <a:t>y</a:t>
            </a:r>
            <a:r>
              <a:rPr lang="fi" sz="2400">
                <a:solidFill>
                  <a:schemeClr val="lt1"/>
                </a:solidFill>
              </a:rPr>
              <a:t> </a:t>
            </a:r>
            <a:r>
              <a:rPr lang="fi"/>
              <a:t>for analyzing the different instruments</a:t>
            </a:r>
            <a:endParaRPr/>
          </a:p>
        </p:txBody>
      </p:sp>
      <p:sp>
        <p:nvSpPr>
          <p:cNvPr id="501" name="Google Shape;501;g23982b51697_0_6"/>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a:t>Go back to the campaign you chose for applying the RACE-model.  </a:t>
            </a:r>
            <a:br>
              <a:rPr lang="fi" sz="1600"/>
            </a:br>
            <a:endParaRPr sz="1600"/>
          </a:p>
          <a:p>
            <a:pPr marL="457200" lvl="0" indent="-330200" algn="l" rtl="0">
              <a:lnSpc>
                <a:spcPct val="100000"/>
              </a:lnSpc>
              <a:spcBef>
                <a:spcPts val="0"/>
              </a:spcBef>
              <a:spcAft>
                <a:spcPts val="0"/>
              </a:spcAft>
              <a:buSzPts val="1600"/>
              <a:buAutoNum type="arabicPeriod"/>
            </a:pPr>
            <a:r>
              <a:rPr lang="fi" sz="1600"/>
              <a:t>Analyze which instruments are used for this campaign in the different phases.  </a:t>
            </a:r>
            <a:endParaRPr sz="1600"/>
          </a:p>
          <a:p>
            <a:pPr marL="0" lvl="0" indent="0" algn="l" rtl="0">
              <a:lnSpc>
                <a:spcPct val="100000"/>
              </a:lnSpc>
              <a:spcBef>
                <a:spcPts val="0"/>
              </a:spcBef>
              <a:spcAft>
                <a:spcPts val="0"/>
              </a:spcAft>
              <a:buNone/>
            </a:pPr>
            <a:endParaRPr sz="1600"/>
          </a:p>
          <a:p>
            <a:pPr marL="457200" lvl="0" indent="-330200" algn="l" rtl="0">
              <a:lnSpc>
                <a:spcPct val="100000"/>
              </a:lnSpc>
              <a:spcBef>
                <a:spcPts val="0"/>
              </a:spcBef>
              <a:spcAft>
                <a:spcPts val="0"/>
              </a:spcAft>
              <a:buSzPts val="1600"/>
              <a:buAutoNum type="arabicPeriod"/>
            </a:pPr>
            <a:r>
              <a:rPr lang="fi" sz="1600"/>
              <a:t>Consider whether you find these instruments suitable and explain why. </a:t>
            </a:r>
            <a:endParaRPr sz="1600"/>
          </a:p>
          <a:p>
            <a:pPr marL="0" lvl="0" indent="0" algn="l" rtl="0">
              <a:lnSpc>
                <a:spcPct val="100000"/>
              </a:lnSpc>
              <a:spcBef>
                <a:spcPts val="0"/>
              </a:spcBef>
              <a:spcAft>
                <a:spcPts val="0"/>
              </a:spcAft>
              <a:buClr>
                <a:schemeClr val="lt1"/>
              </a:buClr>
              <a:buSzPts val="1600"/>
              <a:buNone/>
            </a:pPr>
            <a:endParaRPr sz="1600"/>
          </a:p>
          <a:p>
            <a:pPr marL="457200" lvl="0" indent="-330200" algn="l" rtl="0">
              <a:lnSpc>
                <a:spcPct val="100000"/>
              </a:lnSpc>
              <a:spcBef>
                <a:spcPts val="0"/>
              </a:spcBef>
              <a:spcAft>
                <a:spcPts val="0"/>
              </a:spcAft>
              <a:buSzPts val="1600"/>
              <a:buAutoNum type="arabicPeriod"/>
            </a:pPr>
            <a:r>
              <a:rPr lang="fi" sz="1600"/>
              <a:t>Present your example in class. </a:t>
            </a: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2"/>
          <p:cNvSpPr txBox="1">
            <a:spLocks noGrp="1"/>
          </p:cNvSpPr>
          <p:nvPr>
            <p:ph type="title" idx="4294967295"/>
          </p:nvPr>
        </p:nvSpPr>
        <p:spPr>
          <a:xfrm>
            <a:off x="417512" y="2000250"/>
            <a:ext cx="8308975"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800"/>
              <a:buFont typeface="Arial"/>
              <a:buNone/>
            </a:pPr>
            <a:r>
              <a:rPr lang="fi" sz="3620"/>
              <a:t>Objectives and measures</a:t>
            </a:r>
            <a:endParaRPr sz="362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g238a394e843_0_279" descr="https://ad962edbae8ba7b03b7f-d10007df79b5b7a4e475a291e50a08cf.ssl.cf3.rackcdn.com/tam-sam-som/tam-sam-som.png"/>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872652" y="577290"/>
            <a:ext cx="983048" cy="999787"/>
          </a:xfrm>
          <a:prstGeom prst="rect">
            <a:avLst/>
          </a:prstGeom>
          <a:noFill/>
          <a:ln>
            <a:noFill/>
          </a:ln>
        </p:spPr>
      </p:pic>
      <p:sp>
        <p:nvSpPr>
          <p:cNvPr id="512" name="Google Shape;512;g238a394e843_0_279"/>
          <p:cNvSpPr txBox="1"/>
          <p:nvPr/>
        </p:nvSpPr>
        <p:spPr>
          <a:xfrm>
            <a:off x="5872652" y="1882453"/>
            <a:ext cx="2793000" cy="19164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TAM </a:t>
            </a:r>
            <a:r>
              <a:rPr lang="fi" sz="1200" b="0" i="0" u="none" strike="noStrike" cap="none">
                <a:solidFill>
                  <a:srgbClr val="151149"/>
                </a:solidFill>
                <a:latin typeface="Arial"/>
                <a:ea typeface="Arial"/>
                <a:cs typeface="Arial"/>
                <a:sym typeface="Arial"/>
              </a:rPr>
              <a:t>or Total Available Market is the total market demand for a product or service.</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SAM </a:t>
            </a:r>
            <a:r>
              <a:rPr lang="fi" sz="1200" b="0" i="0" u="none" strike="noStrike" cap="none">
                <a:solidFill>
                  <a:srgbClr val="151149"/>
                </a:solidFill>
                <a:latin typeface="Arial"/>
                <a:ea typeface="Arial"/>
                <a:cs typeface="Arial"/>
                <a:sym typeface="Arial"/>
              </a:rPr>
              <a:t>or Serviceable Available Market is the segment of the TAM targeted by your products and services which is within your geographical reach.</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SOM </a:t>
            </a:r>
            <a:r>
              <a:rPr lang="fi" sz="1200" b="0" i="0" u="none" strike="noStrike" cap="none">
                <a:solidFill>
                  <a:srgbClr val="151149"/>
                </a:solidFill>
                <a:latin typeface="Arial"/>
                <a:ea typeface="Arial"/>
                <a:cs typeface="Arial"/>
                <a:sym typeface="Arial"/>
              </a:rPr>
              <a:t>or Serviceable Obtainable Market is the portion of SAM that you can capture.</a:t>
            </a:r>
            <a:endParaRPr sz="1350" b="0" i="0" u="none" strike="noStrike" cap="none">
              <a:solidFill>
                <a:srgbClr val="151149"/>
              </a:solidFill>
              <a:latin typeface="Arial"/>
              <a:ea typeface="Arial"/>
              <a:cs typeface="Arial"/>
              <a:sym typeface="Arial"/>
            </a:endParaRPr>
          </a:p>
        </p:txBody>
      </p:sp>
      <p:sp>
        <p:nvSpPr>
          <p:cNvPr id="513" name="Google Shape;513;g238a394e843_0_279"/>
          <p:cNvSpPr txBox="1"/>
          <p:nvPr/>
        </p:nvSpPr>
        <p:spPr>
          <a:xfrm>
            <a:off x="5872652" y="3865004"/>
            <a:ext cx="2460300" cy="4386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51149"/>
                </a:solidFill>
                <a:latin typeface="Arial"/>
                <a:ea typeface="Arial"/>
                <a:cs typeface="Arial"/>
                <a:sym typeface="Arial"/>
              </a:rPr>
              <a:t>NPbT= Normalized Profit Before Tax</a:t>
            </a:r>
            <a:endParaRPr sz="1200" b="0" i="0" u="none" strike="noStrike" cap="none">
              <a:solidFill>
                <a:srgbClr val="151149"/>
              </a:solidFill>
              <a:latin typeface="Arial"/>
              <a:ea typeface="Arial"/>
              <a:cs typeface="Arial"/>
              <a:sym typeface="Arial"/>
            </a:endParaRPr>
          </a:p>
        </p:txBody>
      </p:sp>
      <p:pic>
        <p:nvPicPr>
          <p:cNvPr id="514" name="Google Shape;514;g238a394e843_0_2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515" name="Google Shape;515;g238a394e843_0_279"/>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fi" sz="3600" b="1" i="0" u="none" strike="noStrike" cap="none">
                <a:solidFill>
                  <a:srgbClr val="151149"/>
                </a:solidFill>
                <a:latin typeface="Arial"/>
                <a:ea typeface="Arial"/>
                <a:cs typeface="Arial"/>
                <a:sym typeface="Arial"/>
              </a:rPr>
              <a:t>Objective levels</a:t>
            </a:r>
            <a:endParaRPr sz="1800" b="0" i="0" u="none" strike="noStrike" cap="none">
              <a:solidFill>
                <a:srgbClr val="151149"/>
              </a:solidFill>
              <a:latin typeface="Arial"/>
              <a:ea typeface="Arial"/>
              <a:cs typeface="Arial"/>
              <a:sym typeface="Arial"/>
            </a:endParaRPr>
          </a:p>
        </p:txBody>
      </p:sp>
      <p:sp>
        <p:nvSpPr>
          <p:cNvPr id="516" name="Google Shape;516;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7" name="Google Shape;517;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8" name="Google Shape;518;g238a394e843_0_279"/>
          <p:cNvSpPr txBox="1"/>
          <p:nvPr/>
        </p:nvSpPr>
        <p:spPr>
          <a:xfrm>
            <a:off x="371731" y="4176617"/>
            <a:ext cx="22161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151149"/>
                </a:solidFill>
                <a:latin typeface="Arial"/>
                <a:ea typeface="Arial"/>
                <a:cs typeface="Arial"/>
                <a:sym typeface="Arial"/>
              </a:rPr>
              <a:t>Source: Barker et al., 2017, p. 34.</a:t>
            </a:r>
            <a:endParaRPr sz="1050" b="0" i="0" u="none" strike="noStrike" cap="none">
              <a:solidFill>
                <a:srgbClr val="151149"/>
              </a:solidFill>
              <a:latin typeface="Arial"/>
              <a:ea typeface="Arial"/>
              <a:cs typeface="Arial"/>
              <a:sym typeface="Arial"/>
            </a:endParaRPr>
          </a:p>
        </p:txBody>
      </p:sp>
      <p:sp>
        <p:nvSpPr>
          <p:cNvPr id="519" name="Google Shape;519;g238a394e843_0_279"/>
          <p:cNvSpPr txBox="1"/>
          <p:nvPr/>
        </p:nvSpPr>
        <p:spPr>
          <a:xfrm>
            <a:off x="6855700" y="1283345"/>
            <a:ext cx="22161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900" b="0" i="0" u="none" strike="noStrike" cap="none">
                <a:solidFill>
                  <a:srgbClr val="151149"/>
                </a:solidFill>
                <a:latin typeface="Arial"/>
                <a:ea typeface="Arial"/>
                <a:cs typeface="Arial"/>
                <a:sym typeface="Arial"/>
              </a:rPr>
              <a:t>Source: Adapted from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5"/>
          <p:cNvSpPr txBox="1">
            <a:spLocks noGrp="1"/>
          </p:cNvSpPr>
          <p:nvPr>
            <p:ph type="body" idx="4294967295"/>
          </p:nvPr>
        </p:nvSpPr>
        <p:spPr>
          <a:xfrm>
            <a:off x="311150" y="1040382"/>
            <a:ext cx="4000500" cy="3416300"/>
          </a:xfrm>
          <a:prstGeom prst="rect">
            <a:avLst/>
          </a:prstGeom>
          <a:noFill/>
          <a:ln>
            <a:noFill/>
          </a:ln>
        </p:spPr>
        <p:txBody>
          <a:bodyPr spcFirstLastPara="1" wrap="square" lIns="91425" tIns="91425" rIns="91425" bIns="91425" anchor="t" anchorCtr="0">
            <a:normAutofit lnSpcReduction="10000"/>
          </a:bodyPr>
          <a:lstStyle/>
          <a:p>
            <a:pPr marL="0" lvl="0" indent="0" algn="l" rtl="0">
              <a:lnSpc>
                <a:spcPct val="115000"/>
              </a:lnSpc>
              <a:spcBef>
                <a:spcPts val="0"/>
              </a:spcBef>
              <a:spcAft>
                <a:spcPts val="0"/>
              </a:spcAft>
              <a:buClr>
                <a:srgbClr val="161249"/>
              </a:buClr>
              <a:buSzPts val="1400"/>
              <a:buNone/>
            </a:pP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provide product information</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increase awareness</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drive traffic to website</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create sales</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build community </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engage customers to return</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reinforce expertise profile</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strengthen company brand </a:t>
            </a:r>
            <a:endParaRPr>
              <a:solidFill>
                <a:schemeClr val="dk1"/>
              </a:solidFill>
            </a:endParaRPr>
          </a:p>
          <a:p>
            <a:pPr marL="0" lvl="0" indent="0" algn="l" rtl="0">
              <a:lnSpc>
                <a:spcPct val="115000"/>
              </a:lnSpc>
              <a:spcBef>
                <a:spcPts val="0"/>
              </a:spcBef>
              <a:spcAft>
                <a:spcPts val="0"/>
              </a:spcAft>
              <a:buClr>
                <a:srgbClr val="161249"/>
              </a:buClr>
              <a:buSzPts val="1400"/>
              <a:buNone/>
            </a:pPr>
            <a:endParaRPr/>
          </a:p>
          <a:p>
            <a:pPr marL="0" lvl="0" indent="0" algn="l" rtl="0">
              <a:lnSpc>
                <a:spcPct val="115000"/>
              </a:lnSpc>
              <a:spcBef>
                <a:spcPts val="0"/>
              </a:spcBef>
              <a:spcAft>
                <a:spcPts val="0"/>
              </a:spcAft>
              <a:buClr>
                <a:srgbClr val="161249"/>
              </a:buClr>
              <a:buSzPts val="1400"/>
              <a:buNone/>
            </a:pPr>
            <a:endParaRPr/>
          </a:p>
          <a:p>
            <a:pPr marL="0" lvl="0" indent="0" algn="l" rtl="0">
              <a:lnSpc>
                <a:spcPct val="115000"/>
              </a:lnSpc>
              <a:spcBef>
                <a:spcPts val="0"/>
              </a:spcBef>
              <a:spcAft>
                <a:spcPts val="0"/>
              </a:spcAft>
              <a:buClr>
                <a:srgbClr val="161249"/>
              </a:buClr>
              <a:buSzPts val="1400"/>
              <a:buNone/>
            </a:pPr>
            <a:endParaRPr/>
          </a:p>
        </p:txBody>
      </p:sp>
      <p:sp>
        <p:nvSpPr>
          <p:cNvPr id="525" name="Google Shape;525;p5"/>
          <p:cNvSpPr txBox="1">
            <a:spLocks noGrp="1"/>
          </p:cNvSpPr>
          <p:nvPr>
            <p:ph type="title" idx="4294967295"/>
          </p:nvPr>
        </p:nvSpPr>
        <p:spPr>
          <a:xfrm>
            <a:off x="571502" y="558889"/>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Example of goals… 		  and KPIs</a:t>
            </a:r>
            <a:endParaRPr/>
          </a:p>
        </p:txBody>
      </p:sp>
      <p:sp>
        <p:nvSpPr>
          <p:cNvPr id="526" name="Google Shape;526;p5"/>
          <p:cNvSpPr txBox="1">
            <a:spLocks noGrp="1"/>
          </p:cNvSpPr>
          <p:nvPr>
            <p:ph type="body" idx="4294967295"/>
          </p:nvPr>
        </p:nvSpPr>
        <p:spPr>
          <a:xfrm>
            <a:off x="5143500" y="1093788"/>
            <a:ext cx="4000500" cy="3416300"/>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15000"/>
              </a:lnSpc>
              <a:spcBef>
                <a:spcPts val="0"/>
              </a:spcBef>
              <a:spcAft>
                <a:spcPts val="0"/>
              </a:spcAft>
              <a:buClr>
                <a:srgbClr val="161249"/>
              </a:buClr>
              <a:buSzPct val="72072"/>
              <a:buNone/>
            </a:pPr>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number of customer contacts</a:t>
            </a:r>
            <a:endParaRPr>
              <a:solidFill>
                <a:schemeClr val="dk1"/>
              </a:solidFill>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awareness %</a:t>
            </a:r>
            <a:endParaRPr>
              <a:solidFill>
                <a:schemeClr val="dk1"/>
              </a:solidFill>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visitor rates on website</a:t>
            </a:r>
            <a:endParaRPr>
              <a:solidFill>
                <a:schemeClr val="dk1"/>
              </a:solidFill>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sales €</a:t>
            </a:r>
            <a:endParaRPr>
              <a:solidFill>
                <a:schemeClr val="dk1"/>
              </a:solidFill>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members in social media communities</a:t>
            </a:r>
            <a:endParaRPr>
              <a:solidFill>
                <a:schemeClr val="dk1"/>
              </a:solidFill>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rates of returning visitors, time spent on site</a:t>
            </a:r>
            <a:endParaRPr>
              <a:solidFill>
                <a:schemeClr val="dk1"/>
              </a:solidFill>
            </a:endParaRPr>
          </a:p>
          <a:p>
            <a:pPr marL="457200" lvl="0" indent="-317522" algn="l" rtl="0">
              <a:lnSpc>
                <a:spcPct val="115000"/>
              </a:lnSpc>
              <a:spcBef>
                <a:spcPts val="0"/>
              </a:spcBef>
              <a:spcAft>
                <a:spcPts val="0"/>
              </a:spcAft>
              <a:buClr>
                <a:srgbClr val="ED7D31"/>
              </a:buClr>
              <a:buSzPct val="72072"/>
              <a:buChar char="➢"/>
            </a:pPr>
            <a:r>
              <a:rPr lang="fi">
                <a:solidFill>
                  <a:schemeClr val="dk1"/>
                </a:solidFill>
              </a:rPr>
              <a:t>brand &amp; loyalty polls, NPS</a:t>
            </a:r>
            <a:endParaRPr>
              <a:solidFill>
                <a:schemeClr val="dk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g19922e704ba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85741" y="971550"/>
            <a:ext cx="3338159" cy="2068332"/>
          </a:xfrm>
          <a:prstGeom prst="rect">
            <a:avLst/>
          </a:prstGeom>
          <a:noFill/>
          <a:ln>
            <a:noFill/>
          </a:ln>
        </p:spPr>
      </p:pic>
      <p:sp>
        <p:nvSpPr>
          <p:cNvPr id="532" name="Google Shape;532;g19922e704ba_0_0"/>
          <p:cNvSpPr txBox="1">
            <a:spLocks noGrp="1"/>
          </p:cNvSpPr>
          <p:nvPr>
            <p:ph type="title"/>
          </p:nvPr>
        </p:nvSpPr>
        <p:spPr>
          <a:xfrm>
            <a:off x="334115" y="174920"/>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333"/>
              <a:buFont typeface="Arial"/>
              <a:buNone/>
            </a:pPr>
            <a:r>
              <a:rPr lang="fi" sz="3000"/>
              <a:t>Digital analytics</a:t>
            </a:r>
            <a:endParaRPr sz="3000"/>
          </a:p>
        </p:txBody>
      </p:sp>
      <p:sp>
        <p:nvSpPr>
          <p:cNvPr id="533" name="Google Shape;533;g19922e704ba_0_0"/>
          <p:cNvSpPr txBox="1"/>
          <p:nvPr/>
        </p:nvSpPr>
        <p:spPr>
          <a:xfrm>
            <a:off x="334115" y="672006"/>
            <a:ext cx="5878906" cy="272379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a:solidFill>
                  <a:srgbClr val="161249"/>
                </a:solidFill>
                <a:latin typeface="Arial"/>
                <a:ea typeface="Arial"/>
                <a:cs typeface="Arial"/>
                <a:sym typeface="Arial"/>
              </a:rPr>
              <a:t>What and why?</a:t>
            </a:r>
            <a:endParaRPr sz="1500" b="1"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Digital platforms permit measuring their performance,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actions and behaviour of their visitors.</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The processes of  collection, reporting, and analysis of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such data is called </a:t>
            </a:r>
            <a:r>
              <a:rPr lang="fi" sz="1500" b="0" i="1" u="none" strike="noStrike" cap="none">
                <a:solidFill>
                  <a:srgbClr val="161249"/>
                </a:solidFill>
                <a:latin typeface="Arial"/>
                <a:ea typeface="Arial"/>
                <a:cs typeface="Arial"/>
                <a:sym typeface="Arial"/>
              </a:rPr>
              <a:t>web analytics</a:t>
            </a:r>
            <a:r>
              <a:rPr lang="fi" sz="1500" b="0" i="0" u="none" strike="noStrike" cap="none">
                <a:solidFill>
                  <a:srgbClr val="161249"/>
                </a:solidFill>
                <a:latin typeface="Arial"/>
                <a:ea typeface="Arial"/>
                <a:cs typeface="Arial"/>
                <a:sym typeface="Arial"/>
              </a:rPr>
              <a:t>. </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Versatile data can be obtained e.g. from websites,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Facebook &amp; IG accounts, blogs, Ads and </a:t>
            </a:r>
            <a:br>
              <a:rPr lang="fi" sz="1500" b="0" i="0" u="none" strike="noStrike" cap="none">
                <a:solidFill>
                  <a:srgbClr val="161249"/>
                </a:solidFill>
                <a:latin typeface="Arial"/>
                <a:ea typeface="Arial"/>
                <a:cs typeface="Arial"/>
                <a:sym typeface="Arial"/>
              </a:rPr>
            </a:br>
            <a:r>
              <a:rPr lang="fi" sz="1500" b="0" i="0" u="none" strike="noStrike" cap="none">
                <a:solidFill>
                  <a:srgbClr val="161249"/>
                </a:solidFill>
                <a:latin typeface="Arial"/>
                <a:ea typeface="Arial"/>
                <a:cs typeface="Arial"/>
                <a:sym typeface="Arial"/>
              </a:rPr>
              <a:t>banner campaigns, etc.</a:t>
            </a:r>
            <a:endParaRPr sz="1500" b="0" i="0" u="none" strike="noStrike" cap="none">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This data helps virtually in launching more successful campaigns and improving customer experience </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a:solidFill>
                <a:srgbClr val="161249"/>
              </a:solidFill>
              <a:latin typeface="Arial"/>
              <a:ea typeface="Arial"/>
              <a:cs typeface="Arial"/>
              <a:sym typeface="Arial"/>
            </a:endParaRPr>
          </a:p>
        </p:txBody>
      </p:sp>
      <p:sp>
        <p:nvSpPr>
          <p:cNvPr id="534" name="Google Shape;534;g19922e704ba_0_0"/>
          <p:cNvSpPr txBox="1"/>
          <p:nvPr/>
        </p:nvSpPr>
        <p:spPr>
          <a:xfrm>
            <a:off x="7442009" y="3011524"/>
            <a:ext cx="2860241"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Source: </a:t>
            </a:r>
            <a:r>
              <a:rPr lang="fi" sz="1200" b="0" i="0" u="sng" strike="noStrike" cap="none">
                <a:solidFill>
                  <a:schemeClr val="hlink"/>
                </a:solidFill>
                <a:latin typeface="Arial"/>
                <a:ea typeface="Arial"/>
                <a:cs typeface="Arial"/>
                <a:sym typeface="Arial"/>
                <a:hlinkClick r:id="rId4"/>
              </a:rPr>
              <a:t>Simplilearn</a:t>
            </a:r>
            <a:endParaRPr sz="1200" b="0" i="0" u="none" strike="noStrike" cap="none">
              <a:solidFill>
                <a:srgbClr val="000000"/>
              </a:solidFill>
              <a:latin typeface="Arial"/>
              <a:ea typeface="Arial"/>
              <a:cs typeface="Arial"/>
              <a:sym typeface="Arial"/>
            </a:endParaRPr>
          </a:p>
        </p:txBody>
      </p:sp>
      <p:sp>
        <p:nvSpPr>
          <p:cNvPr id="535" name="Google Shape;535;g19922e704ba_0_0"/>
          <p:cNvSpPr txBox="1"/>
          <p:nvPr/>
        </p:nvSpPr>
        <p:spPr>
          <a:xfrm>
            <a:off x="334115" y="3149161"/>
            <a:ext cx="8409835" cy="12464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a:solidFill>
                  <a:srgbClr val="161249"/>
                </a:solidFill>
                <a:latin typeface="Arial"/>
                <a:ea typeface="Arial"/>
                <a:cs typeface="Arial"/>
                <a:sym typeface="Arial"/>
              </a:rPr>
              <a:t>How?</a:t>
            </a:r>
            <a:endParaRPr sz="1400" b="0" i="0" u="none" strike="noStrike" cap="none">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Start from your objectives and KPIs and which actions are relevant for measuring them</a:t>
            </a:r>
            <a:endParaRPr sz="1400" b="0" i="0" u="none" strike="noStrike" cap="none">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Include the needed analytics elements in your website code</a:t>
            </a:r>
            <a:endParaRPr sz="1400" b="0" i="0" u="none" strike="noStrike" cap="none">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a:solidFill>
                  <a:srgbClr val="161249"/>
                </a:solidFill>
                <a:latin typeface="Arial"/>
                <a:ea typeface="Arial"/>
                <a:cs typeface="Arial"/>
                <a:sym typeface="Arial"/>
              </a:rPr>
              <a:t>As tools, you can use google analytics, or a wide range of other </a:t>
            </a:r>
            <a:r>
              <a:rPr lang="fi" sz="1500" b="0" i="1" u="none" strike="noStrike" cap="none">
                <a:solidFill>
                  <a:srgbClr val="161249"/>
                </a:solidFill>
                <a:latin typeface="Arial"/>
                <a:ea typeface="Arial"/>
                <a:cs typeface="Arial"/>
                <a:sym typeface="Arial"/>
              </a:rPr>
              <a:t>algorithm</a:t>
            </a:r>
            <a:r>
              <a:rPr lang="fi" sz="1500" b="0" i="0" u="none" strike="noStrike" cap="none">
                <a:solidFill>
                  <a:srgbClr val="161249"/>
                </a:solidFill>
                <a:latin typeface="Arial"/>
                <a:ea typeface="Arial"/>
                <a:cs typeface="Arial"/>
                <a:sym typeface="Arial"/>
              </a:rPr>
              <a:t>-</a:t>
            </a:r>
            <a:r>
              <a:rPr lang="fi" sz="1500" b="0" i="1" u="none" strike="noStrike" cap="none">
                <a:solidFill>
                  <a:srgbClr val="161249"/>
                </a:solidFill>
                <a:latin typeface="Arial"/>
                <a:ea typeface="Arial"/>
                <a:cs typeface="Arial"/>
                <a:sym typeface="Arial"/>
              </a:rPr>
              <a:t>driven</a:t>
            </a:r>
            <a:r>
              <a:rPr lang="fi" sz="1500" b="0" i="0" u="none" strike="noStrike" cap="none">
                <a:solidFill>
                  <a:srgbClr val="161249"/>
                </a:solidFill>
                <a:latin typeface="Arial"/>
                <a:ea typeface="Arial"/>
                <a:cs typeface="Arial"/>
                <a:sym typeface="Arial"/>
              </a:rPr>
              <a:t> analytical tools </a:t>
            </a:r>
            <a:endParaRPr sz="1500" b="1" i="0" u="none" strike="noStrike" cap="none">
              <a:solidFill>
                <a:srgbClr val="16124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7"/>
          <p:cNvSpPr/>
          <p:nvPr/>
        </p:nvSpPr>
        <p:spPr>
          <a:xfrm>
            <a:off x="2971809" y="2449329"/>
            <a:ext cx="1419900" cy="946500"/>
          </a:xfrm>
          <a:prstGeom prst="roundRect">
            <a:avLst>
              <a:gd name="adj" fmla="val 16667"/>
            </a:avLst>
          </a:prstGeom>
          <a:solidFill>
            <a:srgbClr val="ED7D3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Company website</a:t>
            </a:r>
            <a:endParaRPr sz="1400" b="0" i="0" u="none" strike="noStrike" cap="none">
              <a:solidFill>
                <a:schemeClr val="lt1"/>
              </a:solidFill>
              <a:latin typeface="PT Sans"/>
              <a:ea typeface="PT Sans"/>
              <a:cs typeface="PT Sans"/>
              <a:sym typeface="PT Sans"/>
            </a:endParaRPr>
          </a:p>
        </p:txBody>
      </p:sp>
      <p:sp>
        <p:nvSpPr>
          <p:cNvPr id="541" name="Google Shape;541;p7"/>
          <p:cNvSpPr/>
          <p:nvPr/>
        </p:nvSpPr>
        <p:spPr>
          <a:xfrm>
            <a:off x="647700" y="847300"/>
            <a:ext cx="1217400" cy="13398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Search engines </a:t>
            </a:r>
            <a:endParaRPr sz="1100" b="0" i="0" u="none" strike="noStrike" cap="none">
              <a:solidFill>
                <a:srgbClr val="000000"/>
              </a:solidFill>
              <a:latin typeface="Arial"/>
              <a:ea typeface="Arial"/>
              <a:cs typeface="Arial"/>
              <a:sym typeface="Arial"/>
            </a:endParaRPr>
          </a:p>
        </p:txBody>
      </p:sp>
      <p:sp>
        <p:nvSpPr>
          <p:cNvPr id="542" name="Google Shape;542;p7"/>
          <p:cNvSpPr/>
          <p:nvPr/>
        </p:nvSpPr>
        <p:spPr>
          <a:xfrm>
            <a:off x="2145524" y="4009498"/>
            <a:ext cx="868500" cy="4647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Pages of referral </a:t>
            </a:r>
            <a:endParaRPr sz="1100" b="0" i="0" u="none" strike="noStrike" cap="none">
              <a:solidFill>
                <a:srgbClr val="000000"/>
              </a:solidFill>
              <a:latin typeface="Arial"/>
              <a:ea typeface="Arial"/>
              <a:cs typeface="Arial"/>
              <a:sym typeface="Arial"/>
            </a:endParaRPr>
          </a:p>
        </p:txBody>
      </p:sp>
      <p:sp>
        <p:nvSpPr>
          <p:cNvPr id="543" name="Google Shape;543;p7"/>
          <p:cNvSpPr/>
          <p:nvPr/>
        </p:nvSpPr>
        <p:spPr>
          <a:xfrm>
            <a:off x="2776846" y="614597"/>
            <a:ext cx="703500" cy="8349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Social media </a:t>
            </a:r>
            <a:endParaRPr sz="1100" b="0" i="0" u="none" strike="noStrike" cap="none">
              <a:solidFill>
                <a:srgbClr val="000000"/>
              </a:solidFill>
              <a:latin typeface="Arial"/>
              <a:ea typeface="Arial"/>
              <a:cs typeface="Arial"/>
              <a:sym typeface="Arial"/>
            </a:endParaRPr>
          </a:p>
        </p:txBody>
      </p:sp>
      <p:sp>
        <p:nvSpPr>
          <p:cNvPr id="544" name="Google Shape;544;p7"/>
          <p:cNvSpPr/>
          <p:nvPr/>
        </p:nvSpPr>
        <p:spPr>
          <a:xfrm>
            <a:off x="3903050" y="4179500"/>
            <a:ext cx="703500" cy="294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E-mail </a:t>
            </a:r>
            <a:endParaRPr sz="1100" b="0" i="0" u="none" strike="noStrike" cap="none">
              <a:solidFill>
                <a:srgbClr val="000000"/>
              </a:solidFill>
              <a:latin typeface="Arial"/>
              <a:ea typeface="Arial"/>
              <a:cs typeface="Arial"/>
              <a:sym typeface="Arial"/>
            </a:endParaRPr>
          </a:p>
        </p:txBody>
      </p:sp>
      <p:sp>
        <p:nvSpPr>
          <p:cNvPr id="545" name="Google Shape;545;p7"/>
          <p:cNvSpPr/>
          <p:nvPr/>
        </p:nvSpPr>
        <p:spPr>
          <a:xfrm>
            <a:off x="734700" y="3125550"/>
            <a:ext cx="1217400" cy="615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a:solidFill>
                  <a:schemeClr val="lt1"/>
                </a:solidFill>
                <a:latin typeface="PT Sans"/>
                <a:ea typeface="PT Sans"/>
                <a:cs typeface="PT Sans"/>
                <a:sym typeface="PT Sans"/>
              </a:rPr>
              <a:t>Campaigns</a:t>
            </a:r>
            <a:r>
              <a:rPr lang="fi" sz="1400" b="0" i="0" u="none" strike="noStrike" cap="none">
                <a:solidFill>
                  <a:schemeClr val="lt1"/>
                </a:solidFill>
                <a:latin typeface="PT Sans"/>
                <a:ea typeface="PT Sans"/>
                <a:cs typeface="PT Sans"/>
                <a:sym typeface="PT Sans"/>
              </a:rPr>
              <a:t> </a:t>
            </a:r>
            <a:endParaRPr sz="1100" b="0" i="0" u="none" strike="noStrike" cap="none">
              <a:solidFill>
                <a:srgbClr val="000000"/>
              </a:solidFill>
              <a:latin typeface="Arial"/>
              <a:ea typeface="Arial"/>
              <a:cs typeface="Arial"/>
              <a:sym typeface="Arial"/>
            </a:endParaRPr>
          </a:p>
        </p:txBody>
      </p:sp>
      <p:sp>
        <p:nvSpPr>
          <p:cNvPr id="546" name="Google Shape;546;p7"/>
          <p:cNvSpPr/>
          <p:nvPr/>
        </p:nvSpPr>
        <p:spPr>
          <a:xfrm>
            <a:off x="3903050" y="765737"/>
            <a:ext cx="1035300" cy="9465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a:solidFill>
                  <a:schemeClr val="lt1"/>
                </a:solidFill>
                <a:latin typeface="PT Sans"/>
                <a:ea typeface="PT Sans"/>
                <a:cs typeface="PT Sans"/>
                <a:sym typeface="PT Sans"/>
              </a:rPr>
              <a:t>Direct traffic</a:t>
            </a:r>
            <a:r>
              <a:rPr lang="fi" sz="1400" b="0" i="0" u="none" strike="noStrike" cap="none">
                <a:solidFill>
                  <a:schemeClr val="lt1"/>
                </a:solidFill>
                <a:latin typeface="PT Sans"/>
                <a:ea typeface="PT Sans"/>
                <a:cs typeface="PT Sans"/>
                <a:sym typeface="PT Sans"/>
              </a:rPr>
              <a:t> </a:t>
            </a:r>
            <a:endParaRPr sz="1100" b="0" i="0" u="none" strike="noStrike" cap="none">
              <a:solidFill>
                <a:srgbClr val="000000"/>
              </a:solidFill>
              <a:latin typeface="Arial"/>
              <a:ea typeface="Arial"/>
              <a:cs typeface="Arial"/>
              <a:sym typeface="Arial"/>
            </a:endParaRPr>
          </a:p>
        </p:txBody>
      </p:sp>
      <p:sp>
        <p:nvSpPr>
          <p:cNvPr id="547" name="Google Shape;547;p7"/>
          <p:cNvSpPr/>
          <p:nvPr/>
        </p:nvSpPr>
        <p:spPr>
          <a:xfrm rot="1228548">
            <a:off x="2115512" y="2185514"/>
            <a:ext cx="426229" cy="351896"/>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8" name="Google Shape;548;p7"/>
          <p:cNvSpPr/>
          <p:nvPr/>
        </p:nvSpPr>
        <p:spPr>
          <a:xfrm rot="7154457">
            <a:off x="3880883" y="1920378"/>
            <a:ext cx="609233" cy="35176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9" name="Google Shape;549;p7"/>
          <p:cNvSpPr/>
          <p:nvPr/>
        </p:nvSpPr>
        <p:spPr>
          <a:xfrm rot="-2484950">
            <a:off x="3042327" y="3526740"/>
            <a:ext cx="386837" cy="351758"/>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0" name="Google Shape;550;p7"/>
          <p:cNvSpPr/>
          <p:nvPr/>
        </p:nvSpPr>
        <p:spPr>
          <a:xfrm rot="-651779">
            <a:off x="2248924" y="3129371"/>
            <a:ext cx="633553" cy="35160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1" name="Google Shape;551;p7"/>
          <p:cNvSpPr/>
          <p:nvPr/>
        </p:nvSpPr>
        <p:spPr>
          <a:xfrm rot="-5949094">
            <a:off x="3880873" y="3611891"/>
            <a:ext cx="609255" cy="35155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2" name="Google Shape;552;p7"/>
          <p:cNvSpPr/>
          <p:nvPr/>
        </p:nvSpPr>
        <p:spPr>
          <a:xfrm rot="4262848">
            <a:off x="2994149" y="1686010"/>
            <a:ext cx="483089" cy="35150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3" name="Google Shape;553;p7"/>
          <p:cNvSpPr txBox="1">
            <a:spLocks noGrp="1"/>
          </p:cNvSpPr>
          <p:nvPr>
            <p:ph type="title" idx="4294967295"/>
          </p:nvPr>
        </p:nvSpPr>
        <p:spPr>
          <a:xfrm>
            <a:off x="477350" y="82469"/>
            <a:ext cx="7886700" cy="651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a:t>Which are the sources of traffic to our website?</a:t>
            </a:r>
            <a:endParaRPr sz="3200"/>
          </a:p>
        </p:txBody>
      </p:sp>
      <p:sp>
        <p:nvSpPr>
          <p:cNvPr id="554" name="Google Shape;554;p7"/>
          <p:cNvSpPr txBox="1"/>
          <p:nvPr/>
        </p:nvSpPr>
        <p:spPr>
          <a:xfrm>
            <a:off x="5338900" y="750100"/>
            <a:ext cx="34227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55" name="Google Shape;555;p7"/>
          <p:cNvSpPr txBox="1"/>
          <p:nvPr/>
        </p:nvSpPr>
        <p:spPr>
          <a:xfrm>
            <a:off x="5187625" y="4388100"/>
            <a:ext cx="22881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Further reading: </a:t>
            </a:r>
            <a:endParaRPr/>
          </a:p>
          <a:p>
            <a:pPr marL="0" lvl="0" indent="0" algn="l" rtl="0">
              <a:spcBef>
                <a:spcPts val="0"/>
              </a:spcBef>
              <a:spcAft>
                <a:spcPts val="0"/>
              </a:spcAft>
              <a:buNone/>
            </a:pPr>
            <a:r>
              <a:rPr lang="fi" u="sng">
                <a:solidFill>
                  <a:schemeClr val="hlink"/>
                </a:solidFill>
                <a:hlinkClick r:id="rId3"/>
              </a:rPr>
              <a:t>Laire digital</a:t>
            </a:r>
            <a:r>
              <a:rPr lang="fi"/>
              <a:t>; </a:t>
            </a:r>
            <a:r>
              <a:rPr lang="fi" u="sng">
                <a:solidFill>
                  <a:schemeClr val="hlink"/>
                </a:solidFill>
                <a:hlinkClick r:id="rId4"/>
              </a:rPr>
              <a:t>Arimetrics</a:t>
            </a:r>
            <a:endParaRPr/>
          </a:p>
        </p:txBody>
      </p:sp>
      <p:sp>
        <p:nvSpPr>
          <p:cNvPr id="556" name="Google Shape;556;p7"/>
          <p:cNvSpPr txBox="1"/>
          <p:nvPr/>
        </p:nvSpPr>
        <p:spPr>
          <a:xfrm>
            <a:off x="5361050" y="755400"/>
            <a:ext cx="3611700" cy="3848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b="1"/>
              <a:t>Search engines</a:t>
            </a:r>
            <a:r>
              <a:rPr lang="fi"/>
              <a:t>: Visitors that discover your website from a search engine.</a:t>
            </a:r>
            <a:endParaRPr/>
          </a:p>
          <a:p>
            <a:pPr marL="0" lvl="0" indent="0" algn="l" rtl="0">
              <a:spcBef>
                <a:spcPts val="0"/>
              </a:spcBef>
              <a:spcAft>
                <a:spcPts val="0"/>
              </a:spcAft>
              <a:buNone/>
            </a:pPr>
            <a:endParaRPr/>
          </a:p>
          <a:p>
            <a:pPr marL="0" lvl="0" indent="0" algn="l" rtl="0">
              <a:spcBef>
                <a:spcPts val="0"/>
              </a:spcBef>
              <a:spcAft>
                <a:spcPts val="0"/>
              </a:spcAft>
              <a:buNone/>
            </a:pPr>
            <a:r>
              <a:rPr lang="fi" b="1"/>
              <a:t>Direct traffic:</a:t>
            </a:r>
            <a:r>
              <a:rPr lang="fi"/>
              <a:t> Visitors that visit your site by typing your URL into their browser.</a:t>
            </a:r>
            <a:endParaRPr/>
          </a:p>
          <a:p>
            <a:pPr marL="0" lvl="0" indent="0" algn="l" rtl="0">
              <a:spcBef>
                <a:spcPts val="0"/>
              </a:spcBef>
              <a:spcAft>
                <a:spcPts val="0"/>
              </a:spcAft>
              <a:buNone/>
            </a:pPr>
            <a:endParaRPr/>
          </a:p>
          <a:p>
            <a:pPr marL="0" lvl="0" indent="0" algn="l" rtl="0">
              <a:spcBef>
                <a:spcPts val="0"/>
              </a:spcBef>
              <a:spcAft>
                <a:spcPts val="0"/>
              </a:spcAft>
              <a:buNone/>
            </a:pPr>
            <a:r>
              <a:rPr lang="fi" b="1"/>
              <a:t>Social media: </a:t>
            </a:r>
            <a:r>
              <a:rPr lang="fi"/>
              <a:t>Users who</a:t>
            </a:r>
            <a:r>
              <a:rPr lang="fi" b="1"/>
              <a:t> </a:t>
            </a:r>
            <a:r>
              <a:rPr lang="fi"/>
              <a:t>click a link in social media posts or ads.</a:t>
            </a:r>
            <a:endParaRPr/>
          </a:p>
          <a:p>
            <a:pPr marL="0" lvl="0" indent="0" algn="l" rtl="0">
              <a:spcBef>
                <a:spcPts val="0"/>
              </a:spcBef>
              <a:spcAft>
                <a:spcPts val="0"/>
              </a:spcAft>
              <a:buNone/>
            </a:pPr>
            <a:endParaRPr/>
          </a:p>
          <a:p>
            <a:pPr marL="0" lvl="0" indent="0" algn="l" rtl="0">
              <a:spcBef>
                <a:spcPts val="0"/>
              </a:spcBef>
              <a:spcAft>
                <a:spcPts val="0"/>
              </a:spcAft>
              <a:buNone/>
            </a:pPr>
            <a:r>
              <a:rPr lang="fi" b="1"/>
              <a:t>Campaigns:</a:t>
            </a:r>
            <a:r>
              <a:rPr lang="fi"/>
              <a:t> Your ads on other sites or search engines.</a:t>
            </a:r>
            <a:endParaRPr/>
          </a:p>
          <a:p>
            <a:pPr marL="0" lvl="0" indent="0" algn="l" rtl="0">
              <a:spcBef>
                <a:spcPts val="0"/>
              </a:spcBef>
              <a:spcAft>
                <a:spcPts val="0"/>
              </a:spcAft>
              <a:buNone/>
            </a:pPr>
            <a:endParaRPr/>
          </a:p>
          <a:p>
            <a:pPr marL="0" lvl="0" indent="0" algn="l" rtl="0">
              <a:spcBef>
                <a:spcPts val="0"/>
              </a:spcBef>
              <a:spcAft>
                <a:spcPts val="0"/>
              </a:spcAft>
              <a:buNone/>
            </a:pPr>
            <a:r>
              <a:rPr lang="fi" b="1"/>
              <a:t>E-mail:</a:t>
            </a:r>
            <a:r>
              <a:rPr lang="fi"/>
              <a:t> Link clicked in your email</a:t>
            </a:r>
            <a:endParaRPr/>
          </a:p>
          <a:p>
            <a:pPr marL="0" lvl="0" indent="0" algn="l" rtl="0">
              <a:spcBef>
                <a:spcPts val="0"/>
              </a:spcBef>
              <a:spcAft>
                <a:spcPts val="0"/>
              </a:spcAft>
              <a:buNone/>
            </a:pPr>
            <a:br>
              <a:rPr lang="fi" b="1"/>
            </a:br>
            <a:r>
              <a:rPr lang="fi" b="1"/>
              <a:t>Pages of referral traffic</a:t>
            </a:r>
            <a:r>
              <a:rPr lang="fi"/>
              <a:t>: Visitors that visit your site by clicking on a URL on another website.</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cxnSp>
        <p:nvCxnSpPr>
          <p:cNvPr id="561" name="Google Shape;561;p9"/>
          <p:cNvCxnSpPr/>
          <p:nvPr/>
        </p:nvCxnSpPr>
        <p:spPr>
          <a:xfrm flipH="1">
            <a:off x="2848088" y="2215094"/>
            <a:ext cx="3590181" cy="1989278"/>
          </a:xfrm>
          <a:prstGeom prst="straightConnector1">
            <a:avLst/>
          </a:prstGeom>
          <a:noFill/>
          <a:ln w="28575" cap="flat" cmpd="sng">
            <a:solidFill>
              <a:srgbClr val="ED7D31"/>
            </a:solidFill>
            <a:prstDash val="solid"/>
            <a:miter lim="800000"/>
            <a:headEnd type="none" w="sm" len="sm"/>
            <a:tailEnd type="triangle" w="med" len="med"/>
          </a:ln>
        </p:spPr>
      </p:cxnSp>
      <p:cxnSp>
        <p:nvCxnSpPr>
          <p:cNvPr id="562" name="Google Shape;562;p9"/>
          <p:cNvCxnSpPr/>
          <p:nvPr/>
        </p:nvCxnSpPr>
        <p:spPr>
          <a:xfrm flipH="1">
            <a:off x="4613931" y="2285628"/>
            <a:ext cx="2132368" cy="1909388"/>
          </a:xfrm>
          <a:prstGeom prst="straightConnector1">
            <a:avLst/>
          </a:prstGeom>
          <a:noFill/>
          <a:ln w="28575" cap="flat" cmpd="sng">
            <a:solidFill>
              <a:srgbClr val="ED7D31"/>
            </a:solidFill>
            <a:prstDash val="solid"/>
            <a:miter lim="800000"/>
            <a:headEnd type="none" w="sm" len="sm"/>
            <a:tailEnd type="triangle" w="med" len="med"/>
          </a:ln>
        </p:spPr>
      </p:cxnSp>
      <p:cxnSp>
        <p:nvCxnSpPr>
          <p:cNvPr id="563" name="Google Shape;563;p9"/>
          <p:cNvCxnSpPr>
            <a:endCxn id="564" idx="0"/>
          </p:cNvCxnSpPr>
          <p:nvPr/>
        </p:nvCxnSpPr>
        <p:spPr>
          <a:xfrm flipH="1">
            <a:off x="6363821" y="2236228"/>
            <a:ext cx="1042800" cy="2009100"/>
          </a:xfrm>
          <a:prstGeom prst="straightConnector1">
            <a:avLst/>
          </a:prstGeom>
          <a:noFill/>
          <a:ln w="28575" cap="flat" cmpd="sng">
            <a:solidFill>
              <a:srgbClr val="ED7D31"/>
            </a:solidFill>
            <a:prstDash val="solid"/>
            <a:miter lim="800000"/>
            <a:headEnd type="none" w="sm" len="sm"/>
            <a:tailEnd type="triangle" w="med" len="med"/>
          </a:ln>
        </p:spPr>
      </p:cxnSp>
      <p:cxnSp>
        <p:nvCxnSpPr>
          <p:cNvPr id="565" name="Google Shape;565;p9"/>
          <p:cNvCxnSpPr/>
          <p:nvPr/>
        </p:nvCxnSpPr>
        <p:spPr>
          <a:xfrm>
            <a:off x="7565043" y="2377234"/>
            <a:ext cx="500620" cy="1817782"/>
          </a:xfrm>
          <a:prstGeom prst="straightConnector1">
            <a:avLst/>
          </a:prstGeom>
          <a:noFill/>
          <a:ln w="28575" cap="flat" cmpd="sng">
            <a:solidFill>
              <a:srgbClr val="ED7D31"/>
            </a:solidFill>
            <a:prstDash val="solid"/>
            <a:miter lim="800000"/>
            <a:headEnd type="none" w="sm" len="sm"/>
            <a:tailEnd type="triangle" w="med" len="med"/>
          </a:ln>
        </p:spPr>
      </p:cxnSp>
      <p:sp>
        <p:nvSpPr>
          <p:cNvPr id="566" name="Google Shape;566;p9"/>
          <p:cNvSpPr/>
          <p:nvPr/>
        </p:nvSpPr>
        <p:spPr>
          <a:xfrm>
            <a:off x="5764075" y="694388"/>
            <a:ext cx="3254799" cy="1773765"/>
          </a:xfrm>
          <a:prstGeom prst="cloudCallout">
            <a:avLst>
              <a:gd name="adj1" fmla="val -20833"/>
              <a:gd name="adj2" fmla="val 62500"/>
            </a:avLst>
          </a:prstGeom>
          <a:solidFill>
            <a:srgbClr val="B6DDE7"/>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 sz="1600" b="1" i="0" u="none" strike="noStrike" cap="none">
                <a:solidFill>
                  <a:srgbClr val="161249"/>
                </a:solidFill>
                <a:latin typeface="Arial"/>
                <a:ea typeface="Arial"/>
                <a:cs typeface="Arial"/>
                <a:sym typeface="Arial"/>
              </a:rPr>
              <a:t>What can be done to improve the rates</a:t>
            </a:r>
            <a:r>
              <a:rPr lang="fi" sz="1600" b="1">
                <a:solidFill>
                  <a:srgbClr val="161249"/>
                </a:solidFill>
              </a:rPr>
              <a:t> (‘conversion’)?</a:t>
            </a:r>
            <a:endParaRPr sz="1100" b="1" i="0" u="none" strike="noStrike" cap="none">
              <a:solidFill>
                <a:srgbClr val="161249"/>
              </a:solidFill>
              <a:latin typeface="Arial"/>
              <a:ea typeface="Arial"/>
              <a:cs typeface="Arial"/>
              <a:sym typeface="Arial"/>
            </a:endParaRPr>
          </a:p>
        </p:txBody>
      </p:sp>
      <p:sp>
        <p:nvSpPr>
          <p:cNvPr id="567" name="Google Shape;567;p9"/>
          <p:cNvSpPr txBox="1"/>
          <p:nvPr/>
        </p:nvSpPr>
        <p:spPr>
          <a:xfrm>
            <a:off x="771840" y="164905"/>
            <a:ext cx="6897300" cy="5310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fi" sz="3000" b="1" i="0" u="none" strike="noStrike" cap="none">
                <a:solidFill>
                  <a:srgbClr val="161249"/>
                </a:solidFill>
                <a:latin typeface="Arial"/>
                <a:ea typeface="Arial"/>
                <a:cs typeface="Arial"/>
                <a:sym typeface="Arial"/>
              </a:rPr>
              <a:t>What happens after the ’click’? </a:t>
            </a:r>
            <a:endParaRPr sz="1100" b="1" i="0" u="none" strike="noStrike" cap="none">
              <a:solidFill>
                <a:srgbClr val="161249"/>
              </a:solidFill>
              <a:latin typeface="Arial"/>
              <a:ea typeface="Arial"/>
              <a:cs typeface="Arial"/>
              <a:sym typeface="Arial"/>
            </a:endParaRPr>
          </a:p>
        </p:txBody>
      </p:sp>
      <p:sp>
        <p:nvSpPr>
          <p:cNvPr id="568" name="Google Shape;568;p9"/>
          <p:cNvSpPr txBox="1"/>
          <p:nvPr/>
        </p:nvSpPr>
        <p:spPr>
          <a:xfrm>
            <a:off x="825370" y="3184658"/>
            <a:ext cx="1122600" cy="284700"/>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100.000 see  </a:t>
            </a:r>
            <a:endParaRPr sz="1100" b="0" i="0" u="none" strike="noStrike" cap="none">
              <a:solidFill>
                <a:srgbClr val="000000"/>
              </a:solidFill>
              <a:latin typeface="Arial"/>
              <a:ea typeface="Arial"/>
              <a:cs typeface="Arial"/>
              <a:sym typeface="Arial"/>
            </a:endParaRPr>
          </a:p>
        </p:txBody>
      </p:sp>
      <p:sp>
        <p:nvSpPr>
          <p:cNvPr id="569" name="Google Shape;569;p9"/>
          <p:cNvSpPr txBox="1"/>
          <p:nvPr/>
        </p:nvSpPr>
        <p:spPr>
          <a:xfrm>
            <a:off x="1879667" y="2556514"/>
            <a:ext cx="860244" cy="284700"/>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CTR 5%</a:t>
            </a:r>
            <a:endParaRPr sz="1100" b="1" i="0" u="none" strike="noStrike" cap="none">
              <a:solidFill>
                <a:srgbClr val="000000"/>
              </a:solidFill>
              <a:latin typeface="Arial"/>
              <a:ea typeface="Arial"/>
              <a:cs typeface="Arial"/>
              <a:sym typeface="Arial"/>
            </a:endParaRPr>
          </a:p>
        </p:txBody>
      </p:sp>
      <p:sp>
        <p:nvSpPr>
          <p:cNvPr id="570" name="Google Shape;570;p9"/>
          <p:cNvSpPr txBox="1"/>
          <p:nvPr/>
        </p:nvSpPr>
        <p:spPr>
          <a:xfrm>
            <a:off x="3499093" y="2571750"/>
            <a:ext cx="1668899" cy="284663"/>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bounce rate 70%</a:t>
            </a:r>
            <a:endParaRPr sz="1100" b="1" i="0" u="none" strike="noStrike" cap="none">
              <a:solidFill>
                <a:srgbClr val="000000"/>
              </a:solidFill>
              <a:latin typeface="Arial"/>
              <a:ea typeface="Arial"/>
              <a:cs typeface="Arial"/>
              <a:sym typeface="Arial"/>
            </a:endParaRPr>
          </a:p>
        </p:txBody>
      </p:sp>
      <p:sp>
        <p:nvSpPr>
          <p:cNvPr id="571" name="Google Shape;571;p9"/>
          <p:cNvSpPr txBox="1"/>
          <p:nvPr/>
        </p:nvSpPr>
        <p:spPr>
          <a:xfrm>
            <a:off x="1249734" y="4228389"/>
            <a:ext cx="190800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95.000 do not click...</a:t>
            </a:r>
            <a:endParaRPr sz="1100" b="1" i="0" u="none" strike="noStrike" cap="none">
              <a:solidFill>
                <a:schemeClr val="dk1"/>
              </a:solidFill>
              <a:latin typeface="Arial"/>
              <a:ea typeface="Arial"/>
              <a:cs typeface="Arial"/>
              <a:sym typeface="Arial"/>
            </a:endParaRPr>
          </a:p>
        </p:txBody>
      </p:sp>
      <p:sp>
        <p:nvSpPr>
          <p:cNvPr id="572" name="Google Shape;572;p9"/>
          <p:cNvSpPr txBox="1"/>
          <p:nvPr/>
        </p:nvSpPr>
        <p:spPr>
          <a:xfrm>
            <a:off x="3560988" y="4226674"/>
            <a:ext cx="1632900" cy="500100"/>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3.500 leave immediately...</a:t>
            </a:r>
            <a:endParaRPr sz="1100" b="1" i="0" u="none" strike="noStrike" cap="none">
              <a:solidFill>
                <a:schemeClr val="dk1"/>
              </a:solidFill>
              <a:latin typeface="Arial"/>
              <a:ea typeface="Arial"/>
              <a:cs typeface="Arial"/>
              <a:sym typeface="Arial"/>
            </a:endParaRPr>
          </a:p>
        </p:txBody>
      </p:sp>
      <p:sp>
        <p:nvSpPr>
          <p:cNvPr id="564" name="Google Shape;564;p9"/>
          <p:cNvSpPr txBox="1"/>
          <p:nvPr/>
        </p:nvSpPr>
        <p:spPr>
          <a:xfrm>
            <a:off x="5514581" y="4245328"/>
            <a:ext cx="1698480"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1.200 will not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Return...</a:t>
            </a:r>
            <a:endParaRPr sz="1100" b="1" i="0" u="none" strike="noStrike" cap="none">
              <a:solidFill>
                <a:schemeClr val="dk1"/>
              </a:solidFill>
              <a:latin typeface="Arial"/>
              <a:ea typeface="Arial"/>
              <a:cs typeface="Arial"/>
              <a:sym typeface="Arial"/>
            </a:endParaRPr>
          </a:p>
        </p:txBody>
      </p:sp>
      <p:sp>
        <p:nvSpPr>
          <p:cNvPr id="573" name="Google Shape;573;p9"/>
          <p:cNvSpPr txBox="1"/>
          <p:nvPr/>
        </p:nvSpPr>
        <p:spPr>
          <a:xfrm>
            <a:off x="7415970" y="4199058"/>
            <a:ext cx="1450392"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250 will not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buy…</a:t>
            </a:r>
            <a:endParaRPr sz="1100" b="1" i="0" u="none" strike="noStrike" cap="none">
              <a:solidFill>
                <a:schemeClr val="dk1"/>
              </a:solidFill>
              <a:latin typeface="Arial"/>
              <a:ea typeface="Arial"/>
              <a:cs typeface="Arial"/>
              <a:sym typeface="Arial"/>
            </a:endParaRPr>
          </a:p>
        </p:txBody>
      </p:sp>
      <p:sp>
        <p:nvSpPr>
          <p:cNvPr id="574" name="Google Shape;574;p9"/>
          <p:cNvSpPr/>
          <p:nvPr/>
        </p:nvSpPr>
        <p:spPr>
          <a:xfrm>
            <a:off x="875359" y="892645"/>
            <a:ext cx="1864551" cy="627257"/>
          </a:xfrm>
          <a:prstGeom prst="wedgeRectCallout">
            <a:avLst>
              <a:gd name="adj1" fmla="val -19780"/>
              <a:gd name="adj2" fmla="val 75516"/>
            </a:avLst>
          </a:prstGeom>
          <a:solidFill>
            <a:srgbClr val="4F81BD"/>
          </a:solidFill>
          <a:ln w="9525" cap="flat" cmpd="sng">
            <a:solidFill>
              <a:schemeClr val="dk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fi" sz="1600" b="1" i="0" u="none" strike="noStrike" cap="none">
                <a:solidFill>
                  <a:schemeClr val="lt1"/>
                </a:solidFill>
                <a:latin typeface="Arial"/>
                <a:ea typeface="Arial"/>
                <a:cs typeface="Arial"/>
                <a:sym typeface="Arial"/>
              </a:rPr>
              <a:t>E.g. a banner ad:</a:t>
            </a:r>
            <a:endParaRPr sz="1600" b="1" i="0" u="none" strike="noStrike" cap="none">
              <a:solidFill>
                <a:schemeClr val="lt1"/>
              </a:solidFill>
              <a:latin typeface="Arial"/>
              <a:ea typeface="Arial"/>
              <a:cs typeface="Arial"/>
              <a:sym typeface="Arial"/>
            </a:endParaRPr>
          </a:p>
        </p:txBody>
      </p:sp>
      <p:pic>
        <p:nvPicPr>
          <p:cNvPr id="575" name="Google Shape;575;p9" descr="What is a Banner Ad? [+4 Tips for Creating Stunning Banner Ad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7004" y="1803242"/>
            <a:ext cx="4566060" cy="593589"/>
          </a:xfrm>
          <a:prstGeom prst="rect">
            <a:avLst/>
          </a:prstGeom>
          <a:noFill/>
          <a:ln w="28575" cap="flat" cmpd="sng">
            <a:solidFill>
              <a:srgbClr val="ED7D31"/>
            </a:solidFill>
            <a:prstDash val="solid"/>
            <a:round/>
            <a:headEnd type="none" w="sm" len="sm"/>
            <a:tailEnd type="none" w="sm" len="sm"/>
          </a:ln>
        </p:spPr>
      </p:pic>
      <p:sp>
        <p:nvSpPr>
          <p:cNvPr id="576" name="Google Shape;576;p9"/>
          <p:cNvSpPr txBox="1"/>
          <p:nvPr/>
        </p:nvSpPr>
        <p:spPr>
          <a:xfrm>
            <a:off x="2275123" y="3207458"/>
            <a:ext cx="1533068"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5.000 click to site</a:t>
            </a:r>
            <a:endParaRPr sz="1400" b="0" i="0" u="none" strike="noStrike" cap="none">
              <a:solidFill>
                <a:schemeClr val="dk1"/>
              </a:solidFill>
              <a:latin typeface="Arial"/>
              <a:ea typeface="Arial"/>
              <a:cs typeface="Arial"/>
              <a:sym typeface="Arial"/>
            </a:endParaRPr>
          </a:p>
        </p:txBody>
      </p:sp>
      <p:sp>
        <p:nvSpPr>
          <p:cNvPr id="577" name="Google Shape;577;p9"/>
          <p:cNvSpPr txBox="1"/>
          <p:nvPr/>
        </p:nvSpPr>
        <p:spPr>
          <a:xfrm>
            <a:off x="4058501" y="3222836"/>
            <a:ext cx="1839162"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  1.500 stay and read</a:t>
            </a:r>
            <a:endParaRPr sz="1400" b="0" i="0" u="none" strike="noStrike" cap="none">
              <a:solidFill>
                <a:schemeClr val="dk1"/>
              </a:solidFill>
              <a:latin typeface="Arial"/>
              <a:ea typeface="Arial"/>
              <a:cs typeface="Arial"/>
              <a:sym typeface="Arial"/>
            </a:endParaRPr>
          </a:p>
        </p:txBody>
      </p:sp>
      <p:sp>
        <p:nvSpPr>
          <p:cNvPr id="578" name="Google Shape;578;p9"/>
          <p:cNvSpPr txBox="1"/>
          <p:nvPr/>
        </p:nvSpPr>
        <p:spPr>
          <a:xfrm>
            <a:off x="6190281" y="3229675"/>
            <a:ext cx="1010100" cy="284700"/>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300 return  </a:t>
            </a:r>
            <a:endParaRPr sz="1100" b="0" i="0" u="none" strike="noStrike" cap="none">
              <a:solidFill>
                <a:srgbClr val="000000"/>
              </a:solidFill>
              <a:latin typeface="Arial"/>
              <a:ea typeface="Arial"/>
              <a:cs typeface="Arial"/>
              <a:sym typeface="Arial"/>
            </a:endParaRPr>
          </a:p>
        </p:txBody>
      </p:sp>
      <p:sp>
        <p:nvSpPr>
          <p:cNvPr id="579" name="Google Shape;579;p9"/>
          <p:cNvSpPr txBox="1"/>
          <p:nvPr/>
        </p:nvSpPr>
        <p:spPr>
          <a:xfrm>
            <a:off x="7376007" y="3229675"/>
            <a:ext cx="1010099"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  50 buy</a:t>
            </a:r>
            <a:endParaRPr sz="1400" b="0" i="0" u="none" strike="noStrike" cap="none">
              <a:solidFill>
                <a:schemeClr val="dk1"/>
              </a:solidFill>
              <a:latin typeface="Arial"/>
              <a:ea typeface="Arial"/>
              <a:cs typeface="Arial"/>
              <a:sym typeface="Arial"/>
            </a:endParaRPr>
          </a:p>
        </p:txBody>
      </p:sp>
      <p:sp>
        <p:nvSpPr>
          <p:cNvPr id="580" name="Google Shape;580;p9"/>
          <p:cNvSpPr/>
          <p:nvPr/>
        </p:nvSpPr>
        <p:spPr>
          <a:xfrm rot="3591182">
            <a:off x="1698439" y="3589301"/>
            <a:ext cx="67634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1" name="Google Shape;581;p9"/>
          <p:cNvSpPr/>
          <p:nvPr/>
        </p:nvSpPr>
        <p:spPr>
          <a:xfrm rot="3591182">
            <a:off x="3640443" y="3578746"/>
            <a:ext cx="718260"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2" name="Google Shape;582;p9"/>
          <p:cNvSpPr/>
          <p:nvPr/>
        </p:nvSpPr>
        <p:spPr>
          <a:xfrm rot="3591182">
            <a:off x="5693244" y="3605528"/>
            <a:ext cx="69979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3" name="Google Shape;583;p9"/>
          <p:cNvSpPr/>
          <p:nvPr/>
        </p:nvSpPr>
        <p:spPr>
          <a:xfrm rot="3591182">
            <a:off x="8064044" y="3617249"/>
            <a:ext cx="644123"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g19922e704ba_0_16" descr="Image"/>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95774" y="1363286"/>
            <a:ext cx="4632124" cy="2886031"/>
          </a:xfrm>
          <a:prstGeom prst="rect">
            <a:avLst/>
          </a:prstGeom>
          <a:noFill/>
          <a:ln>
            <a:noFill/>
          </a:ln>
        </p:spPr>
      </p:pic>
      <p:sp>
        <p:nvSpPr>
          <p:cNvPr id="590" name="Google Shape;590;g19922e704ba_0_16"/>
          <p:cNvSpPr txBox="1">
            <a:spLocks noGrp="1"/>
          </p:cNvSpPr>
          <p:nvPr>
            <p:ph type="sldNum" idx="12"/>
          </p:nvPr>
        </p:nvSpPr>
        <p:spPr>
          <a:xfrm>
            <a:off x="8869363" y="4767263"/>
            <a:ext cx="274637" cy="274637"/>
          </a:xfrm>
          <a:prstGeom prst="rect">
            <a:avLst/>
          </a:prstGeom>
          <a:noFill/>
          <a:ln>
            <a:noFill/>
          </a:ln>
        </p:spPr>
        <p:txBody>
          <a:bodyPr spcFirstLastPara="1" wrap="square" lIns="68575" tIns="34275" rIns="68575" bIns="34275" anchor="ctr" anchorCtr="0">
            <a:normAutofit fontScale="62500" lnSpcReduction="20000"/>
          </a:bodyPr>
          <a:lstStyle/>
          <a:p>
            <a:pPr marL="0" marR="0" lvl="0" indent="0" algn="r" rtl="0">
              <a:lnSpc>
                <a:spcPct val="100000"/>
              </a:lnSpc>
              <a:spcBef>
                <a:spcPts val="0"/>
              </a:spcBef>
              <a:spcAft>
                <a:spcPts val="0"/>
              </a:spcAft>
              <a:buClr>
                <a:srgbClr val="000000"/>
              </a:buClr>
              <a:buSzPct val="108107"/>
              <a:buFont typeface="Arial"/>
              <a:buNone/>
            </a:pPr>
            <a:fld id="{00000000-1234-1234-1234-123412341234}" type="slidenum">
              <a:rPr lang="fi"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
        <p:nvSpPr>
          <p:cNvPr id="591" name="Google Shape;591;g19922e704ba_0_16"/>
          <p:cNvSpPr txBox="1">
            <a:spLocks noGrp="1"/>
          </p:cNvSpPr>
          <p:nvPr>
            <p:ph type="body" idx="4294967295"/>
          </p:nvPr>
        </p:nvSpPr>
        <p:spPr>
          <a:xfrm>
            <a:off x="610986" y="919340"/>
            <a:ext cx="4562475" cy="3433763"/>
          </a:xfrm>
          <a:prstGeom prst="rect">
            <a:avLst/>
          </a:prstGeom>
          <a:noFill/>
          <a:ln>
            <a:noFill/>
          </a:ln>
        </p:spPr>
        <p:txBody>
          <a:bodyPr spcFirstLastPara="1" wrap="square" lIns="0" tIns="34275" rIns="68575" bIns="34275" anchor="t" anchorCtr="0">
            <a:noAutofit/>
          </a:bodyPr>
          <a:lstStyle/>
          <a:p>
            <a:pPr marL="215900" lvl="0" indent="-202952" algn="l" rtl="0">
              <a:lnSpc>
                <a:spcPct val="100000"/>
              </a:lnSpc>
              <a:spcBef>
                <a:spcPts val="0"/>
              </a:spcBef>
              <a:spcAft>
                <a:spcPts val="0"/>
              </a:spcAft>
              <a:buClr>
                <a:srgbClr val="ED7D31"/>
              </a:buClr>
              <a:buSzPts val="2259"/>
              <a:buFont typeface="Arial"/>
              <a:buChar char="•"/>
            </a:pPr>
            <a:r>
              <a:rPr lang="fi" sz="1506"/>
              <a:t>Along with digital data growing exponentially, there is a need to structure this data and sort it, by applying algorithms, in order to become useful </a:t>
            </a:r>
            <a:endParaRPr sz="1506"/>
          </a:p>
          <a:p>
            <a:pPr marL="0" lvl="0" indent="0" algn="l" rtl="0">
              <a:lnSpc>
                <a:spcPct val="100000"/>
              </a:lnSpc>
              <a:spcBef>
                <a:spcPts val="0"/>
              </a:spcBef>
              <a:spcAft>
                <a:spcPts val="0"/>
              </a:spcAft>
              <a:buClr>
                <a:srgbClr val="002060"/>
              </a:buClr>
              <a:buSzPts val="1506"/>
              <a:buNone/>
            </a:pPr>
            <a:endParaRPr sz="1506"/>
          </a:p>
          <a:p>
            <a:pPr marL="285750" lvl="1" indent="-285750" algn="l" rtl="0">
              <a:lnSpc>
                <a:spcPct val="100000"/>
              </a:lnSpc>
              <a:spcBef>
                <a:spcPts val="0"/>
              </a:spcBef>
              <a:spcAft>
                <a:spcPts val="0"/>
              </a:spcAft>
              <a:buClr>
                <a:srgbClr val="ED7D31"/>
              </a:buClr>
              <a:buSzPts val="1500"/>
              <a:buFont typeface="Courier New"/>
              <a:buChar char="o"/>
            </a:pPr>
            <a:r>
              <a:rPr lang="fi" sz="1500"/>
              <a:t>An </a:t>
            </a:r>
            <a:r>
              <a:rPr lang="fi" sz="1500" b="1"/>
              <a:t>algorithm </a:t>
            </a:r>
            <a:r>
              <a:rPr lang="fi" sz="1500"/>
              <a:t>is a mathematical formula that includes factors that are seen essential in the phenomen</a:t>
            </a:r>
            <a:endParaRPr sz="1500"/>
          </a:p>
          <a:p>
            <a:pPr marL="203200" lvl="1" indent="-107950" algn="l" rtl="0">
              <a:lnSpc>
                <a:spcPct val="100000"/>
              </a:lnSpc>
              <a:spcBef>
                <a:spcPts val="0"/>
              </a:spcBef>
              <a:spcAft>
                <a:spcPts val="0"/>
              </a:spcAft>
              <a:buClr>
                <a:srgbClr val="002060"/>
              </a:buClr>
              <a:buSzPts val="1500"/>
              <a:buNone/>
            </a:pPr>
            <a:endParaRPr sz="1500"/>
          </a:p>
          <a:p>
            <a:pPr marL="0" lvl="0" indent="0" algn="l" rtl="0">
              <a:lnSpc>
                <a:spcPct val="100000"/>
              </a:lnSpc>
              <a:spcBef>
                <a:spcPts val="0"/>
              </a:spcBef>
              <a:spcAft>
                <a:spcPts val="0"/>
              </a:spcAft>
              <a:buClr>
                <a:srgbClr val="161249"/>
              </a:buClr>
              <a:buSzPts val="1400"/>
              <a:buNone/>
            </a:pPr>
            <a:r>
              <a:rPr lang="fi" sz="1500"/>
              <a:t>For instance, in website analytics: amount of visitors, time spent on website, amount of key words, … </a:t>
            </a:r>
            <a:endParaRPr sz="1500"/>
          </a:p>
          <a:p>
            <a:pPr marL="0" lvl="0" indent="0" algn="l" rtl="0">
              <a:lnSpc>
                <a:spcPct val="100000"/>
              </a:lnSpc>
              <a:spcBef>
                <a:spcPts val="0"/>
              </a:spcBef>
              <a:spcAft>
                <a:spcPts val="0"/>
              </a:spcAft>
              <a:buClr>
                <a:srgbClr val="161249"/>
              </a:buClr>
              <a:buSzPts val="605"/>
              <a:buNone/>
            </a:pPr>
            <a:endParaRPr sz="1506"/>
          </a:p>
          <a:p>
            <a:pPr marL="285750" lvl="1" indent="-285750" algn="l" rtl="0">
              <a:lnSpc>
                <a:spcPct val="100000"/>
              </a:lnSpc>
              <a:spcBef>
                <a:spcPts val="0"/>
              </a:spcBef>
              <a:spcAft>
                <a:spcPts val="0"/>
              </a:spcAft>
              <a:buClr>
                <a:srgbClr val="ED7D31"/>
              </a:buClr>
              <a:buSzPts val="1506"/>
              <a:buFont typeface="Courier New"/>
              <a:buChar char="o"/>
            </a:pPr>
            <a:r>
              <a:rPr lang="fi" sz="1506"/>
              <a:t>In this way,  social, cultural and social interactions are being translated into readable data </a:t>
            </a:r>
            <a:endParaRPr sz="1506"/>
          </a:p>
          <a:p>
            <a:pPr marL="0" lvl="0" indent="0" algn="l" rtl="0">
              <a:lnSpc>
                <a:spcPct val="100000"/>
              </a:lnSpc>
              <a:spcBef>
                <a:spcPts val="500"/>
              </a:spcBef>
              <a:spcAft>
                <a:spcPts val="0"/>
              </a:spcAft>
              <a:buClr>
                <a:srgbClr val="161249"/>
              </a:buClr>
              <a:buSzPts val="770"/>
              <a:buNone/>
            </a:pPr>
            <a:endParaRPr sz="1190"/>
          </a:p>
        </p:txBody>
      </p:sp>
      <p:sp>
        <p:nvSpPr>
          <p:cNvPr id="592" name="Google Shape;592;g19922e704ba_0_16"/>
          <p:cNvSpPr txBox="1">
            <a:spLocks noGrp="1"/>
          </p:cNvSpPr>
          <p:nvPr>
            <p:ph type="title" idx="4294967295"/>
          </p:nvPr>
        </p:nvSpPr>
        <p:spPr>
          <a:xfrm>
            <a:off x="610986" y="247775"/>
            <a:ext cx="8316912" cy="603250"/>
          </a:xfrm>
          <a:prstGeom prst="rect">
            <a:avLst/>
          </a:prstGeom>
          <a:noFill/>
          <a:ln>
            <a:noFill/>
          </a:ln>
        </p:spPr>
        <p:txBody>
          <a:bodyPr spcFirstLastPara="1" wrap="square" lIns="0" tIns="34275" rIns="68575" bIns="34275" anchor="t" anchorCtr="0">
            <a:normAutofit fontScale="90000"/>
          </a:bodyPr>
          <a:lstStyle/>
          <a:p>
            <a:pPr marL="0" lvl="0" indent="0" algn="l" rtl="0">
              <a:lnSpc>
                <a:spcPct val="90000"/>
              </a:lnSpc>
              <a:spcBef>
                <a:spcPts val="0"/>
              </a:spcBef>
              <a:spcAft>
                <a:spcPts val="0"/>
              </a:spcAft>
              <a:buClr>
                <a:srgbClr val="0099D4"/>
              </a:buClr>
              <a:buSzPct val="117857"/>
              <a:buFont typeface="Arial"/>
              <a:buNone/>
            </a:pPr>
            <a:r>
              <a:rPr lang="fi"/>
              <a:t>The base of analytics: algorithms</a:t>
            </a:r>
            <a:br>
              <a:rPr lang="fi"/>
            </a:br>
            <a:endParaRPr/>
          </a:p>
        </p:txBody>
      </p:sp>
      <p:sp>
        <p:nvSpPr>
          <p:cNvPr id="593" name="Google Shape;593;g19922e704ba_0_16"/>
          <p:cNvSpPr txBox="1"/>
          <p:nvPr/>
        </p:nvSpPr>
        <p:spPr>
          <a:xfrm>
            <a:off x="7992864" y="4360866"/>
            <a:ext cx="1080300" cy="183300"/>
          </a:xfrm>
          <a:prstGeom prst="rect">
            <a:avLst/>
          </a:prstGeom>
          <a:noFill/>
          <a:ln>
            <a:noFill/>
          </a:ln>
        </p:spPr>
        <p:txBody>
          <a:bodyPr spcFirstLastPara="1" wrap="square" lIns="0" tIns="34275" rIns="68575" bIns="34275" anchor="t" anchorCtr="0">
            <a:normAutofit fontScale="62500" lnSpcReduction="20000"/>
          </a:bodyPr>
          <a:lstStyle/>
          <a:p>
            <a:pPr marL="0" marR="0" lvl="0" indent="0" algn="l" rtl="0">
              <a:lnSpc>
                <a:spcPct val="100000"/>
              </a:lnSpc>
              <a:spcBef>
                <a:spcPts val="0"/>
              </a:spcBef>
              <a:spcAft>
                <a:spcPts val="0"/>
              </a:spcAft>
              <a:buClr>
                <a:srgbClr val="000000"/>
              </a:buClr>
              <a:buSzPct val="100000"/>
              <a:buFont typeface="Arial"/>
              <a:buNone/>
            </a:pPr>
            <a:r>
              <a:rPr lang="fi" sz="1400" b="0" i="0" u="none" strike="noStrike" cap="none">
                <a:solidFill>
                  <a:srgbClr val="002060"/>
                </a:solidFill>
                <a:latin typeface="Arial"/>
                <a:ea typeface="Arial"/>
                <a:cs typeface="Arial"/>
                <a:sym typeface="Arial"/>
              </a:rPr>
              <a:t>(Urricchio, 2011)</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ct val="1000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23982b51697_0_11"/>
          <p:cNvSpPr txBox="1">
            <a:spLocks noGrp="1"/>
          </p:cNvSpPr>
          <p:nvPr>
            <p:ph type="body" idx="1"/>
          </p:nvPr>
        </p:nvSpPr>
        <p:spPr>
          <a:xfrm>
            <a:off x="848794" y="411515"/>
            <a:ext cx="7289400" cy="665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In-class activit</a:t>
            </a:r>
            <a:r>
              <a:rPr lang="fi"/>
              <a:t>y</a:t>
            </a:r>
            <a:r>
              <a:rPr lang="fi" sz="2400">
                <a:solidFill>
                  <a:schemeClr val="lt1"/>
                </a:solidFill>
              </a:rPr>
              <a:t> for setting goals </a:t>
            </a:r>
            <a:r>
              <a:rPr lang="fi"/>
              <a:t>to monitor and evaluate the different instruments or channels </a:t>
            </a:r>
            <a:endParaRPr/>
          </a:p>
        </p:txBody>
      </p:sp>
      <p:sp>
        <p:nvSpPr>
          <p:cNvPr id="599" name="Google Shape;599;g23982b51697_0_11"/>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a:t>Go back to the different instruments you would use for the campaign you analyzed. </a:t>
            </a:r>
            <a:endParaRPr sz="1600"/>
          </a:p>
          <a:p>
            <a:pPr marL="457200" lvl="0" indent="0" algn="l" rtl="0">
              <a:lnSpc>
                <a:spcPct val="100000"/>
              </a:lnSpc>
              <a:spcBef>
                <a:spcPts val="0"/>
              </a:spcBef>
              <a:spcAft>
                <a:spcPts val="0"/>
              </a:spcAft>
              <a:buNone/>
            </a:pPr>
            <a:endParaRPr sz="1600"/>
          </a:p>
          <a:p>
            <a:pPr marL="457200" lvl="0" indent="-330200" algn="l" rtl="0">
              <a:lnSpc>
                <a:spcPct val="100000"/>
              </a:lnSpc>
              <a:spcBef>
                <a:spcPts val="0"/>
              </a:spcBef>
              <a:spcAft>
                <a:spcPts val="0"/>
              </a:spcAft>
              <a:buSzPts val="1600"/>
              <a:buAutoNum type="arabicPeriod"/>
            </a:pPr>
            <a:r>
              <a:rPr lang="fi" sz="1600"/>
              <a:t>Define the different goals and kpi’s you can use to monitor and evaluate the success of the different instruments. </a:t>
            </a:r>
            <a:endParaRPr sz="1600"/>
          </a:p>
          <a:p>
            <a:pPr marL="0" lvl="0" indent="0" algn="l" rtl="0">
              <a:lnSpc>
                <a:spcPct val="100000"/>
              </a:lnSpc>
              <a:spcBef>
                <a:spcPts val="0"/>
              </a:spcBef>
              <a:spcAft>
                <a:spcPts val="0"/>
              </a:spcAft>
              <a:buNone/>
            </a:pPr>
            <a:endParaRPr sz="1600"/>
          </a:p>
          <a:p>
            <a:pPr marL="457200" lvl="0" indent="-330200" algn="l" rtl="0">
              <a:lnSpc>
                <a:spcPct val="100000"/>
              </a:lnSpc>
              <a:spcBef>
                <a:spcPts val="0"/>
              </a:spcBef>
              <a:spcAft>
                <a:spcPts val="0"/>
              </a:spcAft>
              <a:buSzPts val="1600"/>
              <a:buAutoNum type="arabicPeriod"/>
            </a:pPr>
            <a:r>
              <a:rPr lang="fi" sz="1600"/>
              <a:t>Explain how these goals and kpi’s contribute to the business and marketing objectives.</a:t>
            </a:r>
            <a:br>
              <a:rPr lang="fi" sz="1600"/>
            </a:br>
            <a:endParaRPr sz="1600"/>
          </a:p>
          <a:p>
            <a:pPr marL="457200" lvl="0" indent="-330200" algn="l" rtl="0">
              <a:lnSpc>
                <a:spcPct val="100000"/>
              </a:lnSpc>
              <a:spcBef>
                <a:spcPts val="0"/>
              </a:spcBef>
              <a:spcAft>
                <a:spcPts val="0"/>
              </a:spcAft>
              <a:buSzPts val="1600"/>
              <a:buAutoNum type="arabicPeriod"/>
            </a:pPr>
            <a:r>
              <a:rPr lang="fi" sz="1600"/>
              <a:t>Present your example in class. </a:t>
            </a:r>
            <a:endParaRPr sz="1600"/>
          </a:p>
          <a:p>
            <a:pPr marL="457200" lvl="0" indent="0" algn="l" rtl="0">
              <a:lnSpc>
                <a:spcPct val="100000"/>
              </a:lnSpc>
              <a:spcBef>
                <a:spcPts val="0"/>
              </a:spcBef>
              <a:spcAft>
                <a:spcPts val="0"/>
              </a:spcAft>
              <a:buNone/>
            </a:pPr>
            <a:endParaRPr sz="1600"/>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46"/>
          <p:cNvSpPr txBox="1">
            <a:spLocks noGrp="1"/>
          </p:cNvSpPr>
          <p:nvPr>
            <p:ph type="body" idx="1"/>
          </p:nvPr>
        </p:nvSpPr>
        <p:spPr>
          <a:xfrm>
            <a:off x="863071" y="318192"/>
            <a:ext cx="7751741"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Assignment “Choice of digital marketing channels” </a:t>
            </a:r>
            <a:endParaRPr/>
          </a:p>
        </p:txBody>
      </p:sp>
      <p:sp>
        <p:nvSpPr>
          <p:cNvPr id="605" name="Google Shape;605;p46"/>
          <p:cNvSpPr txBox="1">
            <a:spLocks noGrp="1"/>
          </p:cNvSpPr>
          <p:nvPr>
            <p:ph type="body" idx="2"/>
          </p:nvPr>
        </p:nvSpPr>
        <p:spPr>
          <a:xfrm>
            <a:off x="863075" y="716475"/>
            <a:ext cx="7332000" cy="3880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a:t>Group work               Self-selected case (students can choose a company)</a:t>
            </a:r>
            <a:endParaRPr/>
          </a:p>
          <a:p>
            <a:pPr marL="0" lvl="0" indent="0" algn="l" rtl="0">
              <a:lnSpc>
                <a:spcPct val="100000"/>
              </a:lnSpc>
              <a:spcBef>
                <a:spcPts val="0"/>
              </a:spcBef>
              <a:spcAft>
                <a:spcPts val="0"/>
              </a:spcAft>
              <a:buClr>
                <a:schemeClr val="lt1"/>
              </a:buClr>
              <a:buSzPts val="1500"/>
              <a:buNone/>
            </a:pPr>
            <a:endParaRPr/>
          </a:p>
          <a:p>
            <a:pPr marL="0" lvl="0" indent="0" algn="l" rtl="0">
              <a:lnSpc>
                <a:spcPct val="100000"/>
              </a:lnSpc>
              <a:spcBef>
                <a:spcPts val="0"/>
              </a:spcBef>
              <a:spcAft>
                <a:spcPts val="0"/>
              </a:spcAft>
              <a:buClr>
                <a:schemeClr val="lt1"/>
              </a:buClr>
              <a:buSzPts val="1500"/>
              <a:buNone/>
            </a:pPr>
            <a:r>
              <a:rPr lang="fi"/>
              <a:t>Your company works since several years in the consumer goods market. You want to boost the sales and plan a marketing campaign on digital media. Create a plan for each buying stage (A-C-P-R-A) applying the Customer journey. Use course material and internet sources.</a:t>
            </a:r>
            <a:endParaRPr/>
          </a:p>
          <a:p>
            <a:pPr marL="0" lvl="0" indent="0" algn="l" rtl="0">
              <a:lnSpc>
                <a:spcPct val="100000"/>
              </a:lnSpc>
              <a:spcBef>
                <a:spcPts val="0"/>
              </a:spcBef>
              <a:spcAft>
                <a:spcPts val="0"/>
              </a:spcAft>
              <a:buClr>
                <a:schemeClr val="lt1"/>
              </a:buClr>
              <a:buSzPts val="1500"/>
              <a:buNone/>
            </a:pPr>
            <a:endParaRPr/>
          </a:p>
          <a:p>
            <a:pPr marL="457200" lvl="0" indent="-323850" algn="l" rtl="0">
              <a:lnSpc>
                <a:spcPct val="100000"/>
              </a:lnSpc>
              <a:spcBef>
                <a:spcPts val="0"/>
              </a:spcBef>
              <a:spcAft>
                <a:spcPts val="0"/>
              </a:spcAft>
              <a:buClr>
                <a:schemeClr val="lt1"/>
              </a:buClr>
              <a:buSzPts val="1500"/>
              <a:buAutoNum type="arabicPeriod"/>
            </a:pPr>
            <a:r>
              <a:rPr lang="fi"/>
              <a:t>Choose a company and be acquainted on it using their website (also Q&amp;A). </a:t>
            </a:r>
            <a:endParaRPr/>
          </a:p>
          <a:p>
            <a:pPr marL="457200" lvl="0" indent="-323850" algn="l" rtl="0">
              <a:lnSpc>
                <a:spcPct val="100000"/>
              </a:lnSpc>
              <a:spcBef>
                <a:spcPts val="0"/>
              </a:spcBef>
              <a:spcAft>
                <a:spcPts val="0"/>
              </a:spcAft>
              <a:buClr>
                <a:schemeClr val="lt1"/>
              </a:buClr>
              <a:buSzPts val="1500"/>
              <a:buAutoNum type="arabicPeriod"/>
            </a:pPr>
            <a:r>
              <a:rPr lang="fi"/>
              <a:t>Define 3-4 target groups. Imagine them to be in different stages of their buying journey.</a:t>
            </a:r>
            <a:endParaRPr/>
          </a:p>
          <a:p>
            <a:pPr marL="457200" lvl="0" indent="-323850" algn="l" rtl="0">
              <a:lnSpc>
                <a:spcPct val="100000"/>
              </a:lnSpc>
              <a:spcBef>
                <a:spcPts val="0"/>
              </a:spcBef>
              <a:spcAft>
                <a:spcPts val="0"/>
              </a:spcAft>
              <a:buSzPts val="1500"/>
              <a:buAutoNum type="arabicPeriod"/>
            </a:pPr>
            <a:r>
              <a:rPr lang="fi"/>
              <a:t>Make a persona for each target group. </a:t>
            </a:r>
            <a:endParaRPr/>
          </a:p>
          <a:p>
            <a:pPr marL="457200" lvl="0" indent="-323850" algn="l" rtl="0">
              <a:lnSpc>
                <a:spcPct val="100000"/>
              </a:lnSpc>
              <a:spcBef>
                <a:spcPts val="0"/>
              </a:spcBef>
              <a:spcAft>
                <a:spcPts val="0"/>
              </a:spcAft>
              <a:buSzPts val="1500"/>
              <a:buAutoNum type="arabicPeriod"/>
            </a:pPr>
            <a:r>
              <a:rPr lang="fi"/>
              <a:t>Fill out a customer journey map and find out what the experiences are from the customer's point of view. </a:t>
            </a:r>
            <a:endParaRPr/>
          </a:p>
          <a:p>
            <a:pPr marL="457200" lvl="0" indent="-323850" algn="l" rtl="0">
              <a:lnSpc>
                <a:spcPct val="100000"/>
              </a:lnSpc>
              <a:spcBef>
                <a:spcPts val="0"/>
              </a:spcBef>
              <a:spcAft>
                <a:spcPts val="0"/>
              </a:spcAft>
              <a:buSzPts val="1500"/>
              <a:buAutoNum type="arabicPeriod"/>
            </a:pPr>
            <a:r>
              <a:rPr lang="fi"/>
              <a:t>Based on your view of the business, plan a core message (3-4 sentences) for each group, encouraging them further in the buying process. </a:t>
            </a:r>
            <a:endParaRPr/>
          </a:p>
          <a:p>
            <a:pPr marL="0" lvl="0" indent="0" algn="l" rtl="0">
              <a:lnSpc>
                <a:spcPct val="100000"/>
              </a:lnSpc>
              <a:spcBef>
                <a:spcPts val="0"/>
              </a:spcBef>
              <a:spcAft>
                <a:spcPts val="0"/>
              </a:spcAft>
              <a:buClr>
                <a:schemeClr val="lt1"/>
              </a:buClr>
              <a:buSzPts val="1500"/>
              <a:buNone/>
            </a:pPr>
            <a:endParaRPr sz="1400"/>
          </a:p>
          <a:p>
            <a:pPr marL="457200" lvl="0" indent="-228600" algn="l" rtl="0">
              <a:lnSpc>
                <a:spcPct val="100000"/>
              </a:lnSpc>
              <a:spcBef>
                <a:spcPts val="0"/>
              </a:spcBef>
              <a:spcAft>
                <a:spcPts val="0"/>
              </a:spcAft>
              <a:buClr>
                <a:schemeClr val="lt1"/>
              </a:buClr>
              <a:buSzPts val="1800"/>
              <a:buNone/>
            </a:pPr>
            <a:endParaRPr sz="1400"/>
          </a:p>
          <a:p>
            <a:pPr marL="0" lvl="0" indent="0" algn="l" rtl="0">
              <a:lnSpc>
                <a:spcPct val="100000"/>
              </a:lnSpc>
              <a:spcBef>
                <a:spcPts val="0"/>
              </a:spcBef>
              <a:spcAft>
                <a:spcPts val="0"/>
              </a:spcAft>
              <a:buClr>
                <a:schemeClr val="lt1"/>
              </a:buClr>
              <a:buSzPts val="1500"/>
              <a:buNone/>
            </a:pPr>
            <a:endParaRPr sz="1400"/>
          </a:p>
          <a:p>
            <a:pPr marL="0" lvl="0" indent="0" algn="l" rtl="0">
              <a:lnSpc>
                <a:spcPct val="115714"/>
              </a:lnSpc>
              <a:spcBef>
                <a:spcPts val="0"/>
              </a:spcBef>
              <a:spcAft>
                <a:spcPts val="0"/>
              </a:spcAft>
              <a:buClr>
                <a:schemeClr val="lt1"/>
              </a:buClr>
              <a:buSzPts val="1400"/>
              <a:buNone/>
            </a:pPr>
            <a:endParaRPr sz="140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g22e50a1ae58_0_137"/>
          <p:cNvSpPr txBox="1">
            <a:spLocks noGrp="1"/>
          </p:cNvSpPr>
          <p:nvPr>
            <p:ph type="body" idx="1"/>
          </p:nvPr>
        </p:nvSpPr>
        <p:spPr>
          <a:xfrm>
            <a:off x="863071" y="318192"/>
            <a:ext cx="77517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Assignment “Choice of digital marketing channels” </a:t>
            </a:r>
            <a:endParaRPr/>
          </a:p>
        </p:txBody>
      </p:sp>
      <p:sp>
        <p:nvSpPr>
          <p:cNvPr id="611" name="Google Shape;611;g22e50a1ae58_0_137"/>
          <p:cNvSpPr txBox="1">
            <a:spLocks noGrp="1"/>
          </p:cNvSpPr>
          <p:nvPr>
            <p:ph type="body" idx="2"/>
          </p:nvPr>
        </p:nvSpPr>
        <p:spPr>
          <a:xfrm>
            <a:off x="863075" y="716475"/>
            <a:ext cx="7332000" cy="4151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a:t>Group work               Self-selected case (students can choose a company)</a:t>
            </a:r>
            <a:endParaRPr/>
          </a:p>
          <a:p>
            <a:pPr marL="0" lvl="0" indent="0" algn="l" rtl="0">
              <a:lnSpc>
                <a:spcPct val="100000"/>
              </a:lnSpc>
              <a:spcBef>
                <a:spcPts val="0"/>
              </a:spcBef>
              <a:spcAft>
                <a:spcPts val="0"/>
              </a:spcAft>
              <a:buClr>
                <a:schemeClr val="lt1"/>
              </a:buClr>
              <a:buSzPts val="1500"/>
              <a:buNone/>
            </a:pP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r>
              <a:rPr lang="fi"/>
              <a:t>6. Define digital media and channels to reach the target groups (for each message).</a:t>
            </a: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r>
              <a:rPr lang="fi"/>
              <a:t>7. Set goals and kpi’s for those digital media and channels using the different stages of a digital marketing funnel framework. </a:t>
            </a: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r>
              <a:rPr lang="fi"/>
              <a:t>8. Define how you are going to monitor, measure and evaluate the actions to learn and improve. </a:t>
            </a: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r>
              <a:rPr lang="fi"/>
              <a:t>9. Present in 12-15 ppt slides. Note 7-8 sources used (for argumenting topics 1-4).</a:t>
            </a: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Clr>
                <a:schemeClr val="lt1"/>
              </a:buClr>
              <a:buSzPts val="1500"/>
              <a:buNone/>
            </a:pPr>
            <a:endParaRPr sz="1400"/>
          </a:p>
          <a:p>
            <a:pPr marL="457200" lvl="0" indent="-228600" algn="l" rtl="0">
              <a:lnSpc>
                <a:spcPct val="100000"/>
              </a:lnSpc>
              <a:spcBef>
                <a:spcPts val="0"/>
              </a:spcBef>
              <a:spcAft>
                <a:spcPts val="0"/>
              </a:spcAft>
              <a:buClr>
                <a:schemeClr val="lt1"/>
              </a:buClr>
              <a:buSzPts val="1800"/>
              <a:buNone/>
            </a:pPr>
            <a:endParaRPr sz="1400"/>
          </a:p>
          <a:p>
            <a:pPr marL="0" lvl="0" indent="0" algn="l" rtl="0">
              <a:lnSpc>
                <a:spcPct val="100000"/>
              </a:lnSpc>
              <a:spcBef>
                <a:spcPts val="0"/>
              </a:spcBef>
              <a:spcAft>
                <a:spcPts val="0"/>
              </a:spcAft>
              <a:buClr>
                <a:schemeClr val="lt1"/>
              </a:buClr>
              <a:buSzPts val="1500"/>
              <a:buNone/>
            </a:pPr>
            <a:endParaRPr sz="1400"/>
          </a:p>
          <a:p>
            <a:pPr marL="0" lvl="0" indent="0" algn="l" rtl="0">
              <a:lnSpc>
                <a:spcPct val="115714"/>
              </a:lnSpc>
              <a:spcBef>
                <a:spcPts val="0"/>
              </a:spcBef>
              <a:spcAft>
                <a:spcPts val="0"/>
              </a:spcAft>
              <a:buClr>
                <a:schemeClr val="lt1"/>
              </a:buClr>
              <a:buSzPts val="1400"/>
              <a:buNone/>
            </a:pPr>
            <a:endParaRPr sz="140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198c4f39775_0_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Sources</a:t>
            </a:r>
            <a:endParaRPr sz="2400"/>
          </a:p>
        </p:txBody>
      </p:sp>
      <p:sp>
        <p:nvSpPr>
          <p:cNvPr id="617" name="Google Shape;617;g198c4f39775_0_10"/>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just" rtl="0">
              <a:lnSpc>
                <a:spcPct val="100000"/>
              </a:lnSpc>
              <a:spcBef>
                <a:spcPts val="0"/>
              </a:spcBef>
              <a:spcAft>
                <a:spcPts val="0"/>
              </a:spcAft>
              <a:buNone/>
            </a:pPr>
            <a:r>
              <a:rPr lang="fi" sz="1400">
                <a:solidFill>
                  <a:srgbClr val="151149"/>
                </a:solidFill>
              </a:rPr>
              <a:t>Barker, M. S., Barker, D. I., Bormann, N. F., Roberts, M. L., &amp; Zahay, D. (2017). </a:t>
            </a:r>
            <a:r>
              <a:rPr lang="fi" sz="1400" i="1">
                <a:solidFill>
                  <a:srgbClr val="151149"/>
                </a:solidFill>
              </a:rPr>
              <a:t>Social Media Marketing: a Strategic Approach</a:t>
            </a:r>
            <a:r>
              <a:rPr lang="fi" sz="1400">
                <a:solidFill>
                  <a:srgbClr val="151149"/>
                </a:solidFill>
              </a:rPr>
              <a:t> (2</a:t>
            </a:r>
            <a:r>
              <a:rPr lang="fi" sz="1400" baseline="30000">
                <a:solidFill>
                  <a:srgbClr val="151149"/>
                </a:solidFill>
              </a:rPr>
              <a:t>nd </a:t>
            </a:r>
            <a:r>
              <a:rPr lang="fi" sz="1400">
                <a:solidFill>
                  <a:srgbClr val="151149"/>
                </a:solidFill>
              </a:rPr>
              <a:t>ed.). Cengage Learning</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Chaffey, D., &amp; Ellis-Chadwick, F. (2016). </a:t>
            </a:r>
            <a:r>
              <a:rPr lang="fi" sz="1400" i="1">
                <a:solidFill>
                  <a:srgbClr val="151149"/>
                </a:solidFill>
              </a:rPr>
              <a:t>Digital marketing: strategy, implementation and practice </a:t>
            </a:r>
            <a:r>
              <a:rPr lang="fi" sz="1400">
                <a:solidFill>
                  <a:srgbClr val="151149"/>
                </a:solidFill>
              </a:rPr>
              <a:t>(6</a:t>
            </a:r>
            <a:r>
              <a:rPr lang="fi" sz="1400" baseline="30000">
                <a:solidFill>
                  <a:srgbClr val="151149"/>
                </a:solidFill>
              </a:rPr>
              <a:t>th</a:t>
            </a:r>
            <a:r>
              <a:rPr lang="fi" sz="1400">
                <a:solidFill>
                  <a:srgbClr val="151149"/>
                </a:solidFill>
              </a:rPr>
              <a:t> ed). Pearson Education Limited.</a:t>
            </a:r>
            <a:endParaRPr sz="1400">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Chaffey, D., &amp; Smith, PR (2017). </a:t>
            </a:r>
            <a:r>
              <a:rPr lang="fi" sz="1400" i="1">
                <a:solidFill>
                  <a:srgbClr val="151149"/>
                </a:solidFill>
              </a:rPr>
              <a:t>Digital Marketing Excellence </a:t>
            </a:r>
            <a:r>
              <a:rPr lang="fi" sz="1400">
                <a:solidFill>
                  <a:srgbClr val="151149"/>
                </a:solidFill>
              </a:rPr>
              <a:t>(5</a:t>
            </a:r>
            <a:r>
              <a:rPr lang="fi" sz="1400" baseline="30000">
                <a:solidFill>
                  <a:srgbClr val="151149"/>
                </a:solidFill>
              </a:rPr>
              <a:t>th</a:t>
            </a:r>
            <a:r>
              <a:rPr lang="fi" sz="1400">
                <a:solidFill>
                  <a:srgbClr val="151149"/>
                </a:solidFill>
              </a:rPr>
              <a:t> ed.). Routledge</a:t>
            </a:r>
            <a:endParaRPr sz="1400">
              <a:solidFill>
                <a:srgbClr val="151149"/>
              </a:solidFill>
            </a:endParaRPr>
          </a:p>
          <a:p>
            <a:pPr marL="0" lvl="0" indent="0" algn="l" rtl="0">
              <a:spcBef>
                <a:spcPts val="1200"/>
              </a:spcBef>
              <a:spcAft>
                <a:spcPts val="0"/>
              </a:spcAft>
              <a:buClr>
                <a:srgbClr val="161249"/>
              </a:buClr>
              <a:buSzPts val="2100"/>
              <a:buFont typeface="Arial"/>
              <a:buNone/>
            </a:pPr>
            <a:r>
              <a:rPr lang="fi" sz="1400"/>
              <a:t>Chaffey (2012): </a:t>
            </a:r>
            <a:r>
              <a:rPr lang="fi" sz="1400" i="1"/>
              <a:t>Digital Marketing - Strategy, Implementation and Practice</a:t>
            </a:r>
            <a:endParaRPr sz="1400" i="1"/>
          </a:p>
          <a:p>
            <a:pPr marL="0" lvl="0" indent="0" algn="l" rtl="0">
              <a:lnSpc>
                <a:spcPct val="100000"/>
              </a:lnSpc>
              <a:spcBef>
                <a:spcPts val="0"/>
              </a:spcBef>
              <a:spcAft>
                <a:spcPts val="0"/>
              </a:spcAft>
              <a:buNone/>
            </a:pPr>
            <a:br>
              <a:rPr lang="fi" sz="1400">
                <a:solidFill>
                  <a:srgbClr val="151149"/>
                </a:solidFill>
              </a:rPr>
            </a:br>
            <a:r>
              <a:rPr lang="fi" sz="1400">
                <a:solidFill>
                  <a:srgbClr val="151149"/>
                </a:solidFill>
              </a:rPr>
              <a:t>Chaffey, D. (2020, July 8). </a:t>
            </a:r>
            <a:r>
              <a:rPr lang="fi" sz="1400" i="1">
                <a:solidFill>
                  <a:srgbClr val="151149"/>
                </a:solidFill>
              </a:rPr>
              <a:t>Customer journey map, </a:t>
            </a:r>
            <a:br>
              <a:rPr lang="fi" sz="1400">
                <a:solidFill>
                  <a:srgbClr val="151149"/>
                </a:solidFill>
              </a:rPr>
            </a:br>
            <a:r>
              <a:rPr lang="fi" sz="1400" u="sng">
                <a:solidFill>
                  <a:schemeClr val="hlink"/>
                </a:solidFill>
                <a:hlinkClick r:id="rId3"/>
              </a:rPr>
              <a:t>Customer journey map definition and examples - What is? - Digital marketing Glossary (davechaffey.com)</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Digital Floats (2018, July 28) </a:t>
            </a:r>
            <a:r>
              <a:rPr lang="fi" sz="1400" i="1">
                <a:solidFill>
                  <a:srgbClr val="151149"/>
                </a:solidFill>
              </a:rPr>
              <a:t>Top Strategies for Targeting Audience in Digital Marketing, </a:t>
            </a:r>
            <a:br>
              <a:rPr lang="fi" sz="1400" i="1">
                <a:solidFill>
                  <a:srgbClr val="151149"/>
                </a:solidFill>
              </a:rPr>
            </a:br>
            <a:r>
              <a:rPr lang="fi" sz="1400" u="sng">
                <a:solidFill>
                  <a:schemeClr val="hlink"/>
                </a:solidFill>
                <a:hlinkClick r:id="rId4"/>
              </a:rPr>
              <a:t>Top Strategies for Targeting Audience in Digital Marketing | Digital Floats</a:t>
            </a:r>
            <a:endParaRPr sz="1400" i="1">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Laura Laire (2021, December 31) </a:t>
            </a:r>
            <a:r>
              <a:rPr lang="fi" sz="1400" i="1">
                <a:solidFill>
                  <a:srgbClr val="151149"/>
                </a:solidFill>
              </a:rPr>
              <a:t>Website Traffic Sources Breakdown: What’s the Difference?</a:t>
            </a:r>
            <a:br>
              <a:rPr lang="fi" sz="1400" i="1">
                <a:solidFill>
                  <a:srgbClr val="151149"/>
                </a:solidFill>
              </a:rPr>
            </a:br>
            <a:r>
              <a:rPr lang="fi" sz="1400" u="sng">
                <a:solidFill>
                  <a:schemeClr val="hlink"/>
                </a:solidFill>
                <a:hlinkClick r:id="rId5"/>
              </a:rPr>
              <a:t>Website Traffic Sources Breakdown: What’s the Difference? (lairedigital.com)</a:t>
            </a: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l" rtl="0">
              <a:lnSpc>
                <a:spcPct val="100000"/>
              </a:lnSpc>
              <a:spcBef>
                <a:spcPts val="1000"/>
              </a:spcBef>
              <a:spcAft>
                <a:spcPts val="0"/>
              </a:spcAft>
              <a:buNone/>
            </a:pP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just" rtl="0">
              <a:lnSpc>
                <a:spcPct val="100000"/>
              </a:lnSpc>
              <a:spcBef>
                <a:spcPts val="1000"/>
              </a:spcBef>
              <a:spcAft>
                <a:spcPts val="1000"/>
              </a:spcAft>
              <a:buClr>
                <a:schemeClr val="dk1"/>
              </a:buClr>
              <a:buSzPts val="1600"/>
              <a:buFont typeface="Arial"/>
              <a:buNone/>
            </a:pPr>
            <a:endParaRPr sz="1400">
              <a:solidFill>
                <a:srgbClr val="151149"/>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238a394e843_0_274"/>
          <p:cNvSpPr txBox="1">
            <a:spLocks noGrp="1"/>
          </p:cNvSpPr>
          <p:nvPr>
            <p:ph type="title"/>
          </p:nvPr>
        </p:nvSpPr>
        <p:spPr>
          <a:xfrm>
            <a:off x="628650" y="273844"/>
            <a:ext cx="78867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Sources</a:t>
            </a:r>
            <a:endParaRPr sz="2400"/>
          </a:p>
        </p:txBody>
      </p:sp>
      <p:sp>
        <p:nvSpPr>
          <p:cNvPr id="623" name="Google Shape;623;g238a394e843_0_274"/>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fi" sz="1400">
                <a:solidFill>
                  <a:srgbClr val="151149"/>
                </a:solidFill>
              </a:rPr>
              <a:t>Needle, F. (2021, December 15) </a:t>
            </a:r>
            <a:r>
              <a:rPr lang="fi" sz="1400" i="1">
                <a:solidFill>
                  <a:srgbClr val="151149"/>
                </a:solidFill>
              </a:rPr>
              <a:t>How To Identify Your Core Marketing Message,  </a:t>
            </a:r>
            <a:r>
              <a:rPr lang="fi" sz="1400">
                <a:solidFill>
                  <a:srgbClr val="151149"/>
                </a:solidFill>
              </a:rPr>
              <a:t> </a:t>
            </a:r>
            <a:r>
              <a:rPr lang="fi" sz="1400" u="sng">
                <a:solidFill>
                  <a:schemeClr val="hlink"/>
                </a:solidFill>
                <a:hlinkClick r:id="rId3"/>
              </a:rPr>
              <a:t>https://blog.hubspot.com/marketing/marketing-message</a:t>
            </a:r>
            <a:endParaRPr sz="1400">
              <a:solidFill>
                <a:schemeClr val="dk1"/>
              </a:solidFill>
              <a:highlight>
                <a:srgbClr val="FFFFFF"/>
              </a:highlight>
            </a:endParaRPr>
          </a:p>
          <a:p>
            <a:pPr marL="0" lvl="0" indent="0" algn="l" rtl="0">
              <a:lnSpc>
                <a:spcPct val="100000"/>
              </a:lnSpc>
              <a:spcBef>
                <a:spcPts val="1000"/>
              </a:spcBef>
              <a:spcAft>
                <a:spcPts val="0"/>
              </a:spcAft>
              <a:buNone/>
            </a:pPr>
            <a:r>
              <a:rPr lang="fi" sz="1400">
                <a:solidFill>
                  <a:schemeClr val="dk1"/>
                </a:solidFill>
                <a:highlight>
                  <a:srgbClr val="FFFFFF"/>
                </a:highlight>
                <a:latin typeface="Roboto"/>
                <a:ea typeface="Roboto"/>
                <a:cs typeface="Roboto"/>
                <a:sym typeface="Roboto"/>
              </a:rPr>
              <a:t>Neher, K. (2019)</a:t>
            </a:r>
            <a:r>
              <a:rPr lang="fi" sz="1400" i="1">
                <a:solidFill>
                  <a:schemeClr val="dk1"/>
                </a:solidFill>
                <a:highlight>
                  <a:srgbClr val="FFFFFF"/>
                </a:highlight>
                <a:latin typeface="Roboto"/>
                <a:ea typeface="Roboto"/>
                <a:cs typeface="Roboto"/>
                <a:sym typeface="Roboto"/>
              </a:rPr>
              <a:t> </a:t>
            </a:r>
            <a:r>
              <a:rPr lang="fi" sz="1400" i="1">
                <a:solidFill>
                  <a:schemeClr val="dk1"/>
                </a:solidFill>
                <a:highlight>
                  <a:srgbClr val="FFFFFF"/>
                </a:highlight>
              </a:rPr>
              <a:t>Digital Marketing That Actually Works</a:t>
            </a:r>
            <a:endParaRPr sz="1400" i="1">
              <a:solidFill>
                <a:schemeClr val="dk1"/>
              </a:solidFill>
              <a:highlight>
                <a:srgbClr val="FFFFFF"/>
              </a:highlight>
              <a:latin typeface="Roboto"/>
              <a:ea typeface="Roboto"/>
              <a:cs typeface="Roboto"/>
              <a:sym typeface="Roboto"/>
            </a:endParaRPr>
          </a:p>
          <a:p>
            <a:pPr marL="0" lvl="0" indent="0" algn="l" rtl="0">
              <a:lnSpc>
                <a:spcPct val="100000"/>
              </a:lnSpc>
              <a:spcBef>
                <a:spcPts val="1000"/>
              </a:spcBef>
              <a:spcAft>
                <a:spcPts val="0"/>
              </a:spcAft>
              <a:buNone/>
            </a:pPr>
            <a:r>
              <a:rPr lang="fi" sz="1400">
                <a:solidFill>
                  <a:schemeClr val="dk1"/>
                </a:solidFill>
                <a:highlight>
                  <a:srgbClr val="FFFFFF"/>
                </a:highlight>
              </a:rPr>
              <a:t>Shepetyuk, I. (2023, March 14) </a:t>
            </a:r>
            <a:r>
              <a:rPr lang="fi" sz="1400" i="1">
                <a:solidFill>
                  <a:schemeClr val="dk1"/>
                </a:solidFill>
                <a:highlight>
                  <a:srgbClr val="FFFFFF"/>
                </a:highlight>
              </a:rPr>
              <a:t>What is the average marketing budget by industry?</a:t>
            </a:r>
            <a:r>
              <a:rPr lang="fi" sz="1400">
                <a:solidFill>
                  <a:schemeClr val="dk1"/>
                </a:solidFill>
                <a:highlight>
                  <a:srgbClr val="FFFFFF"/>
                </a:highlight>
              </a:rPr>
              <a:t> </a:t>
            </a:r>
            <a:br>
              <a:rPr lang="fi" sz="1400">
                <a:solidFill>
                  <a:schemeClr val="dk1"/>
                </a:solidFill>
                <a:highlight>
                  <a:srgbClr val="FFFFFF"/>
                </a:highlight>
              </a:rPr>
            </a:br>
            <a:r>
              <a:rPr lang="fi" sz="1400" u="sng">
                <a:solidFill>
                  <a:schemeClr val="hlink"/>
                </a:solidFill>
                <a:hlinkClick r:id="rId4"/>
              </a:rPr>
              <a:t>What is the Average Marketing Budget by Industry? - Merehead</a:t>
            </a:r>
            <a:endParaRPr sz="1400" i="1">
              <a:solidFill>
                <a:schemeClr val="dk1"/>
              </a:solidFill>
            </a:endParaRPr>
          </a:p>
          <a:p>
            <a:pPr marL="0" lvl="0" indent="0" algn="l" rtl="0">
              <a:lnSpc>
                <a:spcPct val="100000"/>
              </a:lnSpc>
              <a:spcBef>
                <a:spcPts val="1000"/>
              </a:spcBef>
              <a:spcAft>
                <a:spcPts val="0"/>
              </a:spcAft>
              <a:buNone/>
            </a:pPr>
            <a:r>
              <a:rPr lang="fi" sz="1400">
                <a:solidFill>
                  <a:srgbClr val="151149"/>
                </a:solidFill>
              </a:rPr>
              <a:t>Wísnik, M. (2021, February 11) </a:t>
            </a:r>
            <a:r>
              <a:rPr lang="fi" sz="1400" i="1">
                <a:solidFill>
                  <a:srgbClr val="151149"/>
                </a:solidFill>
              </a:rPr>
              <a:t>How to improve the customer journey using digital tools,</a:t>
            </a:r>
            <a:br>
              <a:rPr lang="fi" sz="1400" i="1">
                <a:solidFill>
                  <a:srgbClr val="151149"/>
                </a:solidFill>
              </a:rPr>
            </a:br>
            <a:r>
              <a:rPr lang="fi" sz="1400" u="sng">
                <a:solidFill>
                  <a:schemeClr val="hlink"/>
                </a:solidFill>
                <a:hlinkClick r:id="rId5"/>
              </a:rPr>
              <a:t>How to improve the customer journey using digital tools (deviniti.com)</a:t>
            </a:r>
            <a:endParaRPr sz="1400" i="1">
              <a:solidFill>
                <a:schemeClr val="dk1"/>
              </a:solidFill>
            </a:endParaRPr>
          </a:p>
          <a:p>
            <a:pPr marL="0" lvl="0" indent="0" algn="l" rtl="0">
              <a:lnSpc>
                <a:spcPct val="100000"/>
              </a:lnSpc>
              <a:spcBef>
                <a:spcPts val="1000"/>
              </a:spcBef>
              <a:spcAft>
                <a:spcPts val="0"/>
              </a:spcAft>
              <a:buClr>
                <a:schemeClr val="dk1"/>
              </a:buClr>
              <a:buSzPts val="1100"/>
              <a:buFont typeface="Arial"/>
              <a:buNone/>
            </a:pPr>
            <a:endParaRPr sz="1400">
              <a:solidFill>
                <a:schemeClr val="dk1"/>
              </a:solidFill>
            </a:endParaRPr>
          </a:p>
          <a:p>
            <a:pPr marL="0" lvl="0" indent="0" algn="just" rtl="0">
              <a:lnSpc>
                <a:spcPct val="100000"/>
              </a:lnSpc>
              <a:spcBef>
                <a:spcPts val="1000"/>
              </a:spcBef>
              <a:spcAft>
                <a:spcPts val="1000"/>
              </a:spcAft>
              <a:buNone/>
            </a:pPr>
            <a:endParaRPr sz="1400">
              <a:solidFill>
                <a:srgbClr val="151149"/>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g2540d369300_0_0"/>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The DEMS material aims to enhance digital marketing skills in higher education, responding to the  needs in business and organizations. You have access to extensive slide sets with in-class activities and assignments, as well as detailed user instructions for teacher. You are free to use part or whole of the material available.</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The material includes contents and figures retrieved from the internet and is thus subject to changes. The sources have been announced according to the rules of fair use. The material as a whole can be viewed and downloaded from www.dems.pro. All material is produced for open use and co-funded by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a:themeElements>
    <a:clrScheme name="Office 2007-20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7895</Words>
  <Application>Microsoft Office PowerPoint</Application>
  <PresentationFormat>Näytössä katseltava esitys (16:9)</PresentationFormat>
  <Paragraphs>586</Paragraphs>
  <Slides>58</Slides>
  <Notes>58</Notes>
  <HiddenSlides>0</HiddenSlides>
  <MMClips>0</MMClips>
  <ScaleCrop>false</ScaleCrop>
  <HeadingPairs>
    <vt:vector size="6" baseType="variant">
      <vt:variant>
        <vt:lpstr>Käytetyt fontit</vt:lpstr>
      </vt:variant>
      <vt:variant>
        <vt:i4>8</vt:i4>
      </vt:variant>
      <vt:variant>
        <vt:lpstr>Teema</vt:lpstr>
      </vt:variant>
      <vt:variant>
        <vt:i4>1</vt:i4>
      </vt:variant>
      <vt:variant>
        <vt:lpstr>Dian otsikot</vt:lpstr>
      </vt:variant>
      <vt:variant>
        <vt:i4>58</vt:i4>
      </vt:variant>
    </vt:vector>
  </HeadingPairs>
  <TitlesOfParts>
    <vt:vector size="67" baseType="lpstr">
      <vt:lpstr>Courier New</vt:lpstr>
      <vt:lpstr>Libre Franklin</vt:lpstr>
      <vt:lpstr>Noto Sans Symbols</vt:lpstr>
      <vt:lpstr>Arial</vt:lpstr>
      <vt:lpstr>Roboto</vt:lpstr>
      <vt:lpstr>Calibri</vt:lpstr>
      <vt:lpstr>PT Sans</vt:lpstr>
      <vt:lpstr>Proxima Nova</vt:lpstr>
      <vt:lpstr>DEMS</vt:lpstr>
      <vt:lpstr>     Introduction to Digital Marketing   </vt:lpstr>
      <vt:lpstr>Learning objectives  </vt:lpstr>
      <vt:lpstr>Topics</vt:lpstr>
      <vt:lpstr>From strategy to implementation </vt:lpstr>
      <vt:lpstr>From strategy to implementation </vt:lpstr>
      <vt:lpstr>PowerPoint-esitys</vt:lpstr>
      <vt:lpstr>Core elements and challenges of marketing tactics </vt:lpstr>
      <vt:lpstr>Value proposition and marketing message</vt:lpstr>
      <vt:lpstr>Value proposition </vt:lpstr>
      <vt:lpstr>Criteria for good advertising</vt:lpstr>
      <vt:lpstr>Elements of a good marketing message? </vt:lpstr>
      <vt:lpstr>Example of a marketing message </vt:lpstr>
      <vt:lpstr>PowerPoint-esitys</vt:lpstr>
      <vt:lpstr>Defining target audiences </vt:lpstr>
      <vt:lpstr>Target audience  </vt:lpstr>
      <vt:lpstr>Targeting - target audience</vt:lpstr>
      <vt:lpstr>Targeting - target audience</vt:lpstr>
      <vt:lpstr>Customer touch points </vt:lpstr>
      <vt:lpstr>Customer journey and marketing funnel </vt:lpstr>
      <vt:lpstr>Every business is  in a different  strategic position</vt:lpstr>
      <vt:lpstr>Target audience and  their  ‘buying processes’</vt:lpstr>
      <vt:lpstr>Models to describe the buying process</vt:lpstr>
      <vt:lpstr> Marketing Funnel (a.k.a. AIDA)</vt:lpstr>
      <vt:lpstr> Marketing Funnel and buyer stage</vt:lpstr>
      <vt:lpstr> Marketing Funnel and buyer touch points</vt:lpstr>
      <vt:lpstr>PowerPoint-esitys</vt:lpstr>
      <vt:lpstr> The RACE model</vt:lpstr>
      <vt:lpstr>RACE</vt:lpstr>
      <vt:lpstr>PowerPoint-esitys</vt:lpstr>
      <vt:lpstr>PowerPoint-esitys</vt:lpstr>
      <vt:lpstr>Customer journey </vt:lpstr>
      <vt:lpstr>PowerPoint-esitys</vt:lpstr>
      <vt:lpstr>PowerPoint-esitys</vt:lpstr>
      <vt:lpstr>Digital media and channels </vt:lpstr>
      <vt:lpstr>Digital media and channels  </vt:lpstr>
      <vt:lpstr>Traditional - digital media?</vt:lpstr>
      <vt:lpstr>Some branches promote more than others</vt:lpstr>
      <vt:lpstr>Social media  </vt:lpstr>
      <vt:lpstr>Website </vt:lpstr>
      <vt:lpstr>SEO (Search engine optimization) </vt:lpstr>
      <vt:lpstr>Ads - Digital advertising </vt:lpstr>
      <vt:lpstr>Content marketing</vt:lpstr>
      <vt:lpstr>E-mail marketing</vt:lpstr>
      <vt:lpstr> Instruments for different phases</vt:lpstr>
      <vt:lpstr>PowerPoint-esitys</vt:lpstr>
      <vt:lpstr>Objectives and measures</vt:lpstr>
      <vt:lpstr>PowerPoint-esitys</vt:lpstr>
      <vt:lpstr>Example of goals…     and KPIs</vt:lpstr>
      <vt:lpstr>Digital analytics</vt:lpstr>
      <vt:lpstr>Which are the sources of traffic to our website?</vt:lpstr>
      <vt:lpstr>PowerPoint-esitys</vt:lpstr>
      <vt:lpstr>The base of analytics: algorithms </vt:lpstr>
      <vt:lpstr>PowerPoint-esitys</vt:lpstr>
      <vt:lpstr>PowerPoint-esitys</vt:lpstr>
      <vt:lpstr>PowerPoint-esitys</vt:lpstr>
      <vt:lpstr>Sources</vt:lpstr>
      <vt:lpstr>Sources</vt:lpstr>
      <vt:lpstr>PowerPoint-esitys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Introduction to Digital Marketing   </dc:title>
  <dc:creator>Schleutker Kai</dc:creator>
  <cp:lastModifiedBy>Lehtonen Lasse</cp:lastModifiedBy>
  <cp:revision>1</cp:revision>
  <dcterms:modified xsi:type="dcterms:W3CDTF">2023-07-04T14:45:56Z</dcterms:modified>
</cp:coreProperties>
</file>