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5" r:id="rId2"/>
  </p:sldMasterIdLst>
  <p:notesMasterIdLst>
    <p:notesMasterId r:id="rId5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5143500" type="screen16x9"/>
  <p:notesSz cx="6858000" cy="9144000"/>
  <p:embeddedFontLst>
    <p:embeddedFont>
      <p:font typeface="Calibri" panose="020F0502020204030204" pitchFamily="34" charset="0"/>
      <p:regular r:id="rId57"/>
      <p:bold r:id="rId58"/>
      <p:italic r:id="rId59"/>
      <p:boldItalic r:id="rId60"/>
    </p:embeddedFont>
    <p:embeddedFont>
      <p:font typeface="PT Sans" panose="020B0503020203020204" pitchFamily="34"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hQeO4TZgZciMUIvsLRu1ClDz0Ps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86F2A25-A2C2-4AC1-A4A5-A427AB804696}">
  <a:tblStyle styleId="{286F2A25-A2C2-4AC1-A4A5-A427AB804696}"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4E6"/>
          </a:solidFill>
        </a:fill>
      </a:tcStyle>
    </a:wholeTbl>
    <a:band1H>
      <a:tcTxStyle/>
      <a:tcStyle>
        <a:tcBdr/>
        <a:fill>
          <a:solidFill>
            <a:srgbClr val="FFE8CA"/>
          </a:solidFill>
        </a:fill>
      </a:tcStyle>
    </a:band1H>
    <a:band2H>
      <a:tcTxStyle/>
      <a:tcStyle>
        <a:tcBdr/>
      </a:tcStyle>
    </a:band2H>
    <a:band1V>
      <a:tcTxStyle/>
      <a:tcStyle>
        <a:tcBdr/>
        <a:fill>
          <a:solidFill>
            <a:srgbClr val="FFE8CA"/>
          </a:solidFill>
        </a:fill>
      </a:tcStyle>
    </a:band1V>
    <a:band2V>
      <a:tcTxStyle/>
      <a:tcStyle>
        <a:tcBdr/>
      </a:tcStyle>
    </a:band2V>
    <a:lastCol>
      <a:tcTxStyle b="on" i="off">
        <a:font>
          <a:latin typeface="Arial"/>
          <a:ea typeface="Arial"/>
          <a:cs typeface="Arial"/>
        </a:font>
        <a:schemeClr val="lt1"/>
      </a:tcTxStyle>
      <a:tcStyle>
        <a:tcBdr/>
        <a:fill>
          <a:solidFill>
            <a:schemeClr val="accent4"/>
          </a:solidFill>
        </a:fill>
      </a:tcStyle>
    </a:lastCol>
    <a:firstCol>
      <a:tcTxStyle b="on" i="off">
        <a:font>
          <a:latin typeface="Arial"/>
          <a:ea typeface="Arial"/>
          <a:cs typeface="Arial"/>
        </a:font>
        <a:schemeClr val="lt1"/>
      </a:tcTxStyle>
      <a:tcStyle>
        <a:tcBdr/>
        <a:fill>
          <a:solidFill>
            <a:schemeClr val="accent4"/>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4"/>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4"/>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99" d="100"/>
          <a:sy n="199" d="100"/>
        </p:scale>
        <p:origin x="684" y="14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7.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2.fntdata"/><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font" Target="fonts/font5.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3.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4.fntdata"/><Relationship Id="rId65"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s://nl.pinterest.com/pin/137008013642682982/" TargetMode="External"/><Relationship Id="rId2" Type="http://schemas.openxmlformats.org/officeDocument/2006/relationships/slide" Target="../slides/slide45.xml"/><Relationship Id="rId1" Type="http://schemas.openxmlformats.org/officeDocument/2006/relationships/notesMaster" Target="../notesMasters/notesMaster1.xml"/><Relationship Id="rId4" Type="http://schemas.openxmlformats.org/officeDocument/2006/relationships/hyperlink" Target="https://odiv.nl/paid-earned-shared-owned/" TargetMode="Externa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1" name="Google Shape;26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6" name="Google Shape;26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Note: this task benefit  above all to the student him/herself. It allows the student to understand the digital marketing talk, participate in professional discussions and keep updated of the topics all the way in the future. So, it is essential to motivate the students when giving this pre-assignment. They will be very satisfied in the end of the course…!</a:t>
            </a:r>
            <a:endParaRPr/>
          </a:p>
          <a:p>
            <a:pPr marL="0" lvl="0" indent="0" algn="l" rtl="0">
              <a:lnSpc>
                <a:spcPct val="100000"/>
              </a:lnSpc>
              <a:spcBef>
                <a:spcPts val="0"/>
              </a:spcBef>
              <a:spcAft>
                <a:spcPts val="0"/>
              </a:spcAft>
              <a:buSzPts val="1100"/>
              <a:buNone/>
            </a:pPr>
            <a:r>
              <a:rPr lang="fi"/>
              <a:t>Everyone may have their specific lists (but they include 60-80% of same words), so be just sure that everyone has done his list. On the lecture, you can write some of them on white board and then go through their meaning one by one with the group. This reinforces learning. Besides, these words will appear along the whole module.</a:t>
            </a:r>
            <a:endParaRPr/>
          </a:p>
          <a:p>
            <a:pPr marL="0" lvl="0" indent="0" algn="l" rtl="0">
              <a:spcBef>
                <a:spcPts val="0"/>
              </a:spcBef>
              <a:spcAft>
                <a:spcPts val="0"/>
              </a:spcAft>
              <a:buClr>
                <a:schemeClr val="dk1"/>
              </a:buClr>
              <a:buSzPts val="1100"/>
              <a:buFont typeface="Arial"/>
              <a:buNone/>
            </a:pPr>
            <a:r>
              <a:rPr lang="fi">
                <a:solidFill>
                  <a:schemeClr val="dk1"/>
                </a:solidFill>
              </a:rPr>
              <a:t>Assessment: pass/failed (Note: if possible, use anti-plagiation software to detect direct copypaste -  should not exceed 10%)</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fi"/>
              <a:t>‘Marketing’ consists of a wide range of instruments, often called ‘Marketing Mix’. They are shortly presented in this section.</a:t>
            </a:r>
            <a:endParaRPr/>
          </a:p>
        </p:txBody>
      </p:sp>
      <p:sp>
        <p:nvSpPr>
          <p:cNvPr id="278" name="Google Shape;278;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4" name="Google Shape;28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All marketing functions, independent of organization or channels, have same types of objectives.  They must be in line with the corporate strategy.</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No organization can be  prominent in all these areas, which means that they have to choose the areas where they feel or want to be competitive. Is it the outstanding product (e.g. Apple)? Or price (e.g. Lidl)? Or extensive promotion (e.g. Coca Cola, Red Bull)? Or the way the services and goods are made accessible and distributed (physical store - location? and/or web-shop)? Mostly it is a combination of these.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solidFill>
                  <a:schemeClr val="dk1"/>
                </a:solidFill>
              </a:rPr>
              <a:t>McCarthy´s 4P theory is one of the classical theories of marketing.</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5" name="Google Shape;30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Note: In the “Introduction to digital marketing” module, basic concepts of marketing are presented only to the extent that the role of Digital marketing as part of all marketing activities become clearer. You can find more knowledge in the Marketing basic books and courses, and in internet by using the search words marketing mix 7P etc.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1" name="Google Shape;311;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False. Advertising represents the area of Promotion, so marketing covers more than advertising (refers to the other 6 P´s).</a:t>
            </a:r>
            <a:endParaRPr/>
          </a:p>
          <a:p>
            <a:pPr marL="0" lvl="0" indent="0" algn="l" rtl="0">
              <a:lnSpc>
                <a:spcPct val="100000"/>
              </a:lnSpc>
              <a:spcBef>
                <a:spcPts val="0"/>
              </a:spcBef>
              <a:spcAft>
                <a:spcPts val="0"/>
              </a:spcAft>
              <a:buSzPts val="1100"/>
              <a:buNone/>
            </a:pPr>
            <a:r>
              <a:rPr lang="fi"/>
              <a:t>Examples: Price - Lidl, Aldi, H&amp;M; Place: some businesses are located centrally in malls -  but webshops, for instance are independent of physical place; Process - Amazon, Zalando etc. strive to  a very rapid delivery process</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8" name="Google Shape;31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This task makes the Ps’ and the Marketing Mix concrete. Forming the marketing mix of an organization is always about choices, time will show how successful they are.  Most successful organizations have invested a lot of effort and money in forming their marketing strategy and bringing it about.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Marketing is going increasingly digital for many reasons. This section presents the main reasons, starting with how digitalization has transformed the traditional ‘7P’ into ‘7D’. </a:t>
            </a:r>
            <a:endParaRPr/>
          </a:p>
        </p:txBody>
      </p:sp>
      <p:sp>
        <p:nvSpPr>
          <p:cNvPr id="324" name="Google Shape;324;p11: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0" name="Google Shape;330;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The figure indicates how the ‘7P’, presented earlier, can be applied in the internet 7D(igital). For instance, ‘Place’ has a  different meaning, as the buying process normally starts by searching for information – in the Internet. ‘Physical evidence’ refers to the digital environment, such as the elements on the business website.  The most vital element is Promotion, referring to most marketing communication.</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AutoNum type="arabicPeriod"/>
            </a:pPr>
            <a:r>
              <a:rPr lang="fi"/>
              <a:t>In general, digital channels offer more opportunities for communication, feedback and intercourse than traditional channels did. In addition, digital media permits to  target and reach specific customer groups.</a:t>
            </a:r>
            <a:endParaRPr/>
          </a:p>
          <a:p>
            <a:pPr marL="457200" lvl="0" indent="-298450" algn="l" rtl="0">
              <a:lnSpc>
                <a:spcPct val="100000"/>
              </a:lnSpc>
              <a:spcBef>
                <a:spcPts val="0"/>
              </a:spcBef>
              <a:spcAft>
                <a:spcPts val="0"/>
              </a:spcAft>
              <a:buSzPts val="1100"/>
              <a:buAutoNum type="arabicPeriod"/>
            </a:pPr>
            <a:r>
              <a:rPr lang="fi"/>
              <a:t>Price: Flexible pricing. Place: being available 24/7. Promotion: more media available, in an inexpensive manner. Personnel: There is the thing called ‘customer experience’ also on internet - it is important to make customers feel attended.</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7" name="Google Shape;34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This figure presents the areas of digital instruments that are available for Promotion, equivalent to ‘digital marketing’. Each of the instruments will be described more in detail in the area 3 ‘Digital operations and tactics’.  </a:t>
            </a:r>
            <a:r>
              <a:rPr lang="fi" b="1"/>
              <a:t>Their operative use will be taught in the modules ‘Digital advertising’ and ‘Content marketing and social media’</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22e39cbf2c4_0_11: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 slide shows the multiplicity of digital environments. SO, digital marketing is not just ‘social media’ or ‘webshop’. For instance, ‘publishing’ refers to the digital form of magazines and newspapers. They are among the most visited web sites in any country. This is why they are potential spots to reach customers with ads and blogs.</a:t>
            </a:r>
            <a:endParaRPr/>
          </a:p>
        </p:txBody>
      </p:sp>
      <p:sp>
        <p:nvSpPr>
          <p:cNvPr id="355" name="Google Shape;355;g22e39cbf2c4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4" name="Google Shape;36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Digital marketing can be considered as a potential new form of marketing. Digital channels offer a variety of modern, cost-efficient ways to reach customers. One of the challenges of marketing communication is to define the best range of channels, utilizing both ‘traditional’ and ‘digital’.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Here are some remarkable definitions for ‘digital marketing’. Searching by google would give a lot more. As always, it´s natural that different definitions encompass a bit different points of view. Which features seem to be common for these three definitions..?</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B2C =business to customers, B2B=business to other businesses</a:t>
            </a:r>
            <a:endParaRPr/>
          </a:p>
          <a:p>
            <a:pPr marL="0" lvl="0" indent="0" algn="l" rtl="0">
              <a:lnSpc>
                <a:spcPct val="100000"/>
              </a:lnSpc>
              <a:spcBef>
                <a:spcPts val="0"/>
              </a:spcBef>
              <a:spcAft>
                <a:spcPts val="0"/>
              </a:spcAft>
              <a:buSzPts val="1100"/>
              <a:buNone/>
            </a:pPr>
            <a:r>
              <a:rPr lang="fi"/>
              <a:t>Here you could let your class discuss (in pairs) the following questions: Which media present ‘traditional’, which ‘digital’? List up some differences between them. List up some advantages of digital marketing. (the next slides will present answers to these questions.)</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230a88bf6bc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6" name="Google Shape;386;g230a88bf6bc_0_7:notes"/>
          <p:cNvSpPr txBox="1">
            <a:spLocks noGrp="1"/>
          </p:cNvSpPr>
          <p:nvPr>
            <p:ph type="body" idx="1"/>
          </p:nvPr>
        </p:nvSpPr>
        <p:spPr>
          <a:xfrm>
            <a:off x="685802" y="4400555"/>
            <a:ext cx="5486400" cy="3600600"/>
          </a:xfrm>
          <a:prstGeom prst="rect">
            <a:avLst/>
          </a:prstGeom>
          <a:noFill/>
          <a:ln>
            <a:noFill/>
          </a:ln>
        </p:spPr>
        <p:txBody>
          <a:bodyPr spcFirstLastPara="1" wrap="square" lIns="91425" tIns="45700" rIns="91425" bIns="45700" anchor="t" anchorCtr="0">
            <a:noAutofit/>
          </a:bodyPr>
          <a:lstStyle/>
          <a:p>
            <a:pPr marL="342900" lvl="0" indent="0" algn="l" rtl="0">
              <a:lnSpc>
                <a:spcPct val="100000"/>
              </a:lnSpc>
              <a:spcBef>
                <a:spcPts val="0"/>
              </a:spcBef>
              <a:spcAft>
                <a:spcPts val="0"/>
              </a:spcAft>
              <a:buSzPts val="1100"/>
              <a:buNone/>
            </a:pPr>
            <a:r>
              <a:rPr lang="fi" sz="900">
                <a:solidFill>
                  <a:schemeClr val="dk1"/>
                </a:solidFill>
              </a:rPr>
              <a:t>Traditional marketing (non-digital) is often called ‘offline’, whereas digital is called ‘online’.  </a:t>
            </a:r>
            <a:endParaRPr sz="900">
              <a:solidFill>
                <a:schemeClr val="dk1"/>
              </a:solidFill>
            </a:endParaRPr>
          </a:p>
          <a:p>
            <a:pPr marL="0" lvl="0" indent="0" algn="l" rtl="0">
              <a:lnSpc>
                <a:spcPct val="100000"/>
              </a:lnSpc>
              <a:spcBef>
                <a:spcPts val="0"/>
              </a:spcBef>
              <a:spcAft>
                <a:spcPts val="0"/>
              </a:spcAft>
              <a:buSzPts val="1100"/>
              <a:buNone/>
            </a:pPr>
            <a:endParaRPr/>
          </a:p>
        </p:txBody>
      </p:sp>
      <p:sp>
        <p:nvSpPr>
          <p:cNvPr id="387" name="Google Shape;387;g230a88bf6bc_0_7:notes"/>
          <p:cNvSpPr txBox="1">
            <a:spLocks noGrp="1"/>
          </p:cNvSpPr>
          <p:nvPr>
            <p:ph type="sldNum" idx="12"/>
          </p:nvPr>
        </p:nvSpPr>
        <p:spPr>
          <a:xfrm>
            <a:off x="3884620" y="8685225"/>
            <a:ext cx="2971800" cy="4590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20</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230a88bf6bc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Discussion: When is ‘offline’ good to use? When online?</a:t>
            </a:r>
            <a:endParaRPr/>
          </a:p>
        </p:txBody>
      </p:sp>
      <p:sp>
        <p:nvSpPr>
          <p:cNvPr id="395" name="Google Shape;395;g230a88bf6b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Comparison between traditional and digital marketing. Topic for discussion: how do these differences show..? For instance: static=remains in the original form (ad in journal); dynamic=can be shared and modified (social media post or ad).</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0" name="Google Shape;410;p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411" name="Google Shape;411;p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9" name="Google Shape;419;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
              <a:t>Even though digital marketing offers numerous advantages, it is more useful for some businesses, but not so much for others.  Searched on-line: special ware; services, webshops, …. Not searched: Ex. ordinary daily-based products  Use much: Ex.. web shops, special ware. Use a lot: Ex. service branch, especially big enterprises. Use little: Ex. micro and smal-sized l enterpises. Main argument is naturally, whether  the product/service is searched on the Internet or not?</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Assessment criteria. 4-5 Good structure, comprehensive approach, enough content. 1-2 Poor approach and structure, missing content and length.</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1" name="Google Shape;43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23: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In fact, digitization and world wide web are huge steps. Digitalization in this large scale has become possible because of transistor technology that enables the storing and transferring of massive amounts of data easily. Together with world wide web (www) our consuming habits are located more and more in internet. </a:t>
            </a:r>
            <a:endParaRPr/>
          </a:p>
          <a:p>
            <a:pPr marL="0" lvl="0" indent="0" algn="l" rtl="0">
              <a:lnSpc>
                <a:spcPct val="100000"/>
              </a:lnSpc>
              <a:spcBef>
                <a:spcPts val="0"/>
              </a:spcBef>
              <a:spcAft>
                <a:spcPts val="0"/>
              </a:spcAft>
              <a:buSzPts val="1100"/>
              <a:buNone/>
            </a:pPr>
            <a:r>
              <a:rPr lang="fi"/>
              <a:t>As most of the students today are born in the 2000s, they are not aware of this development. This is why it is a good moment for discussion. In addition, you can point out that this process is something that is going on constantly. Data transfer channels and user interfaces are developing and so on. It means that also ‘digital marketing’ finds new forms all the time.</a:t>
            </a:r>
            <a:endParaRPr/>
          </a:p>
        </p:txBody>
      </p:sp>
      <p:sp>
        <p:nvSpPr>
          <p:cNvPr id="437" name="Google Shape;437;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9" name="Google Shape;44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Consumer activity is closely related to business-to-customer (B2C) market. Primarily, this kind of data shows trends in consumer internet behaviour. Secondarily, it is interesting for organizations who aim to reach consumers in digital environments. For a company, it also underlines the importance of being present in internet.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In this research,a variety of search processes were studied. Inevitably, all buying processes seem to initiate mostly on internet, by conducting searches. This is a heavy reason for almost* any business to  invest in the website, its content and findability in web searches.  </a:t>
            </a:r>
            <a:endParaRPr/>
          </a:p>
          <a:p>
            <a:pPr marL="0" lvl="0" indent="0" algn="l" rtl="0">
              <a:lnSpc>
                <a:spcPct val="100000"/>
              </a:lnSpc>
              <a:spcBef>
                <a:spcPts val="0"/>
              </a:spcBef>
              <a:spcAft>
                <a:spcPts val="0"/>
              </a:spcAft>
              <a:buSzPts val="1100"/>
              <a:buNone/>
            </a:pPr>
            <a:r>
              <a:rPr lang="fi"/>
              <a:t>(with exception of those few businesses that are nor searched in the Internet, such as certain local services or daily inexpensive products)</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3" name="Google Shape;46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People get informed and inspired through social media platforms, hence many purchase processes start on them.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0" name="Google Shape;47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B2B refers to ‘business to business’ - it includes business between manufacturers, grossists and retailers. This slide confirms that in B2B,  buying processes start mostly by searching information on internet as well.</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8" name="Google Shape;478;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 channels allow personalization which is likely to lead to  good customer experience.</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230a88bf6b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g230a88bf6b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2" name="Google Shape;492;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Can be used as In-class activity or group assignment as home work. As home work the report is supposed to be more comprehensive. </a:t>
            </a:r>
            <a:endParaRPr/>
          </a:p>
          <a:p>
            <a:pPr marL="457200" marR="0" lvl="0" indent="-298450" algn="l" rtl="0">
              <a:lnSpc>
                <a:spcPct val="100000"/>
              </a:lnSpc>
              <a:spcBef>
                <a:spcPts val="0"/>
              </a:spcBef>
              <a:spcAft>
                <a:spcPts val="0"/>
              </a:spcAft>
              <a:buClr>
                <a:srgbClr val="000000"/>
              </a:buClr>
              <a:buSzPts val="1100"/>
              <a:buFont typeface="Arial"/>
              <a:buChar char="●"/>
            </a:pPr>
            <a:r>
              <a:rPr lang="fi"/>
              <a:t>Presentation: you can have 1-3 groups present to the class. Activate the class by asking them to  complete and suggest possible alternative media/channels.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4" name="Google Shape;50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Which products/services are searched? Who searches them? Which devices are used?  Before starting marketing campaigns you should be sure how your target groups acts.</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2" name="Google Shape;51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One of the main objectives of this module is to become able to find answers on the internet (and for this, you need to know the keywords - ref. our pre-assignment). Here we present just a few interesting sources – there are thousands. Some of them have even tools and testers for free trial. The best way to stay tuned is to experiment with keywords😀</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As teacher, you will benefit from inspecting these sites on beforehand. </a:t>
            </a:r>
            <a:endParaRPr/>
          </a:p>
        </p:txBody>
      </p:sp>
      <p:sp>
        <p:nvSpPr>
          <p:cNvPr id="518" name="Google Shape;51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Which types of organizations use traditional media channels? For instance: local stores and service businesses.</a:t>
            </a:r>
            <a:endParaRPr/>
          </a:p>
          <a:p>
            <a:pPr marL="0" lvl="0" indent="0" algn="l" rtl="0">
              <a:lnSpc>
                <a:spcPct val="100000"/>
              </a:lnSpc>
              <a:spcBef>
                <a:spcPts val="0"/>
              </a:spcBef>
              <a:spcAft>
                <a:spcPts val="0"/>
              </a:spcAft>
              <a:buSzPts val="1100"/>
              <a:buNone/>
            </a:pPr>
            <a:r>
              <a:rPr lang="fi"/>
              <a:t>Who distincts in digital media? For instance: eCommerce businesses. However, the share of digital is rising constantly.</a:t>
            </a:r>
            <a:endParaRPr/>
          </a:p>
          <a:p>
            <a:pPr marL="0" lvl="0" indent="0" algn="l" rtl="0">
              <a:lnSpc>
                <a:spcPct val="100000"/>
              </a:lnSpc>
              <a:spcBef>
                <a:spcPts val="0"/>
              </a:spcBef>
              <a:spcAft>
                <a:spcPts val="0"/>
              </a:spcAft>
              <a:buSzPts val="1100"/>
              <a:buNone/>
            </a:pPr>
            <a:r>
              <a:rPr lang="fi"/>
              <a:t>Of course, most organizations use both traditional AND digital media (multichannel marketing)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3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Along with the growth of digital marketing, most organizations need increasingly marketers with digital marketing skills. The slide shows some working profiles. </a:t>
            </a:r>
            <a:endParaRPr/>
          </a:p>
        </p:txBody>
      </p:sp>
      <p:sp>
        <p:nvSpPr>
          <p:cNvPr id="532" name="Google Shape;532;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How do digital channels enforce marketing efforts? What is the impact in visitors and customers..?</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6" name="Google Shape;546;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3" name="Google Shape;553;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To get deeper in the topic, you can ask students to give examples on inbound/outbound  marketing they have met recently. Of course, both are used, as businesses seek to find the best channels to reach their customers.</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2" name="Google Shape;562;p43: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r>
              <a:rPr lang="fi"/>
              <a:t>Paid media is often directed to big masses to create awareness, while owned media reaches people who already have had a contact with the business. ‘Earned media’ is essentially based on fans who deliberately talk for a business and its products.</a:t>
            </a:r>
            <a:endParaRPr/>
          </a:p>
          <a:p>
            <a:pPr marL="0" lvl="0" indent="0" algn="l" rtl="0">
              <a:lnSpc>
                <a:spcPct val="100000"/>
              </a:lnSpc>
              <a:spcBef>
                <a:spcPts val="0"/>
              </a:spcBef>
              <a:spcAft>
                <a:spcPts val="0"/>
              </a:spcAft>
              <a:buSzPts val="1100"/>
              <a:buNone/>
            </a:pPr>
            <a:r>
              <a:rPr lang="fi"/>
              <a:t>While the role of paid media has  traditionally been prominent, digital environments emphasize own and earned media. One reason is that digitally created contents can be shared easily and economically.</a:t>
            </a:r>
            <a:endParaRPr/>
          </a:p>
        </p:txBody>
      </p:sp>
      <p:sp>
        <p:nvSpPr>
          <p:cNvPr id="563" name="Google Shape;563;p43: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fi" sz="1300" b="0" i="0" u="none" strike="noStrike" cap="none">
                <a:solidFill>
                  <a:srgbClr val="000000"/>
                </a:solidFill>
                <a:latin typeface="Arial"/>
                <a:ea typeface="Arial"/>
                <a:cs typeface="Arial"/>
                <a:sym typeface="Arial"/>
              </a:rPr>
              <a:t>44</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73" name="Google Shape;573;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a:t>Paid media: organization pays for publicity: billboard, commercial, airtime on radio/TV, sponsorship.</a:t>
            </a:r>
            <a:endParaRPr/>
          </a:p>
          <a:p>
            <a:pPr marL="0" lvl="0" indent="0" algn="l" rtl="0">
              <a:lnSpc>
                <a:spcPct val="100000"/>
              </a:lnSpc>
              <a:spcBef>
                <a:spcPts val="360"/>
              </a:spcBef>
              <a:spcAft>
                <a:spcPts val="0"/>
              </a:spcAft>
              <a:buClr>
                <a:schemeClr val="dk1"/>
              </a:buClr>
              <a:buSzPts val="1100"/>
              <a:buFont typeface="Arial"/>
              <a:buNone/>
            </a:pPr>
            <a:r>
              <a:rPr lang="fi"/>
              <a:t>Earned media: others talk about you; attractive content, goes viral. Free publicity. Inline worth of mouth, reviews and virals.</a:t>
            </a:r>
            <a:endParaRPr/>
          </a:p>
          <a:p>
            <a:pPr marL="0" lvl="0" indent="0" algn="l" rtl="0">
              <a:lnSpc>
                <a:spcPct val="100000"/>
              </a:lnSpc>
              <a:spcBef>
                <a:spcPts val="360"/>
              </a:spcBef>
              <a:spcAft>
                <a:spcPts val="0"/>
              </a:spcAft>
              <a:buClr>
                <a:schemeClr val="dk1"/>
              </a:buClr>
              <a:buSzPts val="1100"/>
              <a:buFont typeface="Arial"/>
              <a:buNone/>
            </a:pPr>
            <a:r>
              <a:rPr lang="fi"/>
              <a:t>Shared media: partnerships, FB, Twitter, networking.</a:t>
            </a:r>
            <a:endParaRPr/>
          </a:p>
          <a:p>
            <a:pPr marL="0" lvl="0" indent="0" algn="l" rtl="0">
              <a:lnSpc>
                <a:spcPct val="100000"/>
              </a:lnSpc>
              <a:spcBef>
                <a:spcPts val="360"/>
              </a:spcBef>
              <a:spcAft>
                <a:spcPts val="0"/>
              </a:spcAft>
              <a:buSzPts val="1100"/>
              <a:buNone/>
            </a:pPr>
            <a:endParaRPr/>
          </a:p>
          <a:p>
            <a:pPr marL="0" marR="0" lvl="0" indent="0" algn="l" rtl="0">
              <a:lnSpc>
                <a:spcPct val="100000"/>
              </a:lnSpc>
              <a:spcBef>
                <a:spcPts val="0"/>
              </a:spcBef>
              <a:spcAft>
                <a:spcPts val="0"/>
              </a:spcAft>
              <a:buClr>
                <a:schemeClr val="dk1"/>
              </a:buClr>
              <a:buSzPts val="1200"/>
              <a:buFont typeface="Calibri"/>
              <a:buNone/>
            </a:pPr>
            <a:r>
              <a:rPr lang="fi" sz="1200" u="sng">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https://nl.pinterest.com/pin/137008013642682982/</a:t>
            </a:r>
            <a:endParaRPr sz="120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a:p>
          <a:p>
            <a:pPr marL="0" marR="0" lvl="0" indent="0" algn="l" rtl="0">
              <a:lnSpc>
                <a:spcPct val="100000"/>
              </a:lnSpc>
              <a:spcBef>
                <a:spcPts val="0"/>
              </a:spcBef>
              <a:spcAft>
                <a:spcPts val="0"/>
              </a:spcAft>
              <a:buClr>
                <a:schemeClr val="dk1"/>
              </a:buClr>
              <a:buSzPts val="1200"/>
              <a:buFont typeface="Calibri"/>
              <a:buNone/>
            </a:pPr>
            <a:r>
              <a:rPr lang="fi" sz="1200" u="sng">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https://odiv.nl/paid-earned-shared-owned/</a:t>
            </a:r>
            <a:endParaRPr sz="120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a:p>
          <a:p>
            <a:pPr marL="0" lvl="0" indent="0" algn="l" rtl="0">
              <a:lnSpc>
                <a:spcPct val="100000"/>
              </a:lnSpc>
              <a:spcBef>
                <a:spcPts val="360"/>
              </a:spcBef>
              <a:spcAft>
                <a:spcPts val="0"/>
              </a:spcAft>
              <a:buSzPts val="1100"/>
              <a:buNone/>
            </a:pPr>
            <a:r>
              <a:rPr lang="fi" b="1" i="0">
                <a:solidFill>
                  <a:srgbClr val="000000"/>
                </a:solidFill>
                <a:latin typeface="Arial"/>
                <a:ea typeface="Arial"/>
                <a:cs typeface="Arial"/>
                <a:sym typeface="Arial"/>
              </a:rPr>
              <a:t>Zet paid, owned, earned en shared media geïntegreerd in</a:t>
            </a:r>
            <a:endParaRPr/>
          </a:p>
          <a:p>
            <a:pPr marL="0" lvl="0" indent="0" algn="l" rtl="0">
              <a:lnSpc>
                <a:spcPct val="100000"/>
              </a:lnSpc>
              <a:spcBef>
                <a:spcPts val="360"/>
              </a:spcBef>
              <a:spcAft>
                <a:spcPts val="0"/>
              </a:spcAft>
              <a:buSzPts val="1100"/>
              <a:buNone/>
            </a:pPr>
            <a:r>
              <a:rPr lang="fi" b="0" i="0">
                <a:solidFill>
                  <a:srgbClr val="000000"/>
                </a:solidFill>
                <a:latin typeface="Arial"/>
                <a:ea typeface="Arial"/>
                <a:cs typeface="Arial"/>
                <a:sym typeface="Arial"/>
              </a:rPr>
              <a:t>Je kunt via social media je posts boosten, je kunt appdownloads op gang brengen met betaalde media (paid). Earned media (verdiend bereik) hebben de meeste impact, maar die publiciteit is heel moeilijk te realiseren en heeft altijd een initiële kleine ‘aanjaging’ nodig met paid media. Begin met owned media (eigen kanalen), earned media en shared media (gedeeld bereik: stakeholders als ingang gebruiken om doelgroepen te benaderen).</a:t>
            </a:r>
            <a:endParaRPr/>
          </a:p>
          <a:p>
            <a:pPr marL="0" lvl="0" indent="0" algn="l" rtl="0">
              <a:lnSpc>
                <a:spcPct val="100000"/>
              </a:lnSpc>
              <a:spcBef>
                <a:spcPts val="360"/>
              </a:spcBef>
              <a:spcAft>
                <a:spcPts val="0"/>
              </a:spcAft>
              <a:buSzPts val="1100"/>
              <a:buNone/>
            </a:pPr>
            <a:endParaRPr b="0" i="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b="0" i="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a:p>
        </p:txBody>
      </p:sp>
      <p:sp>
        <p:nvSpPr>
          <p:cNvPr id="574" name="Google Shape;574;p4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81" name="Google Shape;581;p4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a:t>The example: Organization ‘Alzheimer's Netherlands’ shows the overall guidelines for publications in different channels.  The length and structure varies up to the media - website allows longest content, while social media post are shorter. On an App, the message has least space.</a:t>
            </a:r>
            <a:endParaRPr/>
          </a:p>
          <a:p>
            <a:pPr marL="0" lvl="0" indent="0" algn="l" rtl="0">
              <a:lnSpc>
                <a:spcPct val="100000"/>
              </a:lnSpc>
              <a:spcBef>
                <a:spcPts val="360"/>
              </a:spcBef>
              <a:spcAft>
                <a:spcPts val="0"/>
              </a:spcAft>
              <a:buClr>
                <a:schemeClr val="dk1"/>
              </a:buClr>
              <a:buSzPts val="1100"/>
              <a:buFont typeface="Arial"/>
              <a:buNone/>
            </a:pPr>
            <a:endParaRPr/>
          </a:p>
          <a:p>
            <a:pPr marL="0" lvl="0" indent="0" algn="l" rtl="0">
              <a:lnSpc>
                <a:spcPct val="100000"/>
              </a:lnSpc>
              <a:spcBef>
                <a:spcPts val="360"/>
              </a:spcBef>
              <a:spcAft>
                <a:spcPts val="0"/>
              </a:spcAft>
              <a:buSzPts val="1100"/>
              <a:buNone/>
            </a:pPr>
            <a:endParaRPr/>
          </a:p>
          <a:p>
            <a:pPr marL="0" lvl="0" indent="0" algn="l" rtl="0">
              <a:lnSpc>
                <a:spcPct val="100000"/>
              </a:lnSpc>
              <a:spcBef>
                <a:spcPts val="360"/>
              </a:spcBef>
              <a:spcAft>
                <a:spcPts val="0"/>
              </a:spcAft>
              <a:buSzPts val="1100"/>
              <a:buNone/>
            </a:pPr>
            <a:endParaRPr/>
          </a:p>
        </p:txBody>
      </p:sp>
      <p:sp>
        <p:nvSpPr>
          <p:cNvPr id="582" name="Google Shape;582;p46: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a:t>
            </a:r>
            <a:endParaRPr sz="1400" b="0" i="0" u="none" strike="noStrike" cap="none">
              <a:solidFill>
                <a:srgbClr val="000000"/>
              </a:solidFill>
              <a:latin typeface="Arial"/>
              <a:ea typeface="Arial"/>
              <a:cs typeface="Arial"/>
              <a:sym typeface="Arial"/>
            </a:endParaRPr>
          </a:p>
        </p:txBody>
      </p:sp>
      <p:sp>
        <p:nvSpPr>
          <p:cNvPr id="583" name="Google Shape;583;p46: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584" name="Google Shape;584;p46: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a:t>
            </a:r>
            <a:endParaRPr sz="1400" b="0" i="0" u="none" strike="noStrike" cap="none">
              <a:solidFill>
                <a:srgbClr val="000000"/>
              </a:solidFill>
              <a:latin typeface="Arial"/>
              <a:ea typeface="Arial"/>
              <a:cs typeface="Arial"/>
              <a:sym typeface="Arial"/>
            </a:endParaRPr>
          </a:p>
        </p:txBody>
      </p:sp>
      <p:sp>
        <p:nvSpPr>
          <p:cNvPr id="585" name="Google Shape;585;p4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‘Paid media’ refers mostly to advertising (ex. Google Ads, Display ads). The whole picture about “Digital advertising” can be found in module 4.</a:t>
            </a:r>
            <a:endParaRPr/>
          </a:p>
        </p:txBody>
      </p:sp>
      <p:sp>
        <p:nvSpPr>
          <p:cNvPr id="604" name="Google Shape;604;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11" name="Google Shape;611;p4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Web copy itself is owned, but when you get high in Google search results, it becomes earned. The same thing is with social media publications (posts on Facebook, Instagram,  blogs): when people start sharing them, you earn publicity -  often for a very low cost. This is also called the ‘viral’ effect.</a:t>
            </a:r>
            <a:endParaRPr/>
          </a:p>
        </p:txBody>
      </p:sp>
      <p:sp>
        <p:nvSpPr>
          <p:cNvPr id="612" name="Google Shape;612;p48: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a:t>
            </a:r>
            <a:endParaRPr sz="1400" b="0" i="0" u="none" strike="noStrike" cap="none">
              <a:solidFill>
                <a:srgbClr val="000000"/>
              </a:solidFill>
              <a:latin typeface="Arial"/>
              <a:ea typeface="Arial"/>
              <a:cs typeface="Arial"/>
              <a:sym typeface="Arial"/>
            </a:endParaRPr>
          </a:p>
        </p:txBody>
      </p:sp>
      <p:sp>
        <p:nvSpPr>
          <p:cNvPr id="613" name="Google Shape;613;p48: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614" name="Google Shape;614;p48: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a:t>
            </a:r>
            <a:endParaRPr sz="1400" b="0" i="0" u="none" strike="noStrike" cap="none">
              <a:solidFill>
                <a:srgbClr val="000000"/>
              </a:solidFill>
              <a:latin typeface="Arial"/>
              <a:ea typeface="Arial"/>
              <a:cs typeface="Arial"/>
              <a:sym typeface="Arial"/>
            </a:endParaRPr>
          </a:p>
        </p:txBody>
      </p:sp>
      <p:sp>
        <p:nvSpPr>
          <p:cNvPr id="615" name="Google Shape;615;p4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7" name="Google Shape;627;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This activity would suit best to do in pairs. Time needed appx. 30 minutes. Presentation: 2-3 groups present their work. Discussion follows.</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3" name="Google Shape;633;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9" name="Google Shape;639;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a:solidFill>
                  <a:schemeClr val="dk1"/>
                </a:solidFill>
              </a:rPr>
              <a:t>Digital marketing activities must be in line with the holistic strategy of the organization.The strategy is a future-oriented plan, that tries to anticipate circumstances that influence the conduct of an organization. Most organizations have a strategy, yet smaller ones may miss one.</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6" name="Google Shape;646;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14.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8.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8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8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8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8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13" name="Google Shape;13;p8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8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8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8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8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8"/>
        <p:cNvGrpSpPr/>
        <p:nvPr/>
      </p:nvGrpSpPr>
      <p:grpSpPr>
        <a:xfrm>
          <a:off x="0" y="0"/>
          <a:ext cx="0" cy="0"/>
          <a:chOff x="0" y="0"/>
          <a:chExt cx="0" cy="0"/>
        </a:xfrm>
      </p:grpSpPr>
      <p:sp>
        <p:nvSpPr>
          <p:cNvPr id="19" name="Google Shape;19;p85"/>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85"/>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1" name="Google Shape;21;p8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2"/>
        <p:cNvGrpSpPr/>
        <p:nvPr/>
      </p:nvGrpSpPr>
      <p:grpSpPr>
        <a:xfrm>
          <a:off x="0" y="0"/>
          <a:ext cx="0" cy="0"/>
          <a:chOff x="0" y="0"/>
          <a:chExt cx="0" cy="0"/>
        </a:xfrm>
      </p:grpSpPr>
      <p:sp>
        <p:nvSpPr>
          <p:cNvPr id="23" name="Google Shape;23;p8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8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 name="Google Shape;25;p8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26" name="Google Shape;26;p8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7" name="Google Shape;27;p8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8" name="Google Shape;28;p8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9" name="Google Shape;29;p8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0" name="Google Shape;30;p8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1" name="Google Shape;31;p8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2" name="Google Shape;32;p8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3"/>
        <p:cNvGrpSpPr/>
        <p:nvPr/>
      </p:nvGrpSpPr>
      <p:grpSpPr>
        <a:xfrm>
          <a:off x="0" y="0"/>
          <a:ext cx="0" cy="0"/>
          <a:chOff x="0" y="0"/>
          <a:chExt cx="0" cy="0"/>
        </a:xfrm>
      </p:grpSpPr>
      <p:sp>
        <p:nvSpPr>
          <p:cNvPr id="34" name="Google Shape;34;p8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35" name="Google Shape;35;p8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6" name="Google Shape;36;p8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7"/>
        <p:cNvGrpSpPr/>
        <p:nvPr/>
      </p:nvGrpSpPr>
      <p:grpSpPr>
        <a:xfrm>
          <a:off x="0" y="0"/>
          <a:ext cx="0" cy="0"/>
          <a:chOff x="0" y="0"/>
          <a:chExt cx="0" cy="0"/>
        </a:xfrm>
      </p:grpSpPr>
      <p:sp>
        <p:nvSpPr>
          <p:cNvPr id="38" name="Google Shape;38;p8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8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0" name="Google Shape;40;p8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1" name="Google Shape;41;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42" name="Google Shape;42;p8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43" name="Google Shape;43;p8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44" name="Google Shape;44;p8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45" name="Google Shape;45;p8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46" name="Google Shape;46;p8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47" name="Google Shape;47;p8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48" name="Google Shape;48;p8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49"/>
        <p:cNvGrpSpPr/>
        <p:nvPr/>
      </p:nvGrpSpPr>
      <p:grpSpPr>
        <a:xfrm>
          <a:off x="0" y="0"/>
          <a:ext cx="0" cy="0"/>
          <a:chOff x="0" y="0"/>
          <a:chExt cx="0" cy="0"/>
        </a:xfrm>
      </p:grpSpPr>
      <p:sp>
        <p:nvSpPr>
          <p:cNvPr id="50" name="Google Shape;50;p8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8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8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54" name="Google Shape;54;p8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55" name="Google Shape;55;p8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56" name="Google Shape;56;p8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57" name="Google Shape;57;p8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58" name="Google Shape;58;p8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59" name="Google Shape;59;p8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0" name="Google Shape;60;p8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1"/>
        <p:cNvGrpSpPr/>
        <p:nvPr/>
      </p:nvGrpSpPr>
      <p:grpSpPr>
        <a:xfrm>
          <a:off x="0" y="0"/>
          <a:ext cx="0" cy="0"/>
          <a:chOff x="0" y="0"/>
          <a:chExt cx="0" cy="0"/>
        </a:xfrm>
      </p:grpSpPr>
      <p:sp>
        <p:nvSpPr>
          <p:cNvPr id="62" name="Google Shape;62;p9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9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9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9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66" name="Google Shape;66;p90"/>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67" name="Google Shape;67;p9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8" name="Google Shape;68;p9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9" name="Google Shape;69;p9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0" name="Google Shape;70;p9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1" name="Google Shape;71;p9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2" name="Google Shape;72;p9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3"/>
        <p:cNvGrpSpPr/>
        <p:nvPr/>
      </p:nvGrpSpPr>
      <p:grpSpPr>
        <a:xfrm>
          <a:off x="0" y="0"/>
          <a:ext cx="0" cy="0"/>
          <a:chOff x="0" y="0"/>
          <a:chExt cx="0" cy="0"/>
        </a:xfrm>
      </p:grpSpPr>
      <p:sp>
        <p:nvSpPr>
          <p:cNvPr id="74" name="Google Shape;74;p9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5" name="Google Shape;75;p9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9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77" name="Google Shape;77;p9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8" name="Google Shape;78;p9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79" name="Google Shape;79;p9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0"/>
        <p:cNvGrpSpPr/>
        <p:nvPr/>
      </p:nvGrpSpPr>
      <p:grpSpPr>
        <a:xfrm>
          <a:off x="0" y="0"/>
          <a:ext cx="0" cy="0"/>
          <a:chOff x="0" y="0"/>
          <a:chExt cx="0" cy="0"/>
        </a:xfrm>
      </p:grpSpPr>
      <p:sp>
        <p:nvSpPr>
          <p:cNvPr id="81" name="Google Shape;81;p92"/>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9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83" name="Google Shape;83;p92"/>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84" name="Google Shape;84;p9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85" name="Google Shape;85;p9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86" name="Google Shape;86;p9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7"/>
        <p:cNvGrpSpPr/>
        <p:nvPr/>
      </p:nvGrpSpPr>
      <p:grpSpPr>
        <a:xfrm>
          <a:off x="0" y="0"/>
          <a:ext cx="0" cy="0"/>
          <a:chOff x="0" y="0"/>
          <a:chExt cx="0" cy="0"/>
        </a:xfrm>
      </p:grpSpPr>
      <p:cxnSp>
        <p:nvCxnSpPr>
          <p:cNvPr id="88" name="Google Shape;88;p93"/>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89" name="Google Shape;89;p93"/>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9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9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92" name="Google Shape;92;p9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93" name="Google Shape;93;p9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94"/>
        <p:cNvGrpSpPr/>
        <p:nvPr/>
      </p:nvGrpSpPr>
      <p:grpSpPr>
        <a:xfrm>
          <a:off x="0" y="0"/>
          <a:ext cx="0" cy="0"/>
          <a:chOff x="0" y="0"/>
          <a:chExt cx="0" cy="0"/>
        </a:xfrm>
      </p:grpSpPr>
      <p:pic>
        <p:nvPicPr>
          <p:cNvPr id="95" name="Google Shape;95;p9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96" name="Google Shape;96;p9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9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98" name="Google Shape;98;p9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99" name="Google Shape;99;p9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00"/>
        <p:cNvGrpSpPr/>
        <p:nvPr/>
      </p:nvGrpSpPr>
      <p:grpSpPr>
        <a:xfrm>
          <a:off x="0" y="0"/>
          <a:ext cx="0" cy="0"/>
          <a:chOff x="0" y="0"/>
          <a:chExt cx="0" cy="0"/>
        </a:xfrm>
      </p:grpSpPr>
      <p:pic>
        <p:nvPicPr>
          <p:cNvPr id="101" name="Google Shape;101;p95"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02" name="Google Shape;102;p9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03" name="Google Shape;103;p9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9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05" name="Google Shape;105;p9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06" name="Google Shape;106;p9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9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9" name="Google Shape;109;p9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9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9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9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3" name="Google Shape;113;p9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97"/>
          <p:cNvSpPr>
            <a:spLocks noGrp="1"/>
          </p:cNvSpPr>
          <p:nvPr>
            <p:ph type="pic" idx="2"/>
          </p:nvPr>
        </p:nvSpPr>
        <p:spPr>
          <a:xfrm>
            <a:off x="0" y="1"/>
            <a:ext cx="9144000" cy="2571749"/>
          </a:xfrm>
          <a:prstGeom prst="rect">
            <a:avLst/>
          </a:prstGeom>
          <a:solidFill>
            <a:srgbClr val="D3EEEF"/>
          </a:solidFill>
          <a:ln>
            <a:noFill/>
          </a:ln>
        </p:spPr>
      </p:sp>
      <p:sp>
        <p:nvSpPr>
          <p:cNvPr id="116" name="Google Shape;116;p9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9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9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9" name="Google Shape;119;p9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9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21"/>
        <p:cNvGrpSpPr/>
        <p:nvPr/>
      </p:nvGrpSpPr>
      <p:grpSpPr>
        <a:xfrm>
          <a:off x="0" y="0"/>
          <a:ext cx="0" cy="0"/>
          <a:chOff x="0" y="0"/>
          <a:chExt cx="0" cy="0"/>
        </a:xfrm>
      </p:grpSpPr>
      <p:pic>
        <p:nvPicPr>
          <p:cNvPr id="122" name="Google Shape;122;p9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23" name="Google Shape;123;p9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4" name="Google Shape;124;p9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5"/>
        <p:cNvGrpSpPr/>
        <p:nvPr/>
      </p:nvGrpSpPr>
      <p:grpSpPr>
        <a:xfrm>
          <a:off x="0" y="0"/>
          <a:ext cx="0" cy="0"/>
          <a:chOff x="0" y="0"/>
          <a:chExt cx="0" cy="0"/>
        </a:xfrm>
      </p:grpSpPr>
      <p:sp>
        <p:nvSpPr>
          <p:cNvPr id="126" name="Google Shape;126;p9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127" name="Google Shape;127;p9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28" name="Google Shape;128;p9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29" name="Google Shape;129;p9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0" name="Google Shape;130;p9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1" name="Google Shape;131;p9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9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3" name="Google Shape;133;p9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37"/>
        <p:cNvGrpSpPr/>
        <p:nvPr/>
      </p:nvGrpSpPr>
      <p:grpSpPr>
        <a:xfrm>
          <a:off x="0" y="0"/>
          <a:ext cx="0" cy="0"/>
          <a:chOff x="0" y="0"/>
          <a:chExt cx="0" cy="0"/>
        </a:xfrm>
      </p:grpSpPr>
      <p:pic>
        <p:nvPicPr>
          <p:cNvPr id="138" name="Google Shape;138;p5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39" name="Google Shape;139;p5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58"/>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42" name="Google Shape;142;p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43"/>
        <p:cNvGrpSpPr/>
        <p:nvPr/>
      </p:nvGrpSpPr>
      <p:grpSpPr>
        <a:xfrm>
          <a:off x="0" y="0"/>
          <a:ext cx="0" cy="0"/>
          <a:chOff x="0" y="0"/>
          <a:chExt cx="0" cy="0"/>
        </a:xfrm>
      </p:grpSpPr>
      <p:sp>
        <p:nvSpPr>
          <p:cNvPr id="144" name="Google Shape;144;p59"/>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59"/>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6" name="Google Shape;146;p5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47" name="Google Shape;147;p5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48" name="Google Shape;148;p5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49" name="Google Shape;149;p5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50" name="Google Shape;150;p5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151" name="Google Shape;151;p5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152" name="Google Shape;152;p59"/>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153" name="Google Shape;153;p5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54"/>
        <p:cNvGrpSpPr/>
        <p:nvPr/>
      </p:nvGrpSpPr>
      <p:grpSpPr>
        <a:xfrm>
          <a:off x="0" y="0"/>
          <a:ext cx="0" cy="0"/>
          <a:chOff x="0" y="0"/>
          <a:chExt cx="0" cy="0"/>
        </a:xfrm>
      </p:grpSpPr>
      <p:sp>
        <p:nvSpPr>
          <p:cNvPr id="155" name="Google Shape;155;p60"/>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56" name="Google Shape;156;p6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7" name="Google Shape;157;p60"/>
          <p:cNvSpPr/>
          <p:nvPr/>
        </p:nvSpPr>
        <p:spPr>
          <a:xfrm rot="10800000" flipH="1">
            <a:off x="0" y="4376066"/>
            <a:ext cx="9144000" cy="84313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158" name="Google Shape;158;p60"/>
          <p:cNvCxnSpPr/>
          <p:nvPr/>
        </p:nvCxnSpPr>
        <p:spPr>
          <a:xfrm rot="10800000">
            <a:off x="840583" y="76743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159" name="Google Shape;159;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160" name="Google Shape;160;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250" y="4595281"/>
            <a:ext cx="1756648" cy="388902"/>
          </a:xfrm>
          <a:prstGeom prst="rect">
            <a:avLst/>
          </a:prstGeom>
          <a:noFill/>
          <a:ln>
            <a:noFill/>
          </a:ln>
        </p:spPr>
      </p:pic>
      <p:sp>
        <p:nvSpPr>
          <p:cNvPr id="161" name="Google Shape;161;p60"/>
          <p:cNvSpPr/>
          <p:nvPr/>
        </p:nvSpPr>
        <p:spPr>
          <a:xfrm rot="10800000" flipH="1">
            <a:off x="-1440" y="4376065"/>
            <a:ext cx="9144000" cy="8349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62" name="Google Shape;162;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579634" y="4522038"/>
            <a:ext cx="1274218" cy="488417"/>
          </a:xfrm>
          <a:prstGeom prst="rect">
            <a:avLst/>
          </a:prstGeom>
          <a:noFill/>
          <a:ln>
            <a:noFill/>
          </a:ln>
        </p:spPr>
      </p:pic>
      <p:pic>
        <p:nvPicPr>
          <p:cNvPr id="163" name="Google Shape;163;p6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46759" y="4511935"/>
            <a:ext cx="1987904" cy="44010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64"/>
        <p:cNvGrpSpPr/>
        <p:nvPr/>
      </p:nvGrpSpPr>
      <p:grpSpPr>
        <a:xfrm>
          <a:off x="0" y="0"/>
          <a:ext cx="0" cy="0"/>
          <a:chOff x="0" y="0"/>
          <a:chExt cx="0" cy="0"/>
        </a:xfrm>
      </p:grpSpPr>
      <p:sp>
        <p:nvSpPr>
          <p:cNvPr id="165" name="Google Shape;165;p63"/>
          <p:cNvSpPr>
            <a:spLocks noGrp="1"/>
          </p:cNvSpPr>
          <p:nvPr>
            <p:ph type="pic" idx="2"/>
          </p:nvPr>
        </p:nvSpPr>
        <p:spPr>
          <a:xfrm>
            <a:off x="0" y="1"/>
            <a:ext cx="9144000" cy="2571749"/>
          </a:xfrm>
          <a:prstGeom prst="rect">
            <a:avLst/>
          </a:prstGeom>
          <a:solidFill>
            <a:srgbClr val="D3EEEF"/>
          </a:solidFill>
          <a:ln>
            <a:noFill/>
          </a:ln>
        </p:spPr>
      </p:sp>
      <p:sp>
        <p:nvSpPr>
          <p:cNvPr id="166" name="Google Shape;166;p63"/>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7" name="Google Shape;167;p63"/>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68" name="Google Shape;168;p6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69" name="Google Shape;169;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0" name="Google Shape;170;p6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71"/>
        <p:cNvGrpSpPr/>
        <p:nvPr/>
      </p:nvGrpSpPr>
      <p:grpSpPr>
        <a:xfrm>
          <a:off x="0" y="0"/>
          <a:ext cx="0" cy="0"/>
          <a:chOff x="0" y="0"/>
          <a:chExt cx="0" cy="0"/>
        </a:xfrm>
      </p:grpSpPr>
      <p:pic>
        <p:nvPicPr>
          <p:cNvPr id="172" name="Google Shape;172;p62"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73" name="Google Shape;173;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74" name="Google Shape;174;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5" name="Google Shape;175;p6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76" name="Google Shape;176;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7" name="Google Shape;177;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78"/>
        <p:cNvGrpSpPr/>
        <p:nvPr/>
      </p:nvGrpSpPr>
      <p:grpSpPr>
        <a:xfrm>
          <a:off x="0" y="0"/>
          <a:ext cx="0" cy="0"/>
          <a:chOff x="0" y="0"/>
          <a:chExt cx="0" cy="0"/>
        </a:xfrm>
      </p:grpSpPr>
      <p:pic>
        <p:nvPicPr>
          <p:cNvPr id="179" name="Google Shape;179;p6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180" name="Google Shape;180;p6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1" name="Google Shape;181;p6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82" name="Google Shape;182;p6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3" name="Google Shape;183;p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4"/>
        <p:cNvGrpSpPr/>
        <p:nvPr/>
      </p:nvGrpSpPr>
      <p:grpSpPr>
        <a:xfrm>
          <a:off x="0" y="0"/>
          <a:ext cx="0" cy="0"/>
          <a:chOff x="0" y="0"/>
          <a:chExt cx="0" cy="0"/>
        </a:xfrm>
      </p:grpSpPr>
      <p:pic>
        <p:nvPicPr>
          <p:cNvPr id="185" name="Google Shape;185;p6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86" name="Google Shape;186;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7" name="Google Shape;187;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88"/>
        <p:cNvGrpSpPr/>
        <p:nvPr/>
      </p:nvGrpSpPr>
      <p:grpSpPr>
        <a:xfrm>
          <a:off x="0" y="0"/>
          <a:ext cx="0" cy="0"/>
          <a:chOff x="0" y="0"/>
          <a:chExt cx="0" cy="0"/>
        </a:xfrm>
      </p:grpSpPr>
      <p:pic>
        <p:nvPicPr>
          <p:cNvPr id="189" name="Google Shape;189;p6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90" name="Google Shape;190;p6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1" name="Google Shape;191;p6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92" name="Google Shape;192;p66"/>
          <p:cNvSpPr>
            <a:spLocks noGrp="1"/>
          </p:cNvSpPr>
          <p:nvPr>
            <p:ph type="pic" idx="2"/>
          </p:nvPr>
        </p:nvSpPr>
        <p:spPr>
          <a:xfrm>
            <a:off x="5572125" y="1"/>
            <a:ext cx="3571875" cy="5029199"/>
          </a:xfrm>
          <a:prstGeom prst="rect">
            <a:avLst/>
          </a:prstGeom>
          <a:solidFill>
            <a:srgbClr val="D3EEEF"/>
          </a:solidFill>
          <a:ln>
            <a:noFill/>
          </a:ln>
        </p:spPr>
      </p:sp>
      <p:pic>
        <p:nvPicPr>
          <p:cNvPr id="193" name="Google Shape;193;p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94" name="Google Shape;194;p6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95"/>
        <p:cNvGrpSpPr/>
        <p:nvPr/>
      </p:nvGrpSpPr>
      <p:grpSpPr>
        <a:xfrm>
          <a:off x="0" y="0"/>
          <a:ext cx="0" cy="0"/>
          <a:chOff x="0" y="0"/>
          <a:chExt cx="0" cy="0"/>
        </a:xfrm>
      </p:grpSpPr>
      <p:sp>
        <p:nvSpPr>
          <p:cNvPr id="196" name="Google Shape;196;p6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97" name="Google Shape;197;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98" name="Google Shape;198;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99" name="Google Shape;199;p6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00" name="Google Shape;200;p6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201" name="Google Shape;201;p67"/>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02" name="Google Shape;202;p6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03" name="Google Shape;203;p6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04"/>
        <p:cNvGrpSpPr/>
        <p:nvPr/>
      </p:nvGrpSpPr>
      <p:grpSpPr>
        <a:xfrm>
          <a:off x="0" y="0"/>
          <a:ext cx="0" cy="0"/>
          <a:chOff x="0" y="0"/>
          <a:chExt cx="0" cy="0"/>
        </a:xfrm>
      </p:grpSpPr>
      <p:sp>
        <p:nvSpPr>
          <p:cNvPr id="205" name="Google Shape;205;p77"/>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206" name="Google Shape;206;p77"/>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207" name="Google Shape;207;p7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208" name="Google Shape;208;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09" name="Google Shape;209;p7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210" name="Google Shape;210;p7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11" name="Google Shape;211;p7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12" name="Google Shape;212;p7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13" name="Google Shape;213;p7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austa">
  <p:cSld name="tausta">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4"/>
        <p:cNvGrpSpPr/>
        <p:nvPr/>
      </p:nvGrpSpPr>
      <p:grpSpPr>
        <a:xfrm>
          <a:off x="0" y="0"/>
          <a:ext cx="0" cy="0"/>
          <a:chOff x="0" y="0"/>
          <a:chExt cx="0" cy="0"/>
        </a:xfrm>
      </p:grpSpPr>
      <p:sp>
        <p:nvSpPr>
          <p:cNvPr id="215" name="Google Shape;215;p78"/>
          <p:cNvSpPr/>
          <p:nvPr/>
        </p:nvSpPr>
        <p:spPr>
          <a:xfrm rot="10800000" flipH="1">
            <a:off x="0" y="4655082"/>
            <a:ext cx="9144000" cy="5641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16" name="Google Shape;216;p7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6753" y="4703400"/>
            <a:ext cx="1987904" cy="440100"/>
          </a:xfrm>
          <a:prstGeom prst="rect">
            <a:avLst/>
          </a:prstGeom>
          <a:noFill/>
          <a:ln>
            <a:noFill/>
          </a:ln>
        </p:spPr>
      </p:pic>
      <p:pic>
        <p:nvPicPr>
          <p:cNvPr id="217" name="Google Shape;217;p7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753029" y="4679241"/>
            <a:ext cx="1274218" cy="488417"/>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8"/>
        <p:cNvGrpSpPr/>
        <p:nvPr/>
      </p:nvGrpSpPr>
      <p:grpSpPr>
        <a:xfrm>
          <a:off x="0" y="0"/>
          <a:ext cx="0" cy="0"/>
          <a:chOff x="0" y="0"/>
          <a:chExt cx="0" cy="0"/>
        </a:xfrm>
      </p:grpSpPr>
      <p:sp>
        <p:nvSpPr>
          <p:cNvPr id="219" name="Google Shape;219;p7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0" name="Google Shape;220;p7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21" name="Google Shape;221;p7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2" name="Google Shape;222;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23" name="Google Shape;223;p79"/>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224" name="Google Shape;224;p7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25" name="Google Shape;225;p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26" name="Google Shape;226;p7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27" name="Google Shape;227;p7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28" name="Google Shape;228;p7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29" name="Google Shape;229;p7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30"/>
        <p:cNvGrpSpPr/>
        <p:nvPr/>
      </p:nvGrpSpPr>
      <p:grpSpPr>
        <a:xfrm>
          <a:off x="0" y="0"/>
          <a:ext cx="0" cy="0"/>
          <a:chOff x="0" y="0"/>
          <a:chExt cx="0" cy="0"/>
        </a:xfrm>
      </p:grpSpPr>
      <p:sp>
        <p:nvSpPr>
          <p:cNvPr id="231" name="Google Shape;231;p8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2" name="Google Shape;232;p8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33" name="Google Shape;233;p8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4" name="Google Shape;234;p8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35" name="Google Shape;235;p80"/>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236" name="Google Shape;236;p8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37" name="Google Shape;237;p8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38" name="Google Shape;238;p8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39" name="Google Shape;239;p8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40" name="Google Shape;240;p8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41" name="Google Shape;241;p8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42"/>
        <p:cNvGrpSpPr/>
        <p:nvPr/>
      </p:nvGrpSpPr>
      <p:grpSpPr>
        <a:xfrm>
          <a:off x="0" y="0"/>
          <a:ext cx="0" cy="0"/>
          <a:chOff x="0" y="0"/>
          <a:chExt cx="0" cy="0"/>
        </a:xfrm>
      </p:grpSpPr>
      <p:sp>
        <p:nvSpPr>
          <p:cNvPr id="243" name="Google Shape;243;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4" name="Google Shape;244;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45" name="Google Shape;245;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6" name="Google Shape;246;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47" name="Google Shape;247;p81"/>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248" name="Google Shape;248;p8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49" name="Google Shape;249;p8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50" name="Google Shape;250;p8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51" name="Google Shape;251;p8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52" name="Google Shape;252;p8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53" name="Google Shape;253;p8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theme" Target="../theme/theme2.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8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8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4"/>
        <p:cNvGrpSpPr/>
        <p:nvPr/>
      </p:nvGrpSpPr>
      <p:grpSpPr>
        <a:xfrm>
          <a:off x="0" y="0"/>
          <a:ext cx="0" cy="0"/>
          <a:chOff x="0" y="0"/>
          <a:chExt cx="0" cy="0"/>
        </a:xfrm>
      </p:grpSpPr>
      <p:sp>
        <p:nvSpPr>
          <p:cNvPr id="135" name="Google Shape;135;p5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6" name="Google Shape;136;p5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blog.oxfordcollegeofmarketing.com/2020/10/08/understanding-the-7ps-of-the-marketing-mix/"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1.xml"/><Relationship Id="rId5" Type="http://schemas.openxmlformats.org/officeDocument/2006/relationships/hyperlink" Target="https://www.smartinsights.com/marketing-planning/marketing-models/how-to-use-the-7ps-marketing-mix/" TargetMode="External"/><Relationship Id="rId4" Type="http://schemas.openxmlformats.org/officeDocument/2006/relationships/hyperlink" Target="https://www.davechaffey.com/digital-marketing-definitions/what-is-digital-marketin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davechaffey.com/digital-marketing-definitions/what-is-digital-marketing/" TargetMode="External"/><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2.xml"/><Relationship Id="rId4" Type="http://schemas.openxmlformats.org/officeDocument/2006/relationships/hyperlink" Target="https://medium.com/@pearlwhitemedia78/top-11-digital-marketing-tools-for-2020-8f3df923ee8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hyperlink" Target="https://blog.hubspot.com/marketing/what-is-digital-marketing#whatis" TargetMode="External"/><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hyperlink" Target="https://keydifferences.com/difference-between-traditional-marketing-and-digital-marketing.html" TargetMode="External"/><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22.xml"/><Relationship Id="rId4" Type="http://schemas.openxmlformats.org/officeDocument/2006/relationships/hyperlink" Target="https://images.unsplash.com/photo-1451187580459-43490279c0fa?ixlib=rb-4.0.3&amp;ixid=MnwxMjA3fDB8MHxzZWFyY2h8Nzh8fGRpZ2l0YWwlMjBtYXJrZXRpbmd8ZW58MHx8MHx8&amp;auto=format&amp;fit=crop&amp;w=600&amp;q=60"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hyperlink" Target="https://www.simplilearn.com/digital-marketing-benefits-article" TargetMode="External"/><Relationship Id="rId2" Type="http://schemas.openxmlformats.org/officeDocument/2006/relationships/notesSlide" Target="../notesSlides/notesSlide25.xml"/><Relationship Id="rId1" Type="http://schemas.openxmlformats.org/officeDocument/2006/relationships/slideLayout" Target="../slideLayouts/slideLayout19.xml"/><Relationship Id="rId5" Type="http://schemas.openxmlformats.org/officeDocument/2006/relationships/hyperlink" Target="https://www.theperspective.com/debates/businessandtechnology/the-perspective-on-digital-marketing/" TargetMode="External"/><Relationship Id="rId4" Type="http://schemas.openxmlformats.org/officeDocument/2006/relationships/hyperlink" Target="https://www.educba.com/digital-marketing-advantages-and-disadvantage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23.xml"/><Relationship Id="rId5" Type="http://schemas.openxmlformats.org/officeDocument/2006/relationships/image" Target="../media/image33.jpeg"/><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21.xml"/><Relationship Id="rId4" Type="http://schemas.openxmlformats.org/officeDocument/2006/relationships/hyperlink" Target="https://blog.hootsuite.com/simon-kemp-social-media/"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21.xml"/><Relationship Id="rId4" Type="http://schemas.openxmlformats.org/officeDocument/2006/relationships/hyperlink" Target="https://www.invoca.com/blog/retail-marketing-statistics"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22.xml"/><Relationship Id="rId4" Type="http://schemas.openxmlformats.org/officeDocument/2006/relationships/hyperlink" Target="https://www.gartner.com/en/sales/insights/b2b-buying-journey"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retailnext.net/en/blog/10-amazing-statistics-to-boost-your-omnichannel-marketing-strategy/" TargetMode="External"/><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hyperlink" Target="http://ec.europa.eu/justice/data-protection/index_en.htm" TargetMode="External"/><Relationship Id="rId2" Type="http://schemas.openxmlformats.org/officeDocument/2006/relationships/notesSlide" Target="../notesSlides/notesSlide33.xml"/><Relationship Id="rId1" Type="http://schemas.openxmlformats.org/officeDocument/2006/relationships/slideLayout" Target="../slideLayouts/slideLayout21.xml"/><Relationship Id="rId4" Type="http://schemas.openxmlformats.org/officeDocument/2006/relationships/image" Target="../media/image39.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3.xml"/><Relationship Id="rId4" Type="http://schemas.openxmlformats.org/officeDocument/2006/relationships/hyperlink" Target="https://www.mckinsey.com/capabilities/mckinsey-digital/our-insights/digital-resilience-consumer-survey-finds-ample-scope-for-growth"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statista.com/" TargetMode="External"/><Relationship Id="rId2" Type="http://schemas.openxmlformats.org/officeDocument/2006/relationships/notesSlide" Target="../notesSlides/notesSlide37.xml"/><Relationship Id="rId1" Type="http://schemas.openxmlformats.org/officeDocument/2006/relationships/slideLayout" Target="../slideLayouts/slideLayout21.xml"/><Relationship Id="rId5" Type="http://schemas.openxmlformats.org/officeDocument/2006/relationships/hyperlink" Target="https://trends.google.com/trends/?geo=FI" TargetMode="External"/><Relationship Id="rId4" Type="http://schemas.openxmlformats.org/officeDocument/2006/relationships/hyperlink" Target="https://localiq.com/blog/what-happens-in-an-internet-minute/" TargetMode="Externa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0.xml"/><Relationship Id="rId1" Type="http://schemas.openxmlformats.org/officeDocument/2006/relationships/slideLayout" Target="../slideLayouts/slideLayout22.xml"/><Relationship Id="rId4" Type="http://schemas.openxmlformats.org/officeDocument/2006/relationships/hyperlink" Target="https://blog.hubspot.com/marketing/what-is-digital-marketing#marketer"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3.xml"/><Relationship Id="rId1" Type="http://schemas.openxmlformats.org/officeDocument/2006/relationships/slideLayout" Target="../slideLayouts/slideLayout23.xml"/><Relationship Id="rId4" Type="http://schemas.openxmlformats.org/officeDocument/2006/relationships/hyperlink" Target="https://digitaconnect.com/shifting-outbound-marketing-inbound-marketing/"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45.xml"/><Relationship Id="rId1" Type="http://schemas.openxmlformats.org/officeDocument/2006/relationships/slideLayout" Target="../slideLayouts/slideLayout23.xml"/><Relationship Id="rId4" Type="http://schemas.openxmlformats.org/officeDocument/2006/relationships/hyperlink" Target="https://www.brandpoint.com/blog/earned-owned-paid-media/"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jpeg"/><Relationship Id="rId2" Type="http://schemas.openxmlformats.org/officeDocument/2006/relationships/notesSlide" Target="../notesSlides/notesSlide46.xml"/><Relationship Id="rId1" Type="http://schemas.openxmlformats.org/officeDocument/2006/relationships/slideLayout" Target="../slideLayouts/slideLayout23.xml"/><Relationship Id="rId6" Type="http://schemas.openxmlformats.org/officeDocument/2006/relationships/image" Target="../media/image52.jpeg"/><Relationship Id="rId5" Type="http://schemas.openxmlformats.org/officeDocument/2006/relationships/image" Target="../media/image51.png"/><Relationship Id="rId4" Type="http://schemas.openxmlformats.org/officeDocument/2006/relationships/image" Target="../media/image50.jpeg"/><Relationship Id="rId9" Type="http://schemas.openxmlformats.org/officeDocument/2006/relationships/image" Target="../media/image55.png"/></Relationships>
</file>

<file path=ppt/slides/_rels/slide4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7.xml"/><Relationship Id="rId1" Type="http://schemas.openxmlformats.org/officeDocument/2006/relationships/slideLayout" Target="../slideLayouts/slideLayout23.xml"/><Relationship Id="rId4" Type="http://schemas.openxmlformats.org/officeDocument/2006/relationships/image" Target="../media/image57.png"/></Relationships>
</file>

<file path=ppt/slides/_rels/slide48.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48.xml"/><Relationship Id="rId1" Type="http://schemas.openxmlformats.org/officeDocument/2006/relationships/slideLayout" Target="../slideLayouts/slideLayout23.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image" Target="../media/image59.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1.xml"/><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
          <p:cNvSpPr txBox="1">
            <a:spLocks noGrp="1"/>
          </p:cNvSpPr>
          <p:nvPr>
            <p:ph type="ctrTitle"/>
          </p:nvPr>
        </p:nvSpPr>
        <p:spPr>
          <a:xfrm>
            <a:off x="570402" y="1423580"/>
            <a:ext cx="6679484" cy="1884419"/>
          </a:xfrm>
          <a:prstGeom prst="rect">
            <a:avLst/>
          </a:prstGeom>
          <a:noFill/>
          <a:ln>
            <a:noFill/>
          </a:ln>
        </p:spPr>
        <p:txBody>
          <a:bodyPr spcFirstLastPara="1" wrap="square" lIns="91425" tIns="91425" rIns="91425" bIns="0" anchor="t" anchorCtr="0">
            <a:noAutofit/>
          </a:bodyPr>
          <a:lstStyle/>
          <a:p>
            <a:pPr marL="0" lvl="0" indent="0" algn="l" rtl="0">
              <a:lnSpc>
                <a:spcPct val="100000"/>
              </a:lnSpc>
              <a:spcBef>
                <a:spcPts val="0"/>
              </a:spcBef>
              <a:spcAft>
                <a:spcPts val="0"/>
              </a:spcAft>
              <a:buClr>
                <a:schemeClr val="lt1"/>
              </a:buClr>
              <a:buSzPts val="2800"/>
              <a:buFont typeface="Arial"/>
              <a:buNone/>
            </a:pPr>
            <a:r>
              <a:rPr lang="fi"/>
              <a:t>Introduction to Digital marketing</a:t>
            </a:r>
            <a:br>
              <a:rPr lang="fi" sz="2400"/>
            </a:br>
            <a:br>
              <a:rPr lang="fi" sz="1800"/>
            </a:br>
            <a:r>
              <a:rPr lang="fi" sz="3600"/>
              <a:t>1. Digital marketing context</a:t>
            </a:r>
            <a:br>
              <a:rPr lang="fi" sz="3600"/>
            </a:br>
            <a:endParaRPr sz="36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
          <p:cNvSpPr txBox="1">
            <a:spLocks noGrp="1"/>
          </p:cNvSpPr>
          <p:nvPr>
            <p:ph type="body" idx="1"/>
          </p:nvPr>
        </p:nvSpPr>
        <p:spPr>
          <a:xfrm>
            <a:off x="628650" y="354227"/>
            <a:ext cx="7984671" cy="4158506"/>
          </a:xfrm>
          <a:prstGeom prst="rect">
            <a:avLst/>
          </a:prstGeom>
          <a:noFill/>
          <a:ln>
            <a:noFill/>
          </a:ln>
        </p:spPr>
        <p:txBody>
          <a:bodyPr spcFirstLastPara="1" wrap="square" lIns="91425" tIns="45700" rIns="91425" bIns="45700" anchor="t" anchorCtr="0">
            <a:normAutofit fontScale="55000" lnSpcReduction="20000"/>
          </a:bodyPr>
          <a:lstStyle/>
          <a:p>
            <a:pPr marL="0" lvl="0" indent="0" algn="l" rtl="0">
              <a:lnSpc>
                <a:spcPct val="120000"/>
              </a:lnSpc>
              <a:spcBef>
                <a:spcPts val="0"/>
              </a:spcBef>
              <a:spcAft>
                <a:spcPts val="0"/>
              </a:spcAft>
              <a:buClr>
                <a:srgbClr val="161249"/>
              </a:buClr>
              <a:buSzPct val="100000"/>
              <a:buNone/>
            </a:pPr>
            <a:r>
              <a:rPr lang="fi" sz="9800" b="1"/>
              <a:t>Learning objectives</a:t>
            </a:r>
            <a:endParaRPr/>
          </a:p>
          <a:p>
            <a:pPr marL="0" lvl="0" indent="0" algn="l" rtl="0">
              <a:lnSpc>
                <a:spcPct val="120000"/>
              </a:lnSpc>
              <a:spcBef>
                <a:spcPts val="0"/>
              </a:spcBef>
              <a:spcAft>
                <a:spcPts val="0"/>
              </a:spcAft>
              <a:buClr>
                <a:srgbClr val="161249"/>
              </a:buClr>
              <a:buSzPct val="100000"/>
              <a:buNone/>
            </a:pPr>
            <a:endParaRPr sz="4500" b="1"/>
          </a:p>
          <a:p>
            <a:pPr marL="0" lvl="0" indent="0" algn="l" rtl="0">
              <a:lnSpc>
                <a:spcPct val="120000"/>
              </a:lnSpc>
              <a:spcBef>
                <a:spcPts val="0"/>
              </a:spcBef>
              <a:spcAft>
                <a:spcPts val="0"/>
              </a:spcAft>
              <a:buClr>
                <a:srgbClr val="161249"/>
              </a:buClr>
              <a:buSzPct val="133747"/>
              <a:buNone/>
            </a:pPr>
            <a:r>
              <a:rPr lang="fi" sz="3364">
                <a:latin typeface="Arial"/>
                <a:ea typeface="Arial"/>
                <a:cs typeface="Arial"/>
                <a:sym typeface="Arial"/>
              </a:rPr>
              <a:t>Prerequisite for student: Basics in marketing is recommended.</a:t>
            </a:r>
            <a:endParaRPr sz="3364"/>
          </a:p>
          <a:p>
            <a:pPr marL="0" lvl="0" indent="0" algn="l" rtl="0">
              <a:lnSpc>
                <a:spcPct val="120000"/>
              </a:lnSpc>
              <a:spcBef>
                <a:spcPts val="0"/>
              </a:spcBef>
              <a:spcAft>
                <a:spcPts val="0"/>
              </a:spcAft>
              <a:buClr>
                <a:srgbClr val="161249"/>
              </a:buClr>
              <a:buSzPct val="133747"/>
              <a:buNone/>
            </a:pPr>
            <a:endParaRPr sz="3364"/>
          </a:p>
          <a:p>
            <a:pPr marL="0" lvl="0" indent="0" algn="l" rtl="0">
              <a:lnSpc>
                <a:spcPct val="120000"/>
              </a:lnSpc>
              <a:spcBef>
                <a:spcPts val="0"/>
              </a:spcBef>
              <a:spcAft>
                <a:spcPts val="0"/>
              </a:spcAft>
              <a:buClr>
                <a:srgbClr val="161249"/>
              </a:buClr>
              <a:buSzPct val="133747"/>
              <a:buNone/>
            </a:pPr>
            <a:r>
              <a:rPr lang="fi" sz="3364" b="1">
                <a:latin typeface="Arial"/>
                <a:ea typeface="Arial"/>
                <a:cs typeface="Arial"/>
                <a:sym typeface="Arial"/>
              </a:rPr>
              <a:t>The student is able to</a:t>
            </a:r>
            <a:endParaRPr sz="3364" b="1">
              <a:latin typeface="Arial"/>
              <a:ea typeface="Arial"/>
              <a:cs typeface="Arial"/>
              <a:sym typeface="Arial"/>
            </a:endParaRPr>
          </a:p>
          <a:p>
            <a:pPr marL="647700" lvl="0" indent="-475646" algn="l" rtl="0">
              <a:lnSpc>
                <a:spcPct val="115000"/>
              </a:lnSpc>
              <a:spcBef>
                <a:spcPts val="0"/>
              </a:spcBef>
              <a:spcAft>
                <a:spcPts val="0"/>
              </a:spcAft>
              <a:buClr>
                <a:srgbClr val="F39200"/>
              </a:buClr>
              <a:buSzPct val="100000"/>
              <a:buFont typeface="Arial"/>
              <a:buChar char="•"/>
            </a:pPr>
            <a:r>
              <a:rPr lang="fi" sz="3364"/>
              <a:t>Recognize special characters of the digital market and consumer behaviour in them</a:t>
            </a:r>
            <a:endParaRPr sz="3364"/>
          </a:p>
          <a:p>
            <a:pPr marL="647700" lvl="0" indent="-475646" algn="l" rtl="0">
              <a:lnSpc>
                <a:spcPct val="115000"/>
              </a:lnSpc>
              <a:spcBef>
                <a:spcPts val="0"/>
              </a:spcBef>
              <a:spcAft>
                <a:spcPts val="0"/>
              </a:spcAft>
              <a:buClr>
                <a:srgbClr val="F39200"/>
              </a:buClr>
              <a:buSzPct val="100000"/>
              <a:buFont typeface="Arial"/>
              <a:buChar char="•"/>
            </a:pPr>
            <a:r>
              <a:rPr lang="fi" sz="3364"/>
              <a:t>Define the elements of the digital marketing mix (7D)</a:t>
            </a:r>
            <a:endParaRPr sz="3364"/>
          </a:p>
          <a:p>
            <a:pPr marL="647700" lvl="0" indent="-475646" algn="l" rtl="0">
              <a:lnSpc>
                <a:spcPct val="115000"/>
              </a:lnSpc>
              <a:spcBef>
                <a:spcPts val="0"/>
              </a:spcBef>
              <a:spcAft>
                <a:spcPts val="0"/>
              </a:spcAft>
              <a:buClr>
                <a:srgbClr val="F39200"/>
              </a:buClr>
              <a:buSzPct val="100000"/>
              <a:buFont typeface="Arial"/>
              <a:buChar char="•"/>
            </a:pPr>
            <a:r>
              <a:rPr lang="fi" sz="3364"/>
              <a:t>Compare advantages of traditional vs. digital marketing</a:t>
            </a:r>
            <a:endParaRPr sz="3364"/>
          </a:p>
          <a:p>
            <a:pPr marL="647700" lvl="0" indent="-475646" algn="l" rtl="0">
              <a:lnSpc>
                <a:spcPct val="115000"/>
              </a:lnSpc>
              <a:spcBef>
                <a:spcPts val="0"/>
              </a:spcBef>
              <a:spcAft>
                <a:spcPts val="0"/>
              </a:spcAft>
              <a:buSzPct val="100000"/>
              <a:buChar char="•"/>
            </a:pPr>
            <a:r>
              <a:rPr lang="fi" sz="3364"/>
              <a:t>Apply the principle of multichannel marketing </a:t>
            </a:r>
            <a:endParaRPr sz="3364"/>
          </a:p>
          <a:p>
            <a:pPr marL="647700" lvl="0" indent="-475646" algn="l" rtl="0">
              <a:lnSpc>
                <a:spcPct val="115000"/>
              </a:lnSpc>
              <a:spcBef>
                <a:spcPts val="0"/>
              </a:spcBef>
              <a:spcAft>
                <a:spcPts val="0"/>
              </a:spcAft>
              <a:buClr>
                <a:srgbClr val="F39200"/>
              </a:buClr>
              <a:buSzPct val="100000"/>
              <a:buFont typeface="Arial"/>
              <a:buChar char="•"/>
            </a:pPr>
            <a:r>
              <a:rPr lang="fi" sz="3364"/>
              <a:t>Demonstrate conduct of field related terminology</a:t>
            </a:r>
            <a:endParaRPr sz="3364"/>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fi"/>
              <a:t>Contents</a:t>
            </a:r>
            <a:endParaRPr/>
          </a:p>
        </p:txBody>
      </p:sp>
      <p:sp>
        <p:nvSpPr>
          <p:cNvPr id="269" name="Google Shape;269;p3"/>
          <p:cNvSpPr txBox="1">
            <a:spLocks noGrp="1"/>
          </p:cNvSpPr>
          <p:nvPr>
            <p:ph type="body" idx="1"/>
          </p:nvPr>
        </p:nvSpPr>
        <p:spPr>
          <a:xfrm>
            <a:off x="3983426" y="682899"/>
            <a:ext cx="4929900" cy="316680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chemeClr val="lt1"/>
              </a:buClr>
              <a:buSzPts val="2400"/>
              <a:buFont typeface="Arial"/>
              <a:buChar char="•"/>
            </a:pPr>
            <a:r>
              <a:rPr lang="fi" sz="2000" b="0" i="0" u="none" strike="noStrike">
                <a:latin typeface="Arial"/>
                <a:ea typeface="Arial"/>
                <a:cs typeface="Arial"/>
                <a:sym typeface="Arial"/>
              </a:rPr>
              <a:t>The Marketing </a:t>
            </a:r>
            <a:r>
              <a:rPr lang="fi" sz="2000"/>
              <a:t>M</a:t>
            </a:r>
            <a:r>
              <a:rPr lang="fi" sz="2000" b="0" i="0" u="none" strike="noStrike">
                <a:latin typeface="Arial"/>
                <a:ea typeface="Arial"/>
                <a:cs typeface="Arial"/>
                <a:sym typeface="Arial"/>
              </a:rPr>
              <a:t>ix</a:t>
            </a:r>
            <a:endParaRPr sz="2000" b="0" i="0" u="none" strike="noStrike">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2000" b="0" i="0" u="none" strike="noStrike">
                <a:latin typeface="Arial"/>
                <a:ea typeface="Arial"/>
                <a:cs typeface="Arial"/>
                <a:sym typeface="Arial"/>
              </a:rPr>
              <a:t>What is different in digital marketing?</a:t>
            </a:r>
            <a:endParaRPr sz="2000" b="0" i="0" u="none" strike="noStrike">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2000" b="0" i="0" u="none" strike="noStrike">
                <a:latin typeface="Arial"/>
                <a:ea typeface="Arial"/>
                <a:cs typeface="Arial"/>
                <a:sym typeface="Arial"/>
              </a:rPr>
              <a:t>Features of the digital market</a:t>
            </a:r>
            <a:endParaRPr sz="2000" b="0" i="0" u="none" strike="noStrike">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2000"/>
              <a:t>What can be achieved on user level?</a:t>
            </a:r>
            <a:endParaRPr sz="2000" b="0" i="0" u="none" strike="noStrike">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2000" b="0" i="0" u="none" strike="noStrike">
                <a:latin typeface="Arial"/>
                <a:ea typeface="Arial"/>
                <a:cs typeface="Arial"/>
                <a:sym typeface="Arial"/>
              </a:rPr>
              <a:t>Why strategy is needed?</a:t>
            </a:r>
            <a:endParaRPr sz="2000" b="0" i="0" u="none" strike="noStrike">
              <a:latin typeface="Arial"/>
              <a:ea typeface="Arial"/>
              <a:cs typeface="Arial"/>
              <a:sym typeface="Arial"/>
            </a:endParaRPr>
          </a:p>
          <a:p>
            <a:pPr marL="0" lvl="0" indent="0" algn="l" rtl="0">
              <a:lnSpc>
                <a:spcPct val="90000"/>
              </a:lnSpc>
              <a:spcBef>
                <a:spcPts val="750"/>
              </a:spcBef>
              <a:spcAft>
                <a:spcPts val="0"/>
              </a:spcAft>
              <a:buClr>
                <a:schemeClr val="lt1"/>
              </a:buClr>
              <a:buSzPts val="15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4"/>
          <p:cNvSpPr txBox="1">
            <a:spLocks noGrp="1"/>
          </p:cNvSpPr>
          <p:nvPr>
            <p:ph type="body" idx="1"/>
          </p:nvPr>
        </p:nvSpPr>
        <p:spPr>
          <a:xfrm>
            <a:off x="848794" y="369950"/>
            <a:ext cx="7156361" cy="7201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fi" sz="2600">
                <a:solidFill>
                  <a:schemeClr val="lt1"/>
                </a:solidFill>
              </a:rPr>
              <a:t>Pre-assignment: Create up your own Top-30</a:t>
            </a:r>
            <a:endParaRPr sz="2600"/>
          </a:p>
        </p:txBody>
      </p:sp>
      <p:sp>
        <p:nvSpPr>
          <p:cNvPr id="275" name="Google Shape;275;p4"/>
          <p:cNvSpPr txBox="1">
            <a:spLocks noGrp="1"/>
          </p:cNvSpPr>
          <p:nvPr>
            <p:ph type="body" idx="2"/>
          </p:nvPr>
        </p:nvSpPr>
        <p:spPr>
          <a:xfrm>
            <a:off x="848795" y="104630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800"/>
              <a:buFont typeface="Arial"/>
              <a:buNone/>
            </a:pPr>
            <a:r>
              <a:rPr lang="fi"/>
              <a:t>A wide range of specific terminology is used in digital marketing. Mastering them will make you </a:t>
            </a:r>
            <a:r>
              <a:rPr lang="fi">
                <a:latin typeface="Arial"/>
                <a:ea typeface="Arial"/>
                <a:cs typeface="Arial"/>
                <a:sym typeface="Arial"/>
              </a:rPr>
              <a:t>able t</a:t>
            </a:r>
            <a:r>
              <a:rPr lang="fi"/>
              <a:t>o follow the study material,</a:t>
            </a:r>
            <a:r>
              <a:rPr lang="fi">
                <a:latin typeface="Arial"/>
                <a:ea typeface="Arial"/>
                <a:cs typeface="Arial"/>
                <a:sym typeface="Arial"/>
              </a:rPr>
              <a:t> participate in </a:t>
            </a:r>
            <a:r>
              <a:rPr lang="fi"/>
              <a:t>professional discussions and </a:t>
            </a:r>
            <a:r>
              <a:rPr lang="fi">
                <a:latin typeface="Arial"/>
                <a:ea typeface="Arial"/>
                <a:cs typeface="Arial"/>
                <a:sym typeface="Arial"/>
              </a:rPr>
              <a:t>get the feeling of mastering the area. </a:t>
            </a:r>
            <a:r>
              <a:rPr lang="fi"/>
              <a:t>Even more, you get access to the flow of information that help you update your knowledge continuously</a:t>
            </a:r>
            <a:r>
              <a:rPr lang="fi">
                <a:latin typeface="Arial"/>
                <a:ea typeface="Arial"/>
                <a:cs typeface="Arial"/>
                <a:sym typeface="Arial"/>
              </a:rPr>
              <a:t>.</a:t>
            </a:r>
            <a:endParaRPr/>
          </a:p>
          <a:p>
            <a:pPr marL="0" lvl="0" indent="0" algn="l" rtl="0">
              <a:lnSpc>
                <a:spcPct val="115000"/>
              </a:lnSpc>
              <a:spcBef>
                <a:spcPts val="900"/>
              </a:spcBef>
              <a:spcAft>
                <a:spcPts val="0"/>
              </a:spcAft>
              <a:buClr>
                <a:schemeClr val="lt1"/>
              </a:buClr>
              <a:buSzPts val="1500"/>
              <a:buNone/>
            </a:pPr>
            <a:r>
              <a:rPr lang="fi" b="1">
                <a:solidFill>
                  <a:srgbClr val="F39200"/>
                </a:solidFill>
              </a:rPr>
              <a:t>Step 1: </a:t>
            </a:r>
            <a:r>
              <a:rPr lang="fi"/>
              <a:t>Search existing vocabulary sheets by using the </a:t>
            </a:r>
            <a:r>
              <a:rPr lang="fi">
                <a:latin typeface="Arial"/>
                <a:ea typeface="Arial"/>
                <a:cs typeface="Arial"/>
                <a:sym typeface="Arial"/>
              </a:rPr>
              <a:t>search words ‘digital marketing</a:t>
            </a:r>
            <a:r>
              <a:rPr lang="fi"/>
              <a:t> </a:t>
            </a:r>
            <a:r>
              <a:rPr lang="fi">
                <a:latin typeface="Arial"/>
                <a:ea typeface="Arial"/>
                <a:cs typeface="Arial"/>
                <a:sym typeface="Arial"/>
              </a:rPr>
              <a:t>vocabulary/glossary/concepts/terms’</a:t>
            </a:r>
            <a:r>
              <a:rPr lang="fi"/>
              <a:t> and study at least three of them. You will find certain words standing out.</a:t>
            </a:r>
            <a:endParaRPr>
              <a:latin typeface="Arial"/>
              <a:ea typeface="Arial"/>
              <a:cs typeface="Arial"/>
              <a:sym typeface="Arial"/>
            </a:endParaRPr>
          </a:p>
          <a:p>
            <a:pPr marL="0" lvl="0" indent="0" algn="l" rtl="0">
              <a:lnSpc>
                <a:spcPct val="115000"/>
              </a:lnSpc>
              <a:spcBef>
                <a:spcPts val="900"/>
              </a:spcBef>
              <a:spcAft>
                <a:spcPts val="0"/>
              </a:spcAft>
              <a:buClr>
                <a:schemeClr val="dk1"/>
              </a:buClr>
              <a:buSzPts val="800"/>
              <a:buFont typeface="Arial"/>
              <a:buNone/>
            </a:pPr>
            <a:r>
              <a:rPr lang="fi" b="1">
                <a:solidFill>
                  <a:srgbClr val="F39200"/>
                </a:solidFill>
                <a:latin typeface="Arial"/>
                <a:ea typeface="Arial"/>
                <a:cs typeface="Arial"/>
                <a:sym typeface="Arial"/>
              </a:rPr>
              <a:t>Step 2: </a:t>
            </a:r>
            <a:r>
              <a:rPr lang="fi"/>
              <a:t>Choose the ones you find most relevant and create your own </a:t>
            </a:r>
            <a:r>
              <a:rPr lang="fi">
                <a:latin typeface="Arial"/>
                <a:ea typeface="Arial"/>
                <a:cs typeface="Arial"/>
                <a:sym typeface="Arial"/>
              </a:rPr>
              <a:t>‘Top-30 concepts of digital marketing’ list. Write explanations for them </a:t>
            </a:r>
            <a:r>
              <a:rPr lang="fi"/>
              <a:t>using</a:t>
            </a:r>
            <a:r>
              <a:rPr lang="fi">
                <a:latin typeface="Arial"/>
                <a:ea typeface="Arial"/>
                <a:cs typeface="Arial"/>
                <a:sym typeface="Arial"/>
              </a:rPr>
              <a:t> your own words</a:t>
            </a:r>
            <a:r>
              <a:rPr lang="fi"/>
              <a:t>. Returning instructions:</a:t>
            </a:r>
            <a:endParaRPr/>
          </a:p>
          <a:p>
            <a:pPr marL="0" lvl="0" indent="0" algn="l" rtl="0">
              <a:lnSpc>
                <a:spcPct val="115000"/>
              </a:lnSpc>
              <a:spcBef>
                <a:spcPts val="900"/>
              </a:spcBef>
              <a:spcAft>
                <a:spcPts val="0"/>
              </a:spcAft>
              <a:buClr>
                <a:schemeClr val="dk1"/>
              </a:buClr>
              <a:buSzPts val="800"/>
              <a:buFont typeface="Arial"/>
              <a:buNone/>
            </a:pPr>
            <a:endParaRPr>
              <a:latin typeface="Arial"/>
              <a:ea typeface="Arial"/>
              <a:cs typeface="Arial"/>
              <a:sym typeface="Arial"/>
            </a:endParaRPr>
          </a:p>
          <a:p>
            <a:pPr marL="0" lvl="0" indent="0" algn="l" rtl="0">
              <a:lnSpc>
                <a:spcPct val="115000"/>
              </a:lnSpc>
              <a:spcBef>
                <a:spcPts val="900"/>
              </a:spcBef>
              <a:spcAft>
                <a:spcPts val="0"/>
              </a:spcAft>
              <a:buClr>
                <a:schemeClr val="dk1"/>
              </a:buClr>
              <a:buSzPts val="800"/>
              <a:buFont typeface="Arial"/>
              <a:buNone/>
            </a:pPr>
            <a:endParaRPr>
              <a:latin typeface="Arial"/>
              <a:ea typeface="Arial"/>
              <a:cs typeface="Arial"/>
              <a:sym typeface="Arial"/>
            </a:endParaRPr>
          </a:p>
          <a:p>
            <a:pPr marL="0" lvl="0" indent="0" algn="l" rtl="0">
              <a:lnSpc>
                <a:spcPct val="108000"/>
              </a:lnSpc>
              <a:spcBef>
                <a:spcPts val="900"/>
              </a:spcBef>
              <a:spcAft>
                <a:spcPts val="0"/>
              </a:spcAft>
              <a:buClr>
                <a:schemeClr val="lt1"/>
              </a:buClr>
              <a:buSzPts val="1500"/>
              <a:buNone/>
            </a:pP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82"/>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9525" y="1"/>
            <a:ext cx="9144000" cy="2571749"/>
          </a:xfrm>
          <a:prstGeom prst="rect">
            <a:avLst/>
          </a:prstGeom>
          <a:solidFill>
            <a:srgbClr val="D3EEEF"/>
          </a:solidFill>
          <a:ln>
            <a:noFill/>
          </a:ln>
        </p:spPr>
      </p:pic>
      <p:sp>
        <p:nvSpPr>
          <p:cNvPr id="281" name="Google Shape;281;p82"/>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fi"/>
              <a:t>The Marketing Mix</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5"/>
          <p:cNvSpPr txBox="1">
            <a:spLocks noGrp="1"/>
          </p:cNvSpPr>
          <p:nvPr>
            <p:ph type="title"/>
          </p:nvPr>
        </p:nvSpPr>
        <p:spPr>
          <a:xfrm>
            <a:off x="628650" y="273844"/>
            <a:ext cx="7886700" cy="59453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 sz="3600"/>
              <a:t>Marketing</a:t>
            </a:r>
            <a:endParaRPr>
              <a:latin typeface="Calibri"/>
              <a:ea typeface="Calibri"/>
              <a:cs typeface="Calibri"/>
              <a:sym typeface="Calibri"/>
            </a:endParaRPr>
          </a:p>
        </p:txBody>
      </p:sp>
      <p:sp>
        <p:nvSpPr>
          <p:cNvPr id="287" name="Google Shape;287;p5"/>
          <p:cNvSpPr txBox="1">
            <a:spLocks noGrp="1"/>
          </p:cNvSpPr>
          <p:nvPr>
            <p:ph type="body" idx="1"/>
          </p:nvPr>
        </p:nvSpPr>
        <p:spPr>
          <a:xfrm>
            <a:off x="628650" y="961519"/>
            <a:ext cx="7886700" cy="290589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2100"/>
              <a:buFont typeface="Arial"/>
              <a:buNone/>
            </a:pPr>
            <a:r>
              <a:rPr lang="fi"/>
              <a:t>Definition: “The process of exploring, creating, and delivering value to meet the needs of a target market.”</a:t>
            </a:r>
            <a:endParaRPr/>
          </a:p>
          <a:p>
            <a:pPr marL="0" lvl="0" indent="0" algn="l" rtl="0">
              <a:lnSpc>
                <a:spcPct val="90000"/>
              </a:lnSpc>
              <a:spcBef>
                <a:spcPts val="750"/>
              </a:spcBef>
              <a:spcAft>
                <a:spcPts val="0"/>
              </a:spcAft>
              <a:buClr>
                <a:srgbClr val="161249"/>
              </a:buClr>
              <a:buSzPts val="2100"/>
              <a:buFont typeface="Arial"/>
              <a:buNone/>
            </a:pPr>
            <a:endParaRPr/>
          </a:p>
          <a:p>
            <a:pPr marL="0" lvl="0" indent="0" algn="l" rtl="0">
              <a:lnSpc>
                <a:spcPct val="90000"/>
              </a:lnSpc>
              <a:spcBef>
                <a:spcPts val="750"/>
              </a:spcBef>
              <a:spcAft>
                <a:spcPts val="0"/>
              </a:spcAft>
              <a:buClr>
                <a:srgbClr val="161249"/>
              </a:buClr>
              <a:buSzPts val="2100"/>
              <a:buFont typeface="Arial"/>
              <a:buNone/>
            </a:pPr>
            <a:r>
              <a:rPr lang="fi"/>
              <a:t>Accordingly, marketing</a:t>
            </a:r>
            <a:endParaRPr/>
          </a:p>
          <a:p>
            <a:pPr marL="342900" lvl="0" indent="-209550" algn="l" rtl="0">
              <a:lnSpc>
                <a:spcPct val="90000"/>
              </a:lnSpc>
              <a:spcBef>
                <a:spcPts val="750"/>
              </a:spcBef>
              <a:spcAft>
                <a:spcPts val="0"/>
              </a:spcAft>
              <a:buClr>
                <a:srgbClr val="161249"/>
              </a:buClr>
              <a:buSzPts val="2100"/>
              <a:buFont typeface="Arial"/>
              <a:buNone/>
            </a:pPr>
            <a:endParaRPr/>
          </a:p>
          <a:p>
            <a:pPr marL="0" lvl="0" indent="0" algn="l" rtl="0">
              <a:lnSpc>
                <a:spcPct val="90000"/>
              </a:lnSpc>
              <a:spcBef>
                <a:spcPts val="750"/>
              </a:spcBef>
              <a:spcAft>
                <a:spcPts val="0"/>
              </a:spcAft>
              <a:buClr>
                <a:srgbClr val="161249"/>
              </a:buClr>
              <a:buSzPts val="2100"/>
              <a:buFont typeface="Arial"/>
              <a:buNone/>
            </a:pPr>
            <a:endParaRPr/>
          </a:p>
        </p:txBody>
      </p:sp>
      <p:pic>
        <p:nvPicPr>
          <p:cNvPr id="288" name="Google Shape;288;p5" descr="A picture containing LEGO, toy&#10;&#10;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343525" y="1641872"/>
            <a:ext cx="4179094" cy="2786063"/>
          </a:xfrm>
          <a:prstGeom prst="rect">
            <a:avLst/>
          </a:prstGeom>
          <a:noFill/>
          <a:ln>
            <a:noFill/>
          </a:ln>
        </p:spPr>
      </p:pic>
      <p:sp>
        <p:nvSpPr>
          <p:cNvPr id="289" name="Google Shape;289;p5"/>
          <p:cNvSpPr txBox="1"/>
          <p:nvPr/>
        </p:nvSpPr>
        <p:spPr>
          <a:xfrm>
            <a:off x="471488" y="2163209"/>
            <a:ext cx="5593556" cy="2074414"/>
          </a:xfrm>
          <a:prstGeom prst="rect">
            <a:avLst/>
          </a:prstGeom>
          <a:noFill/>
          <a:ln>
            <a:noFill/>
          </a:ln>
        </p:spPr>
        <p:txBody>
          <a:bodyPr spcFirstLastPara="1" wrap="square" lIns="91425" tIns="45700" rIns="91425" bIns="45700" anchor="t" anchorCtr="0">
            <a:spAutoFit/>
          </a:bodyPr>
          <a:lstStyle/>
          <a:p>
            <a:pPr marL="285750" marR="0" lvl="0" indent="-107950" algn="l" rtl="0">
              <a:lnSpc>
                <a:spcPct val="100000"/>
              </a:lnSpc>
              <a:spcBef>
                <a:spcPts val="0"/>
              </a:spcBef>
              <a:spcAft>
                <a:spcPts val="0"/>
              </a:spcAft>
              <a:buClr>
                <a:srgbClr val="F39200"/>
              </a:buClr>
              <a:buSzPts val="2800"/>
              <a:buFont typeface="Arial"/>
              <a:buNone/>
            </a:pPr>
            <a:endParaRPr sz="1400" b="0" i="0" u="none" strike="noStrike" cap="none">
              <a:solidFill>
                <a:srgbClr val="000000"/>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must define a target audience, a message and channels to reach the target audience</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utilizes several channels to reach the target groups (ak.k. multichannel marketing)</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is expected to create sales opportunities and lead to cash flow</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fulfills strategic goals of the organization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294" name="Google Shape;294;p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049486" y="745604"/>
            <a:ext cx="5037363" cy="3804691"/>
          </a:xfrm>
          <a:prstGeom prst="rect">
            <a:avLst/>
          </a:prstGeom>
          <a:noFill/>
          <a:ln>
            <a:noFill/>
          </a:ln>
        </p:spPr>
      </p:pic>
      <p:sp>
        <p:nvSpPr>
          <p:cNvPr id="295" name="Google Shape;295;p6"/>
          <p:cNvSpPr txBox="1">
            <a:spLocks noGrp="1"/>
          </p:cNvSpPr>
          <p:nvPr>
            <p:ph type="title"/>
          </p:nvPr>
        </p:nvSpPr>
        <p:spPr>
          <a:xfrm>
            <a:off x="235607" y="0"/>
            <a:ext cx="6332561" cy="994172"/>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70707"/>
              <a:buFont typeface="Arial"/>
              <a:buNone/>
            </a:pPr>
            <a:r>
              <a:rPr lang="fi" sz="4400" b="1">
                <a:solidFill>
                  <a:srgbClr val="161249"/>
                </a:solidFill>
                <a:latin typeface="Arial"/>
                <a:ea typeface="Arial"/>
                <a:cs typeface="Arial"/>
                <a:sym typeface="Arial"/>
              </a:rPr>
              <a:t>Marketing Mix - the 7 ‘P’s</a:t>
            </a:r>
            <a:endParaRPr sz="4400" b="1">
              <a:solidFill>
                <a:srgbClr val="161249"/>
              </a:solidFill>
              <a:latin typeface="Arial"/>
              <a:ea typeface="Arial"/>
              <a:cs typeface="Arial"/>
              <a:sym typeface="Arial"/>
            </a:endParaRPr>
          </a:p>
        </p:txBody>
      </p:sp>
      <p:sp>
        <p:nvSpPr>
          <p:cNvPr id="296" name="Google Shape;296;p6"/>
          <p:cNvSpPr txBox="1">
            <a:spLocks noGrp="1"/>
          </p:cNvSpPr>
          <p:nvPr>
            <p:ph type="body" idx="1"/>
          </p:nvPr>
        </p:nvSpPr>
        <p:spPr>
          <a:xfrm>
            <a:off x="156275" y="764891"/>
            <a:ext cx="4653034" cy="2240756"/>
          </a:xfrm>
          <a:prstGeom prst="rect">
            <a:avLst/>
          </a:prstGeom>
          <a:noFill/>
          <a:ln>
            <a:noFill/>
          </a:ln>
        </p:spPr>
        <p:txBody>
          <a:bodyPr spcFirstLastPara="1" wrap="square" lIns="91425" tIns="91425" rIns="91425" bIns="91425" anchor="t" anchorCtr="0">
            <a:normAutofit fontScale="25000" lnSpcReduction="20000"/>
          </a:bodyPr>
          <a:lstStyle/>
          <a:p>
            <a:pPr marL="762000" lvl="0" indent="-685800" algn="l" rtl="0">
              <a:lnSpc>
                <a:spcPct val="120000"/>
              </a:lnSpc>
              <a:spcBef>
                <a:spcPts val="0"/>
              </a:spcBef>
              <a:spcAft>
                <a:spcPts val="0"/>
              </a:spcAft>
              <a:buClr>
                <a:srgbClr val="F39200"/>
              </a:buClr>
              <a:buSzPct val="200000"/>
              <a:buFont typeface="Arial"/>
              <a:buChar char="•"/>
            </a:pPr>
            <a:r>
              <a:rPr lang="fi" sz="5600">
                <a:solidFill>
                  <a:srgbClr val="161249"/>
                </a:solidFill>
              </a:rPr>
              <a:t>The ‘Marketing Mix’ refers to elements that help an organization to stand out from competition</a:t>
            </a:r>
            <a:br>
              <a:rPr lang="fi" sz="5600">
                <a:solidFill>
                  <a:srgbClr val="161249"/>
                </a:solidFill>
              </a:rPr>
            </a:br>
            <a:endParaRPr/>
          </a:p>
          <a:p>
            <a:pPr marL="850900" lvl="0" indent="-508000" algn="l" rtl="0">
              <a:lnSpc>
                <a:spcPct val="120000"/>
              </a:lnSpc>
              <a:spcBef>
                <a:spcPts val="0"/>
              </a:spcBef>
              <a:spcAft>
                <a:spcPts val="0"/>
              </a:spcAft>
              <a:buClr>
                <a:srgbClr val="F39200"/>
              </a:buClr>
              <a:buSzPct val="200000"/>
              <a:buFont typeface="Arial"/>
              <a:buNone/>
            </a:pPr>
            <a:endParaRPr sz="5600">
              <a:solidFill>
                <a:srgbClr val="161249"/>
              </a:solidFill>
            </a:endParaRPr>
          </a:p>
          <a:p>
            <a:pPr marL="762000" lvl="0" indent="-685800" algn="l" rtl="0">
              <a:lnSpc>
                <a:spcPct val="120000"/>
              </a:lnSpc>
              <a:spcBef>
                <a:spcPts val="0"/>
              </a:spcBef>
              <a:spcAft>
                <a:spcPts val="0"/>
              </a:spcAft>
              <a:buClr>
                <a:srgbClr val="F39200"/>
              </a:buClr>
              <a:buSzPct val="200000"/>
              <a:buFont typeface="Arial"/>
              <a:buChar char="•"/>
            </a:pPr>
            <a:r>
              <a:rPr lang="fi" sz="5600"/>
              <a:t>It </a:t>
            </a:r>
            <a:r>
              <a:rPr lang="fi" sz="5600">
                <a:solidFill>
                  <a:srgbClr val="161249"/>
                </a:solidFill>
              </a:rPr>
              <a:t> is impossible to be good in everything, organizations have to choose their strategic strengths </a:t>
            </a:r>
            <a:endParaRPr/>
          </a:p>
          <a:p>
            <a:pPr marL="762000" lvl="0" indent="-685800" algn="l" rtl="0">
              <a:lnSpc>
                <a:spcPct val="120000"/>
              </a:lnSpc>
              <a:spcBef>
                <a:spcPts val="0"/>
              </a:spcBef>
              <a:spcAft>
                <a:spcPts val="0"/>
              </a:spcAft>
              <a:buClr>
                <a:srgbClr val="F39200"/>
              </a:buClr>
              <a:buSzPct val="200000"/>
              <a:buFont typeface="Arial"/>
              <a:buChar char="•"/>
            </a:pPr>
            <a:r>
              <a:rPr lang="fi" sz="5600">
                <a:solidFill>
                  <a:srgbClr val="161249"/>
                </a:solidFill>
              </a:rPr>
              <a:t>‘Promotion’ (=marketing) is one of virtual elements of marketing, and the main topic of this module</a:t>
            </a:r>
            <a:endParaRPr sz="5600">
              <a:solidFill>
                <a:srgbClr val="161249"/>
              </a:solidFill>
            </a:endParaRPr>
          </a:p>
          <a:p>
            <a:pPr marL="0" lvl="0" indent="0" algn="l" rtl="0">
              <a:lnSpc>
                <a:spcPct val="120000"/>
              </a:lnSpc>
              <a:spcBef>
                <a:spcPts val="0"/>
              </a:spcBef>
              <a:spcAft>
                <a:spcPts val="0"/>
              </a:spcAft>
              <a:buNone/>
            </a:pPr>
            <a:endParaRPr sz="5600"/>
          </a:p>
          <a:p>
            <a:pPr marL="342900" marR="0" lvl="0" indent="0" algn="l" rtl="0">
              <a:lnSpc>
                <a:spcPct val="115000"/>
              </a:lnSpc>
              <a:spcBef>
                <a:spcPts val="0"/>
              </a:spcBef>
              <a:spcAft>
                <a:spcPts val="0"/>
              </a:spcAft>
              <a:buClr>
                <a:srgbClr val="161249"/>
              </a:buClr>
              <a:buSzPct val="128571"/>
              <a:buNone/>
            </a:pPr>
            <a:endParaRPr sz="5600">
              <a:solidFill>
                <a:srgbClr val="161249"/>
              </a:solidFill>
            </a:endParaRPr>
          </a:p>
          <a:p>
            <a:pPr marL="0" marR="0" lvl="0" indent="0" algn="l" rtl="0">
              <a:lnSpc>
                <a:spcPct val="115000"/>
              </a:lnSpc>
              <a:spcBef>
                <a:spcPts val="0"/>
              </a:spcBef>
              <a:spcAft>
                <a:spcPts val="0"/>
              </a:spcAft>
              <a:buClr>
                <a:srgbClr val="161249"/>
              </a:buClr>
              <a:buSzPct val="128571"/>
              <a:buNone/>
            </a:pPr>
            <a:r>
              <a:rPr lang="fi" sz="5600">
                <a:solidFill>
                  <a:srgbClr val="161249"/>
                </a:solidFill>
              </a:rPr>
              <a:t>       Further reading: </a:t>
            </a:r>
            <a:r>
              <a:rPr lang="fi" sz="5600" u="sng">
                <a:solidFill>
                  <a:srgbClr val="161249"/>
                </a:solidFill>
                <a:hlinkClick r:id="rId4">
                  <a:extLst>
                    <a:ext uri="{A12FA001-AC4F-418D-AE19-62706E023703}">
                      <ahyp:hlinkClr xmlns:ahyp="http://schemas.microsoft.com/office/drawing/2018/hyperlinkcolor" val="tx"/>
                    </a:ext>
                  </a:extLst>
                </a:hlinkClick>
              </a:rPr>
              <a:t>Oxford College of marketing</a:t>
            </a:r>
            <a:endParaRPr sz="5600">
              <a:solidFill>
                <a:srgbClr val="161249"/>
              </a:solidFill>
            </a:endParaRPr>
          </a:p>
          <a:p>
            <a:pPr marL="0" lvl="0" indent="0" algn="l" rtl="0">
              <a:lnSpc>
                <a:spcPct val="115000"/>
              </a:lnSpc>
              <a:spcBef>
                <a:spcPts val="0"/>
              </a:spcBef>
              <a:spcAft>
                <a:spcPts val="0"/>
              </a:spcAft>
              <a:buClr>
                <a:srgbClr val="161249"/>
              </a:buClr>
              <a:buSzPct val="342857"/>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7"/>
          <p:cNvSpPr txBox="1">
            <a:spLocks noGrp="1"/>
          </p:cNvSpPr>
          <p:nvPr>
            <p:ph type="title"/>
          </p:nvPr>
        </p:nvSpPr>
        <p:spPr>
          <a:xfrm>
            <a:off x="628650" y="-118042"/>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Background for 4P and 7P</a:t>
            </a:r>
            <a:endParaRPr/>
          </a:p>
        </p:txBody>
      </p:sp>
      <p:sp>
        <p:nvSpPr>
          <p:cNvPr id="302" name="Google Shape;302;p7"/>
          <p:cNvSpPr txBox="1">
            <a:spLocks noGrp="1"/>
          </p:cNvSpPr>
          <p:nvPr>
            <p:ph type="body" idx="1"/>
          </p:nvPr>
        </p:nvSpPr>
        <p:spPr>
          <a:xfrm>
            <a:off x="628650" y="993661"/>
            <a:ext cx="7886700" cy="4307400"/>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chemeClr val="dk1"/>
              </a:buClr>
              <a:buSzPts val="1100"/>
              <a:buFont typeface="Arial"/>
              <a:buNone/>
            </a:pPr>
            <a:r>
              <a:rPr lang="fi" sz="1600"/>
              <a:t>Traditionally (McCarthy, 1960) the elements of the marketing mix have been (the 4Ps):</a:t>
            </a:r>
            <a:endParaRPr/>
          </a:p>
          <a:p>
            <a:pPr marL="457200" lvl="0" indent="-323850" algn="l" rtl="0">
              <a:lnSpc>
                <a:spcPct val="90000"/>
              </a:lnSpc>
              <a:spcBef>
                <a:spcPts val="1200"/>
              </a:spcBef>
              <a:spcAft>
                <a:spcPts val="0"/>
              </a:spcAft>
              <a:buClr>
                <a:srgbClr val="F39200"/>
              </a:buClr>
              <a:buSzPts val="2400"/>
              <a:buFont typeface="Arial"/>
              <a:buChar char="•"/>
            </a:pPr>
            <a:r>
              <a:rPr lang="fi" sz="1600"/>
              <a:t>Product (features and layers of the product)</a:t>
            </a:r>
            <a:endParaRPr/>
          </a:p>
          <a:p>
            <a:pPr marL="457200" lvl="0" indent="-323850" algn="l" rtl="0">
              <a:lnSpc>
                <a:spcPct val="90000"/>
              </a:lnSpc>
              <a:spcBef>
                <a:spcPts val="0"/>
              </a:spcBef>
              <a:spcAft>
                <a:spcPts val="0"/>
              </a:spcAft>
              <a:buClr>
                <a:srgbClr val="F39200"/>
              </a:buClr>
              <a:buSzPts val="2400"/>
              <a:buFont typeface="Arial"/>
              <a:buChar char="•"/>
            </a:pPr>
            <a:r>
              <a:rPr lang="fi" sz="1600"/>
              <a:t>Price (related to quality and competitors)</a:t>
            </a:r>
            <a:endParaRPr/>
          </a:p>
          <a:p>
            <a:pPr marL="457200" lvl="0" indent="-323850" algn="l" rtl="0">
              <a:lnSpc>
                <a:spcPct val="90000"/>
              </a:lnSpc>
              <a:spcBef>
                <a:spcPts val="0"/>
              </a:spcBef>
              <a:spcAft>
                <a:spcPts val="0"/>
              </a:spcAft>
              <a:buClr>
                <a:srgbClr val="F39200"/>
              </a:buClr>
              <a:buSzPts val="2400"/>
              <a:buFont typeface="Arial"/>
              <a:buChar char="•"/>
            </a:pPr>
            <a:r>
              <a:rPr lang="fi" sz="1600"/>
              <a:t>Promotion (actions of advertising and promotion)</a:t>
            </a:r>
            <a:endParaRPr/>
          </a:p>
          <a:p>
            <a:pPr marL="457200" lvl="0" indent="-323850" algn="l" rtl="0">
              <a:lnSpc>
                <a:spcPct val="90000"/>
              </a:lnSpc>
              <a:spcBef>
                <a:spcPts val="0"/>
              </a:spcBef>
              <a:spcAft>
                <a:spcPts val="0"/>
              </a:spcAft>
              <a:buClr>
                <a:srgbClr val="F39200"/>
              </a:buClr>
              <a:buSzPts val="2400"/>
              <a:buFont typeface="Arial"/>
              <a:buChar char="•"/>
            </a:pPr>
            <a:r>
              <a:rPr lang="fi" sz="1600"/>
              <a:t>Place (how the product/service is made accessible for buyers)</a:t>
            </a:r>
            <a:endParaRPr/>
          </a:p>
          <a:p>
            <a:pPr marL="457200" lvl="0" indent="-228600" algn="l" rtl="0">
              <a:lnSpc>
                <a:spcPct val="90000"/>
              </a:lnSpc>
              <a:spcBef>
                <a:spcPts val="0"/>
              </a:spcBef>
              <a:spcAft>
                <a:spcPts val="0"/>
              </a:spcAft>
              <a:buClr>
                <a:srgbClr val="161249"/>
              </a:buClr>
              <a:buSzPts val="1500"/>
              <a:buNone/>
            </a:pPr>
            <a:endParaRPr sz="1600"/>
          </a:p>
          <a:p>
            <a:pPr marL="0" lvl="0" indent="0" algn="l" rtl="0">
              <a:lnSpc>
                <a:spcPct val="90000"/>
              </a:lnSpc>
              <a:spcBef>
                <a:spcPts val="1200"/>
              </a:spcBef>
              <a:spcAft>
                <a:spcPts val="0"/>
              </a:spcAft>
              <a:buClr>
                <a:srgbClr val="161249"/>
              </a:buClr>
              <a:buSzPts val="1600"/>
              <a:buNone/>
            </a:pPr>
            <a:r>
              <a:rPr lang="fi" sz="1600"/>
              <a:t>The rise of the service industry in the 1980s  brought up three new elements in the marketing mix (Booms &amp; Bitner, 1981)</a:t>
            </a:r>
            <a:endParaRPr/>
          </a:p>
          <a:p>
            <a:pPr marL="457200" lvl="0" indent="-323850" algn="l" rtl="0">
              <a:lnSpc>
                <a:spcPct val="90000"/>
              </a:lnSpc>
              <a:spcBef>
                <a:spcPts val="1200"/>
              </a:spcBef>
              <a:spcAft>
                <a:spcPts val="0"/>
              </a:spcAft>
              <a:buClr>
                <a:srgbClr val="F39200"/>
              </a:buClr>
              <a:buSzPts val="2400"/>
              <a:buFont typeface="Arial"/>
              <a:buChar char="•"/>
            </a:pPr>
            <a:r>
              <a:rPr lang="fi" sz="1600"/>
              <a:t>People (staff and people involved in customer processes)</a:t>
            </a:r>
            <a:endParaRPr/>
          </a:p>
          <a:p>
            <a:pPr marL="457200" lvl="0" indent="-323850" algn="l" rtl="0">
              <a:lnSpc>
                <a:spcPct val="90000"/>
              </a:lnSpc>
              <a:spcBef>
                <a:spcPts val="0"/>
              </a:spcBef>
              <a:spcAft>
                <a:spcPts val="0"/>
              </a:spcAft>
              <a:buClr>
                <a:srgbClr val="F39200"/>
              </a:buClr>
              <a:buSzPts val="2400"/>
              <a:buFont typeface="Arial"/>
              <a:buChar char="•"/>
            </a:pPr>
            <a:r>
              <a:rPr lang="fi" sz="1600"/>
              <a:t>Processes (how the product or service is delivered)</a:t>
            </a:r>
            <a:endParaRPr/>
          </a:p>
          <a:p>
            <a:pPr marL="457200" lvl="0" indent="-323850" algn="l" rtl="0">
              <a:lnSpc>
                <a:spcPct val="90000"/>
              </a:lnSpc>
              <a:spcBef>
                <a:spcPts val="0"/>
              </a:spcBef>
              <a:spcAft>
                <a:spcPts val="0"/>
              </a:spcAft>
              <a:buClr>
                <a:srgbClr val="F39200"/>
              </a:buClr>
              <a:buSzPts val="2400"/>
              <a:buFont typeface="Arial"/>
              <a:buChar char="•"/>
            </a:pPr>
            <a:r>
              <a:rPr lang="fi" sz="1600"/>
              <a:t>Physical Evidence (how it looks and feels like in the premises)</a:t>
            </a:r>
            <a:endParaRPr/>
          </a:p>
          <a:p>
            <a:pPr marL="0" lvl="0" indent="0" algn="l" rtl="0">
              <a:lnSpc>
                <a:spcPct val="90000"/>
              </a:lnSpc>
              <a:spcBef>
                <a:spcPts val="750"/>
              </a:spcBef>
              <a:spcAft>
                <a:spcPts val="0"/>
              </a:spcAft>
              <a:buClr>
                <a:srgbClr val="161249"/>
              </a:buClr>
              <a:buSzPts val="1600"/>
              <a:buNone/>
            </a:pPr>
            <a:endParaRPr sz="1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8"/>
          <p:cNvSpPr txBox="1">
            <a:spLocks noGrp="1"/>
          </p:cNvSpPr>
          <p:nvPr>
            <p:ph type="title"/>
          </p:nvPr>
        </p:nvSpPr>
        <p:spPr>
          <a:xfrm>
            <a:off x="306160" y="86065"/>
            <a:ext cx="8531679"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000"/>
              <a:buFont typeface="Arial"/>
              <a:buNone/>
            </a:pPr>
            <a:r>
              <a:rPr lang="fi" sz="3000"/>
              <a:t>How to apply the “7P Marketing mix” in practice</a:t>
            </a:r>
            <a:endParaRPr sz="3000">
              <a:latin typeface="Calibri"/>
              <a:ea typeface="Calibri"/>
              <a:cs typeface="Calibri"/>
              <a:sym typeface="Calibri"/>
            </a:endParaRPr>
          </a:p>
        </p:txBody>
      </p:sp>
      <p:sp>
        <p:nvSpPr>
          <p:cNvPr id="308" name="Google Shape;308;p8"/>
          <p:cNvSpPr txBox="1">
            <a:spLocks noGrp="1"/>
          </p:cNvSpPr>
          <p:nvPr>
            <p:ph type="body" idx="1"/>
          </p:nvPr>
        </p:nvSpPr>
        <p:spPr>
          <a:xfrm>
            <a:off x="408213" y="975462"/>
            <a:ext cx="8327571" cy="3977198"/>
          </a:xfrm>
          <a:prstGeom prst="rect">
            <a:avLst/>
          </a:prstGeom>
          <a:noFill/>
          <a:ln>
            <a:noFill/>
          </a:ln>
        </p:spPr>
        <p:txBody>
          <a:bodyPr spcFirstLastPara="1" wrap="square" lIns="91425" tIns="45700" rIns="91425" bIns="45700" anchor="t" anchorCtr="0">
            <a:normAutofit fontScale="40000" lnSpcReduction="20000"/>
          </a:bodyPr>
          <a:lstStyle/>
          <a:p>
            <a:pPr marL="0" lvl="0" indent="0" algn="l" rtl="0">
              <a:lnSpc>
                <a:spcPct val="120000"/>
              </a:lnSpc>
              <a:spcBef>
                <a:spcPts val="0"/>
              </a:spcBef>
              <a:spcAft>
                <a:spcPts val="0"/>
              </a:spcAft>
              <a:buClr>
                <a:srgbClr val="161249"/>
              </a:buClr>
              <a:buSzPct val="100000"/>
              <a:buNone/>
            </a:pPr>
            <a:r>
              <a:rPr lang="fi" sz="3300"/>
              <a:t>“Marketing Mix is the set of controllable variables that the firm can use to influence the buyer's response.” (Philip Kotler)</a:t>
            </a:r>
            <a:endParaRPr sz="3300"/>
          </a:p>
          <a:p>
            <a:pPr marL="0" lvl="0" indent="0" algn="l" rtl="0">
              <a:lnSpc>
                <a:spcPct val="120000"/>
              </a:lnSpc>
              <a:spcBef>
                <a:spcPts val="1200"/>
              </a:spcBef>
              <a:spcAft>
                <a:spcPts val="0"/>
              </a:spcAft>
              <a:buClr>
                <a:srgbClr val="161249"/>
              </a:buClr>
              <a:buSzPct val="100000"/>
              <a:buNone/>
            </a:pPr>
            <a:r>
              <a:rPr lang="fi" sz="3300"/>
              <a:t>The marketing mix must be determined according to the special treats of the product/service, the competition, and the habits and expectations of the buyers:</a:t>
            </a:r>
            <a:endParaRPr sz="3300"/>
          </a:p>
          <a:p>
            <a:pPr marL="476250" lvl="0" indent="-342900" algn="l" rtl="0">
              <a:lnSpc>
                <a:spcPct val="170000"/>
              </a:lnSpc>
              <a:spcBef>
                <a:spcPts val="1200"/>
              </a:spcBef>
              <a:spcAft>
                <a:spcPts val="0"/>
              </a:spcAft>
              <a:buClr>
                <a:srgbClr val="ED7D31"/>
              </a:buClr>
              <a:buSzPct val="129870"/>
              <a:buFont typeface="Noto Sans Symbols"/>
              <a:buChar char="⮚"/>
            </a:pPr>
            <a:r>
              <a:rPr lang="fi" sz="3300">
                <a:highlight>
                  <a:srgbClr val="FFFFFF"/>
                </a:highlight>
              </a:rPr>
              <a:t>Analyze how your </a:t>
            </a:r>
            <a:r>
              <a:rPr lang="fi" sz="3300" i="1">
                <a:highlight>
                  <a:srgbClr val="FFFFFF"/>
                </a:highlight>
              </a:rPr>
              <a:t>Product </a:t>
            </a:r>
            <a:r>
              <a:rPr lang="fi" sz="3300">
                <a:highlight>
                  <a:srgbClr val="FFFFFF"/>
                </a:highlight>
              </a:rPr>
              <a:t>meets the needs of your customers, and modify it accordingly</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Understand the </a:t>
            </a:r>
            <a:r>
              <a:rPr lang="fi" sz="3300" i="1">
                <a:highlight>
                  <a:srgbClr val="FFFFFF"/>
                </a:highlight>
              </a:rPr>
              <a:t>places</a:t>
            </a:r>
            <a:r>
              <a:rPr lang="fi" sz="3300">
                <a:highlight>
                  <a:srgbClr val="FFFFFF"/>
                </a:highlight>
              </a:rPr>
              <a:t> where your target audience shops</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Define a </a:t>
            </a:r>
            <a:r>
              <a:rPr lang="fi" sz="3300" i="1">
                <a:highlight>
                  <a:srgbClr val="FFFFFF"/>
                </a:highlight>
              </a:rPr>
              <a:t>price </a:t>
            </a:r>
            <a:r>
              <a:rPr lang="fi" sz="3300">
                <a:highlight>
                  <a:srgbClr val="FFFFFF"/>
                </a:highlight>
              </a:rPr>
              <a:t>that makes sense for the target audience, and contributes to your good result</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Develop marketing concepts that will appeal to your customer base and communicate how your product serves them</a:t>
            </a:r>
            <a:r>
              <a:rPr lang="fi" sz="3300" i="1">
                <a:highlight>
                  <a:srgbClr val="FFFFFF"/>
                </a:highlight>
              </a:rPr>
              <a:t> (=Promotion)</a:t>
            </a:r>
            <a:endParaRPr sz="3300">
              <a:highlight>
                <a:srgbClr val="FFFFFF"/>
              </a:highlight>
            </a:endParaRPr>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Create difference by optimizing the </a:t>
            </a:r>
            <a:r>
              <a:rPr lang="fi" sz="3300" i="1">
                <a:highlight>
                  <a:srgbClr val="FFFFFF"/>
                </a:highlight>
              </a:rPr>
              <a:t>process </a:t>
            </a:r>
            <a:r>
              <a:rPr lang="fi" sz="3300">
                <a:highlight>
                  <a:srgbClr val="FFFFFF"/>
                </a:highlight>
              </a:rPr>
              <a:t>delivering your product/service</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Make sure that your </a:t>
            </a:r>
            <a:r>
              <a:rPr lang="fi" sz="3300" i="1">
                <a:highlight>
                  <a:srgbClr val="FFFFFF"/>
                </a:highlight>
              </a:rPr>
              <a:t>people</a:t>
            </a:r>
            <a:r>
              <a:rPr lang="fi" sz="3300">
                <a:highlight>
                  <a:srgbClr val="FFFFFF"/>
                </a:highlight>
              </a:rPr>
              <a:t> reinforce the brand image you strive to</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Increasingly, </a:t>
            </a:r>
            <a:r>
              <a:rPr lang="fi" sz="3300" i="1">
                <a:highlight>
                  <a:srgbClr val="FFFFFF"/>
                </a:highlight>
              </a:rPr>
              <a:t>physical evidence</a:t>
            </a:r>
            <a:r>
              <a:rPr lang="fi" sz="3300">
                <a:highlight>
                  <a:srgbClr val="FFFFFF"/>
                </a:highlight>
              </a:rPr>
              <a:t> is used for creating better customer experience </a:t>
            </a:r>
            <a:endParaRPr sz="3300"/>
          </a:p>
          <a:p>
            <a:pPr marL="800100" lvl="0" indent="-269557" algn="l" rtl="0">
              <a:lnSpc>
                <a:spcPct val="90000"/>
              </a:lnSpc>
              <a:spcBef>
                <a:spcPts val="1200"/>
              </a:spcBef>
              <a:spcAft>
                <a:spcPts val="0"/>
              </a:spcAft>
              <a:buClr>
                <a:srgbClr val="ED7D31"/>
              </a:buClr>
              <a:buSzPct val="100000"/>
              <a:buFont typeface="Noto Sans Symbols"/>
              <a:buNone/>
            </a:pPr>
            <a:endParaRPr>
              <a:highlight>
                <a:srgbClr val="FFFFFF"/>
              </a:highlight>
            </a:endParaRPr>
          </a:p>
          <a:p>
            <a:pPr marL="0" lvl="0" indent="0" algn="l" rtl="0">
              <a:lnSpc>
                <a:spcPct val="90000"/>
              </a:lnSpc>
              <a:spcBef>
                <a:spcPts val="1200"/>
              </a:spcBef>
              <a:spcAft>
                <a:spcPts val="0"/>
              </a:spcAft>
              <a:buClr>
                <a:srgbClr val="161249"/>
              </a:buClr>
              <a:buSzPct val="100000"/>
              <a:buNone/>
            </a:pPr>
            <a:endParaRPr>
              <a:highlight>
                <a:srgbClr val="FFFFFF"/>
              </a:highlight>
            </a:endParaRPr>
          </a:p>
          <a:p>
            <a:pPr marL="0" lvl="0" indent="0" algn="l" rtl="0">
              <a:lnSpc>
                <a:spcPct val="90000"/>
              </a:lnSpc>
              <a:spcBef>
                <a:spcPts val="1950"/>
              </a:spcBef>
              <a:spcAft>
                <a:spcPts val="0"/>
              </a:spcAft>
              <a:buClr>
                <a:srgbClr val="161249"/>
              </a:buClr>
              <a:buSzPct val="100000"/>
              <a:buFont typeface="Arial"/>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9"/>
          <p:cNvSpPr txBox="1">
            <a:spLocks noGrp="1"/>
          </p:cNvSpPr>
          <p:nvPr>
            <p:ph type="body" idx="1"/>
          </p:nvPr>
        </p:nvSpPr>
        <p:spPr>
          <a:xfrm>
            <a:off x="848795" y="345014"/>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solidFill>
                  <a:schemeClr val="lt1"/>
                </a:solidFill>
              </a:rPr>
              <a:t>In-class activity </a:t>
            </a:r>
            <a:endParaRPr sz="2800"/>
          </a:p>
        </p:txBody>
      </p:sp>
      <p:sp>
        <p:nvSpPr>
          <p:cNvPr id="314" name="Google Shape;314;p9"/>
          <p:cNvSpPr txBox="1">
            <a:spLocks noGrp="1"/>
          </p:cNvSpPr>
          <p:nvPr>
            <p:ph type="body" idx="2"/>
          </p:nvPr>
        </p:nvSpPr>
        <p:spPr>
          <a:xfrm>
            <a:off x="848795" y="888367"/>
            <a:ext cx="4313409" cy="2836283"/>
          </a:xfrm>
          <a:prstGeom prst="rect">
            <a:avLst/>
          </a:prstGeom>
          <a:noFill/>
          <a:ln>
            <a:noFill/>
          </a:ln>
        </p:spPr>
        <p:txBody>
          <a:bodyPr spcFirstLastPara="1" wrap="square" lIns="0" tIns="0" rIns="0" bIns="0" anchor="t" anchorCtr="0">
            <a:noAutofit/>
          </a:bodyPr>
          <a:lstStyle/>
          <a:p>
            <a:pPr marL="285750" lvl="0" indent="-163830" algn="l" rtl="0">
              <a:lnSpc>
                <a:spcPct val="100000"/>
              </a:lnSpc>
              <a:spcBef>
                <a:spcPts val="0"/>
              </a:spcBef>
              <a:spcAft>
                <a:spcPts val="0"/>
              </a:spcAft>
              <a:buClr>
                <a:schemeClr val="lt1"/>
              </a:buClr>
              <a:buSzPts val="1920"/>
              <a:buFont typeface="Arial"/>
              <a:buNone/>
            </a:pPr>
            <a:endParaRPr sz="1600"/>
          </a:p>
          <a:p>
            <a:pPr marL="509269" lvl="0" indent="-133349" algn="l" rtl="0">
              <a:lnSpc>
                <a:spcPct val="100000"/>
              </a:lnSpc>
              <a:spcBef>
                <a:spcPts val="0"/>
              </a:spcBef>
              <a:spcAft>
                <a:spcPts val="0"/>
              </a:spcAft>
              <a:buClr>
                <a:srgbClr val="FF6600"/>
              </a:buClr>
              <a:buSzPts val="2400"/>
              <a:buFont typeface="Arial"/>
              <a:buNone/>
            </a:pPr>
            <a:endParaRPr sz="1600"/>
          </a:p>
          <a:p>
            <a:pPr marL="292100" lvl="0" indent="-285750" algn="l" rtl="0">
              <a:lnSpc>
                <a:spcPct val="100000"/>
              </a:lnSpc>
              <a:spcBef>
                <a:spcPts val="0"/>
              </a:spcBef>
              <a:spcAft>
                <a:spcPts val="0"/>
              </a:spcAft>
              <a:buClr>
                <a:srgbClr val="F39200"/>
              </a:buClr>
              <a:buSzPts val="2700"/>
              <a:buFont typeface="Arial"/>
              <a:buChar char="•"/>
            </a:pPr>
            <a:r>
              <a:rPr lang="fi" sz="1800"/>
              <a:t>True or false: marketing = advertising</a:t>
            </a:r>
            <a:endParaRPr/>
          </a:p>
          <a:p>
            <a:pPr marL="524510" lvl="0" indent="-114300" algn="l" rtl="0">
              <a:lnSpc>
                <a:spcPct val="100000"/>
              </a:lnSpc>
              <a:spcBef>
                <a:spcPts val="0"/>
              </a:spcBef>
              <a:spcAft>
                <a:spcPts val="0"/>
              </a:spcAft>
              <a:buClr>
                <a:srgbClr val="F39200"/>
              </a:buClr>
              <a:buSzPts val="2700"/>
              <a:buFont typeface="Arial"/>
              <a:buNone/>
            </a:pPr>
            <a:endParaRPr sz="1800"/>
          </a:p>
          <a:p>
            <a:pPr marL="292100" lvl="0" indent="-285750" algn="l" rtl="0">
              <a:lnSpc>
                <a:spcPct val="100000"/>
              </a:lnSpc>
              <a:spcBef>
                <a:spcPts val="0"/>
              </a:spcBef>
              <a:spcAft>
                <a:spcPts val="0"/>
              </a:spcAft>
              <a:buClr>
                <a:srgbClr val="F39200"/>
              </a:buClr>
              <a:buSzPts val="2700"/>
              <a:buFont typeface="Arial"/>
              <a:buChar char="•"/>
            </a:pPr>
            <a:r>
              <a:rPr lang="fi" sz="1800"/>
              <a:t>7P – give some examples of ”P’s” (do not look at the slides)</a:t>
            </a:r>
            <a:endParaRPr/>
          </a:p>
          <a:p>
            <a:pPr marL="422910" lvl="0" indent="-114300" algn="l" rtl="0">
              <a:lnSpc>
                <a:spcPct val="100000"/>
              </a:lnSpc>
              <a:spcBef>
                <a:spcPts val="0"/>
              </a:spcBef>
              <a:spcAft>
                <a:spcPts val="0"/>
              </a:spcAft>
              <a:buClr>
                <a:srgbClr val="F39200"/>
              </a:buClr>
              <a:buSzPts val="2700"/>
              <a:buFont typeface="Arial"/>
              <a:buNone/>
            </a:pPr>
            <a:endParaRPr sz="1800"/>
          </a:p>
          <a:p>
            <a:pPr marL="292100" lvl="0" indent="-285750" algn="l" rtl="0">
              <a:lnSpc>
                <a:spcPct val="100000"/>
              </a:lnSpc>
              <a:spcBef>
                <a:spcPts val="0"/>
              </a:spcBef>
              <a:spcAft>
                <a:spcPts val="0"/>
              </a:spcAft>
              <a:buClr>
                <a:srgbClr val="F39200"/>
              </a:buClr>
              <a:buSzPts val="2700"/>
              <a:buFont typeface="Arial"/>
              <a:buChar char="•"/>
            </a:pPr>
            <a:r>
              <a:rPr lang="fi" sz="1800"/>
              <a:t>What does ‘Place’ include in traditional marketing? In digital environment?</a:t>
            </a:r>
            <a:endParaRPr/>
          </a:p>
          <a:p>
            <a:pPr marL="285750" lvl="0" indent="-190500" algn="l" rtl="0">
              <a:lnSpc>
                <a:spcPct val="108000"/>
              </a:lnSpc>
              <a:spcBef>
                <a:spcPts val="0"/>
              </a:spcBef>
              <a:spcAft>
                <a:spcPts val="0"/>
              </a:spcAft>
              <a:buClr>
                <a:schemeClr val="lt1"/>
              </a:buClr>
              <a:buSzPts val="1500"/>
              <a:buFont typeface="Arial"/>
              <a:buNone/>
            </a:pPr>
            <a:endParaRPr/>
          </a:p>
        </p:txBody>
      </p:sp>
      <p:pic>
        <p:nvPicPr>
          <p:cNvPr id="315" name="Google Shape;315;p9" descr="shutterstock_10101377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71000" y="1441680"/>
            <a:ext cx="2832295" cy="188514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0"/>
          <p:cNvSpPr txBox="1">
            <a:spLocks noGrp="1"/>
          </p:cNvSpPr>
          <p:nvPr>
            <p:ph type="body" idx="1"/>
          </p:nvPr>
        </p:nvSpPr>
        <p:spPr>
          <a:xfrm>
            <a:off x="848795" y="386576"/>
            <a:ext cx="6614054" cy="3600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fi" sz="2600">
                <a:solidFill>
                  <a:schemeClr val="lt1"/>
                </a:solidFill>
              </a:rPr>
              <a:t>In-class activity (individual or group task)</a:t>
            </a:r>
            <a:endParaRPr sz="2600"/>
          </a:p>
        </p:txBody>
      </p:sp>
      <p:sp>
        <p:nvSpPr>
          <p:cNvPr id="321" name="Google Shape;321;p10"/>
          <p:cNvSpPr txBox="1">
            <a:spLocks noGrp="1"/>
          </p:cNvSpPr>
          <p:nvPr>
            <p:ph type="body" idx="2"/>
          </p:nvPr>
        </p:nvSpPr>
        <p:spPr>
          <a:xfrm>
            <a:off x="848795" y="115360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a:t>When forming its marketing strategies, every organization is supposed to determine its most vital ‘P’s, i.e. the elements of the Marketing Mix (presented in the previous slides) that matches best with their overall strategy. </a:t>
            </a:r>
            <a:endParaRPr/>
          </a:p>
          <a:p>
            <a:pPr marL="0" lvl="0" indent="0" algn="l" rtl="0">
              <a:lnSpc>
                <a:spcPct val="100000"/>
              </a:lnSpc>
              <a:spcBef>
                <a:spcPts val="1200"/>
              </a:spcBef>
              <a:spcAft>
                <a:spcPts val="0"/>
              </a:spcAft>
              <a:buClr>
                <a:schemeClr val="lt1"/>
              </a:buClr>
              <a:buSzPts val="1600"/>
              <a:buNone/>
            </a:pPr>
            <a:r>
              <a:rPr lang="fi" sz="1600"/>
              <a:t>Choose three organizations (they can be local/national/international). Use 20-30 minutes studying their marketing using the internet. Which would you consider their main ‘P’s (2-3) to be? Please give arguments. </a:t>
            </a:r>
            <a:endParaRPr/>
          </a:p>
          <a:p>
            <a:pPr marL="0" lvl="0" indent="0" algn="l" rtl="0">
              <a:lnSpc>
                <a:spcPct val="100000"/>
              </a:lnSpc>
              <a:spcBef>
                <a:spcPts val="1200"/>
              </a:spcBef>
              <a:spcAft>
                <a:spcPts val="0"/>
              </a:spcAft>
              <a:buClr>
                <a:schemeClr val="lt1"/>
              </a:buClr>
              <a:buSzPts val="1600"/>
              <a:buNone/>
            </a:pPr>
            <a:endParaRPr sz="1600"/>
          </a:p>
          <a:p>
            <a:pPr marL="0" lvl="0" indent="0" algn="l" rtl="0">
              <a:lnSpc>
                <a:spcPct val="100000"/>
              </a:lnSpc>
              <a:spcBef>
                <a:spcPts val="1200"/>
              </a:spcBef>
              <a:spcAft>
                <a:spcPts val="0"/>
              </a:spcAft>
              <a:buClr>
                <a:schemeClr val="lt1"/>
              </a:buClr>
              <a:buSzPts val="1600"/>
              <a:buNone/>
            </a:pPr>
            <a:r>
              <a:rPr lang="fi" sz="1600"/>
              <a:t>Each group presents their findings. </a:t>
            </a: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pic>
        <p:nvPicPr>
          <p:cNvPr id="326" name="Google Shape;326;p11" descr="Graphical user interface, application&#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327" name="Google Shape;327;p11"/>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What is different in digital marketing?</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12"/>
          <p:cNvSpPr txBox="1">
            <a:spLocks noGrp="1"/>
          </p:cNvSpPr>
          <p:nvPr>
            <p:ph type="title"/>
          </p:nvPr>
        </p:nvSpPr>
        <p:spPr>
          <a:xfrm>
            <a:off x="628649" y="-253460"/>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The Digital Marketing mix  ‘7D’</a:t>
            </a:r>
            <a:endParaRPr/>
          </a:p>
        </p:txBody>
      </p:sp>
      <p:sp>
        <p:nvSpPr>
          <p:cNvPr id="333" name="Google Shape;333;p12"/>
          <p:cNvSpPr txBox="1">
            <a:spLocks noGrp="1"/>
          </p:cNvSpPr>
          <p:nvPr>
            <p:ph type="body" idx="1"/>
          </p:nvPr>
        </p:nvSpPr>
        <p:spPr>
          <a:xfrm>
            <a:off x="628650" y="1369218"/>
            <a:ext cx="7886700" cy="383182"/>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2100"/>
              <a:buNone/>
            </a:pPr>
            <a:endParaRPr/>
          </a:p>
        </p:txBody>
      </p:sp>
      <p:pic>
        <p:nvPicPr>
          <p:cNvPr id="334" name="Google Shape;334;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2400" y="735676"/>
            <a:ext cx="8839199" cy="3129406"/>
          </a:xfrm>
          <a:prstGeom prst="rect">
            <a:avLst/>
          </a:prstGeom>
          <a:noFill/>
          <a:ln>
            <a:noFill/>
          </a:ln>
        </p:spPr>
      </p:pic>
      <p:sp>
        <p:nvSpPr>
          <p:cNvPr id="335" name="Google Shape;335;p12"/>
          <p:cNvSpPr txBox="1"/>
          <p:nvPr/>
        </p:nvSpPr>
        <p:spPr>
          <a:xfrm>
            <a:off x="152400" y="3794042"/>
            <a:ext cx="8140800" cy="35391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100" b="0" i="0" u="none" strike="noStrike" cap="none">
                <a:solidFill>
                  <a:srgbClr val="161249"/>
                </a:solidFill>
                <a:latin typeface="Arial"/>
                <a:ea typeface="Arial"/>
                <a:cs typeface="Arial"/>
                <a:sym typeface="Arial"/>
              </a:rPr>
              <a:t>From Chaffey (2012):Digital Marketing - Strategy, Implementation and Practice</a:t>
            </a:r>
            <a:endParaRPr sz="1100" b="0" i="0" u="none" strike="noStrike" cap="none">
              <a:solidFill>
                <a:srgbClr val="161249"/>
              </a:solidFill>
              <a:latin typeface="Arial"/>
              <a:ea typeface="Arial"/>
              <a:cs typeface="Arial"/>
              <a:sym typeface="Arial"/>
            </a:endParaRPr>
          </a:p>
        </p:txBody>
      </p:sp>
      <p:sp>
        <p:nvSpPr>
          <p:cNvPr id="336" name="Google Shape;336;p12"/>
          <p:cNvSpPr txBox="1"/>
          <p:nvPr/>
        </p:nvSpPr>
        <p:spPr>
          <a:xfrm>
            <a:off x="5598299" y="4087152"/>
            <a:ext cx="339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See Dave Chaffey´s video  on the topic</a:t>
            </a:r>
            <a:endParaRPr sz="1400" b="0" i="0" u="none" strike="noStrike" cap="none">
              <a:solidFill>
                <a:srgbClr val="000000"/>
              </a:solidFill>
              <a:latin typeface="Arial"/>
              <a:ea typeface="Arial"/>
              <a:cs typeface="Arial"/>
              <a:sym typeface="Arial"/>
            </a:endParaRPr>
          </a:p>
        </p:txBody>
      </p:sp>
      <p:sp>
        <p:nvSpPr>
          <p:cNvPr id="337" name="Google Shape;337;p12"/>
          <p:cNvSpPr txBox="1"/>
          <p:nvPr/>
        </p:nvSpPr>
        <p:spPr>
          <a:xfrm>
            <a:off x="152400" y="4093388"/>
            <a:ext cx="4698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Further reading: </a:t>
            </a:r>
            <a:r>
              <a:rPr lang="fi" sz="1400" b="0" i="0" u="sng" strike="noStrike" cap="none">
                <a:solidFill>
                  <a:schemeClr val="hlink"/>
                </a:solidFill>
                <a:latin typeface="Arial"/>
                <a:ea typeface="Arial"/>
                <a:cs typeface="Arial"/>
                <a:sym typeface="Arial"/>
                <a:hlinkClick r:id="rId5"/>
              </a:rPr>
              <a:t>How to use the digital marketing mix?</a:t>
            </a:r>
            <a:endParaRPr sz="1400" b="0" i="0" u="none" strike="noStrike" cap="none">
              <a:solidFill>
                <a:srgbClr val="000000"/>
              </a:solidFill>
              <a:latin typeface="Arial"/>
              <a:ea typeface="Arial"/>
              <a:cs typeface="Arial"/>
              <a:sym typeface="Arial"/>
            </a:endParaRPr>
          </a:p>
        </p:txBody>
      </p:sp>
      <p:sp>
        <p:nvSpPr>
          <p:cNvPr id="338" name="Google Shape;338;p12"/>
          <p:cNvSpPr/>
          <p:nvPr/>
        </p:nvSpPr>
        <p:spPr>
          <a:xfrm>
            <a:off x="1152605" y="1167973"/>
            <a:ext cx="1605963" cy="2223128"/>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13"/>
          <p:cNvSpPr txBox="1">
            <a:spLocks noGrp="1"/>
          </p:cNvSpPr>
          <p:nvPr>
            <p:ph type="body" idx="1"/>
          </p:nvPr>
        </p:nvSpPr>
        <p:spPr>
          <a:xfrm>
            <a:off x="848795" y="41151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In-class activity </a:t>
            </a:r>
            <a:endParaRPr sz="2800"/>
          </a:p>
        </p:txBody>
      </p:sp>
      <p:sp>
        <p:nvSpPr>
          <p:cNvPr id="344" name="Google Shape;344;p13"/>
          <p:cNvSpPr txBox="1">
            <a:spLocks noGrp="1"/>
          </p:cNvSpPr>
          <p:nvPr>
            <p:ph type="body" idx="2"/>
          </p:nvPr>
        </p:nvSpPr>
        <p:spPr>
          <a:xfrm>
            <a:off x="848800" y="1093000"/>
            <a:ext cx="6872700" cy="3099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a:t>After watching </a:t>
            </a:r>
            <a:r>
              <a:rPr lang="fi" sz="1600" u="sng">
                <a:solidFill>
                  <a:schemeClr val="hlink"/>
                </a:solidFill>
                <a:hlinkClick r:id="rId3"/>
              </a:rPr>
              <a:t>Chaffey´s  video</a:t>
            </a:r>
            <a:r>
              <a:rPr lang="fi" sz="1600"/>
              <a:t>, you can discuss the following topics:</a:t>
            </a:r>
            <a:br>
              <a:rPr lang="fi" sz="1600"/>
            </a:br>
            <a:r>
              <a:rPr lang="fi" sz="1600"/>
              <a:t>According to Chaffey, which are the differences between his ‘7D’ and the traditional ‘7P’?</a:t>
            </a:r>
            <a:endParaRPr sz="1600"/>
          </a:p>
          <a:p>
            <a:pPr marL="463550" lvl="0" indent="-342900" algn="l" rtl="0">
              <a:lnSpc>
                <a:spcPct val="100000"/>
              </a:lnSpc>
              <a:spcBef>
                <a:spcPts val="1200"/>
              </a:spcBef>
              <a:spcAft>
                <a:spcPts val="0"/>
              </a:spcAft>
              <a:buClr>
                <a:srgbClr val="F39200"/>
              </a:buClr>
              <a:buSzPts val="1700"/>
              <a:buFont typeface="Arial"/>
              <a:buAutoNum type="arabicPeriod"/>
            </a:pPr>
            <a:r>
              <a:rPr lang="fi" sz="1600"/>
              <a:t>As examples - which opportunities do the digital media offer for</a:t>
            </a:r>
            <a:endParaRPr/>
          </a:p>
          <a:p>
            <a:pPr marL="920750" lvl="0" indent="-342900" algn="l" rtl="0">
              <a:lnSpc>
                <a:spcPct val="100000"/>
              </a:lnSpc>
              <a:spcBef>
                <a:spcPts val="0"/>
              </a:spcBef>
              <a:spcAft>
                <a:spcPts val="0"/>
              </a:spcAft>
              <a:buClr>
                <a:srgbClr val="F39200"/>
              </a:buClr>
              <a:buSzPts val="2400"/>
              <a:buFont typeface="Arial"/>
              <a:buChar char="•"/>
            </a:pPr>
            <a:r>
              <a:rPr lang="fi" sz="1600"/>
              <a:t>'Price’</a:t>
            </a:r>
            <a:endParaRPr/>
          </a:p>
          <a:p>
            <a:pPr marL="920750" lvl="0" indent="-342900" algn="l" rtl="0">
              <a:lnSpc>
                <a:spcPct val="100000"/>
              </a:lnSpc>
              <a:spcBef>
                <a:spcPts val="0"/>
              </a:spcBef>
              <a:spcAft>
                <a:spcPts val="0"/>
              </a:spcAft>
              <a:buClr>
                <a:srgbClr val="F39200"/>
              </a:buClr>
              <a:buSzPts val="2400"/>
              <a:buFont typeface="Arial"/>
              <a:buChar char="•"/>
            </a:pPr>
            <a:r>
              <a:rPr lang="fi" sz="1600"/>
              <a:t>'Place’ </a:t>
            </a:r>
            <a:endParaRPr/>
          </a:p>
          <a:p>
            <a:pPr marL="920750" lvl="0" indent="-342900" algn="l" rtl="0">
              <a:lnSpc>
                <a:spcPct val="100000"/>
              </a:lnSpc>
              <a:spcBef>
                <a:spcPts val="0"/>
              </a:spcBef>
              <a:spcAft>
                <a:spcPts val="0"/>
              </a:spcAft>
              <a:buClr>
                <a:srgbClr val="F39200"/>
              </a:buClr>
              <a:buSzPts val="2400"/>
              <a:buFont typeface="Arial"/>
              <a:buChar char="•"/>
            </a:pPr>
            <a:r>
              <a:rPr lang="fi" sz="1600"/>
              <a:t>'Promotion’</a:t>
            </a:r>
            <a:endParaRPr/>
          </a:p>
          <a:p>
            <a:pPr marL="920750" lvl="0" indent="-342900" algn="l" rtl="0">
              <a:lnSpc>
                <a:spcPct val="100000"/>
              </a:lnSpc>
              <a:spcBef>
                <a:spcPts val="0"/>
              </a:spcBef>
              <a:spcAft>
                <a:spcPts val="0"/>
              </a:spcAft>
              <a:buClr>
                <a:srgbClr val="F39200"/>
              </a:buClr>
              <a:buSzPts val="2400"/>
              <a:buFont typeface="Arial"/>
              <a:buChar char="•"/>
            </a:pPr>
            <a:r>
              <a:rPr lang="fi" sz="1600"/>
              <a:t>'Personnel’</a:t>
            </a:r>
            <a:endParaRPr/>
          </a:p>
          <a:p>
            <a:pPr marL="920750" lvl="0" indent="-342900" algn="l" rtl="0">
              <a:lnSpc>
                <a:spcPct val="100000"/>
              </a:lnSpc>
              <a:spcBef>
                <a:spcPts val="0"/>
              </a:spcBef>
              <a:spcAft>
                <a:spcPts val="0"/>
              </a:spcAft>
              <a:buClr>
                <a:srgbClr val="F39200"/>
              </a:buClr>
              <a:buSzPts val="2400"/>
              <a:buFont typeface="Arial"/>
              <a:buChar char="•"/>
            </a:pPr>
            <a:r>
              <a:rPr lang="fi" sz="1600"/>
              <a:t>'Process’</a:t>
            </a:r>
            <a:endParaRPr/>
          </a:p>
          <a:p>
            <a:pPr marL="0" lvl="0" indent="0" algn="l" rtl="0">
              <a:lnSpc>
                <a:spcPct val="90000"/>
              </a:lnSpc>
              <a:spcBef>
                <a:spcPts val="0"/>
              </a:spcBef>
              <a:spcAft>
                <a:spcPts val="0"/>
              </a:spcAft>
              <a:buClr>
                <a:schemeClr val="lt1"/>
              </a:buClr>
              <a:buSzPts val="1800"/>
              <a:buNone/>
            </a:pPr>
            <a:endParaRPr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pic>
        <p:nvPicPr>
          <p:cNvPr id="349" name="Google Shape;349;p1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377601" y="724417"/>
            <a:ext cx="4540005" cy="3694666"/>
          </a:xfrm>
          <a:prstGeom prst="rect">
            <a:avLst/>
          </a:prstGeom>
          <a:noFill/>
          <a:ln>
            <a:noFill/>
          </a:ln>
        </p:spPr>
      </p:pic>
      <p:sp>
        <p:nvSpPr>
          <p:cNvPr id="350" name="Google Shape;350;p14"/>
          <p:cNvSpPr txBox="1">
            <a:spLocks noGrp="1"/>
          </p:cNvSpPr>
          <p:nvPr>
            <p:ph type="title"/>
          </p:nvPr>
        </p:nvSpPr>
        <p:spPr>
          <a:xfrm>
            <a:off x="81700" y="107150"/>
            <a:ext cx="8980500" cy="6174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‘Promotion’ in the digital context</a:t>
            </a:r>
            <a:endParaRPr/>
          </a:p>
        </p:txBody>
      </p:sp>
      <p:sp>
        <p:nvSpPr>
          <p:cNvPr id="351" name="Google Shape;351;p14"/>
          <p:cNvSpPr txBox="1">
            <a:spLocks noGrp="1"/>
          </p:cNvSpPr>
          <p:nvPr>
            <p:ph type="body" idx="1"/>
          </p:nvPr>
        </p:nvSpPr>
        <p:spPr>
          <a:xfrm>
            <a:off x="226394" y="740698"/>
            <a:ext cx="4427317" cy="3927328"/>
          </a:xfrm>
          <a:prstGeom prst="rect">
            <a:avLst/>
          </a:prstGeom>
          <a:noFill/>
          <a:ln>
            <a:noFill/>
          </a:ln>
        </p:spPr>
        <p:txBody>
          <a:bodyPr spcFirstLastPara="1" wrap="square" lIns="91425" tIns="45700" rIns="91425" bIns="45700" anchor="t" anchorCtr="0">
            <a:normAutofit fontScale="62500" lnSpcReduction="20000"/>
          </a:bodyPr>
          <a:lstStyle/>
          <a:p>
            <a:pPr marL="342900" lvl="0" indent="-342900" algn="l" rtl="0">
              <a:lnSpc>
                <a:spcPct val="120000"/>
              </a:lnSpc>
              <a:spcBef>
                <a:spcPts val="1200"/>
              </a:spcBef>
              <a:spcAft>
                <a:spcPts val="0"/>
              </a:spcAft>
              <a:buClr>
                <a:srgbClr val="F39200"/>
              </a:buClr>
              <a:buSzPct val="200000"/>
              <a:buFont typeface="Arial"/>
              <a:buChar char="•"/>
            </a:pPr>
            <a:r>
              <a:rPr lang="fi" sz="2500"/>
              <a:t>The picture presents the range of digital media and instruments that are available</a:t>
            </a:r>
            <a:endParaRPr sz="2500"/>
          </a:p>
          <a:p>
            <a:pPr marL="342900" lvl="0" indent="-342900" algn="l" rtl="0">
              <a:lnSpc>
                <a:spcPct val="120000"/>
              </a:lnSpc>
              <a:spcBef>
                <a:spcPts val="1200"/>
              </a:spcBef>
              <a:spcAft>
                <a:spcPts val="0"/>
              </a:spcAft>
              <a:buClr>
                <a:srgbClr val="F39200"/>
              </a:buClr>
              <a:buSzPct val="200000"/>
              <a:buFont typeface="Arial"/>
              <a:buChar char="•"/>
            </a:pPr>
            <a:r>
              <a:rPr lang="fi" sz="2500"/>
              <a:t>Through them, any target group can be reached  in digital ecosystems and environments. </a:t>
            </a:r>
            <a:endParaRPr sz="2500"/>
          </a:p>
          <a:p>
            <a:pPr marL="342900" lvl="0" indent="-342900" algn="l" rtl="0">
              <a:lnSpc>
                <a:spcPct val="120000"/>
              </a:lnSpc>
              <a:spcBef>
                <a:spcPts val="1200"/>
              </a:spcBef>
              <a:spcAft>
                <a:spcPts val="0"/>
              </a:spcAft>
              <a:buClr>
                <a:srgbClr val="F39200"/>
              </a:buClr>
              <a:buSzPct val="200000"/>
              <a:buFont typeface="Arial"/>
              <a:buChar char="•"/>
            </a:pPr>
            <a:r>
              <a:rPr lang="fi" sz="2500"/>
              <a:t>Their choices and deployment are determined according to the strategy, message and target groups </a:t>
            </a:r>
            <a:endParaRPr sz="2400"/>
          </a:p>
          <a:p>
            <a:pPr marL="0" lvl="0" indent="0" algn="l" rtl="0">
              <a:lnSpc>
                <a:spcPct val="120000"/>
              </a:lnSpc>
              <a:spcBef>
                <a:spcPts val="1200"/>
              </a:spcBef>
              <a:spcAft>
                <a:spcPts val="0"/>
              </a:spcAft>
              <a:buClr>
                <a:srgbClr val="161249"/>
              </a:buClr>
              <a:buSzPct val="100000"/>
              <a:buNone/>
            </a:pPr>
            <a:r>
              <a:rPr lang="fi" sz="3300" b="1">
                <a:solidFill>
                  <a:srgbClr val="F39200"/>
                </a:solidFill>
              </a:rPr>
              <a:t>Note: </a:t>
            </a:r>
            <a:r>
              <a:rPr lang="fi" sz="2500"/>
              <a:t>The best result will be achieved when digital instruments and media are combined with traditional marketing media (multichannel marketing)</a:t>
            </a:r>
            <a:endParaRPr sz="2500"/>
          </a:p>
          <a:p>
            <a:pPr marL="0" lvl="0" indent="0" algn="l" rtl="0">
              <a:lnSpc>
                <a:spcPct val="90000"/>
              </a:lnSpc>
              <a:spcBef>
                <a:spcPts val="1950"/>
              </a:spcBef>
              <a:spcAft>
                <a:spcPts val="0"/>
              </a:spcAft>
              <a:buClr>
                <a:srgbClr val="161249"/>
              </a:buClr>
              <a:buSzPct val="100000"/>
              <a:buNone/>
            </a:pPr>
            <a:endParaRPr/>
          </a:p>
        </p:txBody>
      </p:sp>
      <p:sp>
        <p:nvSpPr>
          <p:cNvPr id="352" name="Google Shape;352;p14"/>
          <p:cNvSpPr txBox="1"/>
          <p:nvPr/>
        </p:nvSpPr>
        <p:spPr>
          <a:xfrm>
            <a:off x="6571782" y="4066062"/>
            <a:ext cx="38076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61249"/>
                </a:solidFill>
                <a:latin typeface="Arial"/>
                <a:ea typeface="Arial"/>
                <a:cs typeface="Arial"/>
                <a:sym typeface="Arial"/>
              </a:rPr>
              <a:t>Source: </a:t>
            </a:r>
            <a:r>
              <a:rPr lang="fi" sz="1200" b="0" i="0" u="sng" strike="noStrike" cap="none">
                <a:solidFill>
                  <a:schemeClr val="hlink"/>
                </a:solidFill>
                <a:latin typeface="Arial"/>
                <a:ea typeface="Arial"/>
                <a:cs typeface="Arial"/>
                <a:sym typeface="Arial"/>
                <a:hlinkClick r:id="rId4"/>
              </a:rPr>
              <a:t>Pearl White media</a:t>
            </a:r>
            <a:r>
              <a:rPr lang="fi" sz="1200" b="0" i="0" u="none" strike="noStrike" cap="none">
                <a:solidFill>
                  <a:srgbClr val="161249"/>
                </a:solidFill>
                <a:latin typeface="Arial"/>
                <a:ea typeface="Arial"/>
                <a:cs typeface="Arial"/>
                <a:sym typeface="Arial"/>
              </a:rPr>
              <a:t>, 2020</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g22e39cbf2c4_0_11"/>
          <p:cNvSpPr txBox="1"/>
          <p:nvPr/>
        </p:nvSpPr>
        <p:spPr>
          <a:xfrm>
            <a:off x="6742276" y="4608250"/>
            <a:ext cx="1766100" cy="2538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chemeClr val="dk1"/>
                </a:solidFill>
                <a:latin typeface="PT Sans"/>
                <a:ea typeface="PT Sans"/>
                <a:cs typeface="PT Sans"/>
                <a:sym typeface="PT Sans"/>
              </a:rPr>
              <a:t>Source: blog.infuz.com</a:t>
            </a:r>
            <a:endParaRPr sz="900" b="0" i="0" u="none" strike="noStrike" cap="none">
              <a:solidFill>
                <a:srgbClr val="000000"/>
              </a:solidFill>
              <a:latin typeface="Arial"/>
              <a:ea typeface="Arial"/>
              <a:cs typeface="Arial"/>
              <a:sym typeface="Arial"/>
            </a:endParaRPr>
          </a:p>
        </p:txBody>
      </p:sp>
      <p:sp>
        <p:nvSpPr>
          <p:cNvPr id="358" name="Google Shape;358;g22e39cbf2c4_0_11"/>
          <p:cNvSpPr txBox="1"/>
          <p:nvPr/>
        </p:nvSpPr>
        <p:spPr>
          <a:xfrm>
            <a:off x="61425" y="1781025"/>
            <a:ext cx="182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9" name="Google Shape;359;g22e39cbf2c4_0_11"/>
          <p:cNvSpPr txBox="1"/>
          <p:nvPr/>
        </p:nvSpPr>
        <p:spPr>
          <a:xfrm>
            <a:off x="261025" y="1412550"/>
            <a:ext cx="26562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0" name="Google Shape;360;g22e39cbf2c4_0_11"/>
          <p:cNvSpPr txBox="1">
            <a:spLocks noGrp="1"/>
          </p:cNvSpPr>
          <p:nvPr>
            <p:ph type="body" idx="1"/>
          </p:nvPr>
        </p:nvSpPr>
        <p:spPr>
          <a:xfrm>
            <a:off x="276777" y="651121"/>
            <a:ext cx="2624700" cy="3460800"/>
          </a:xfrm>
          <a:prstGeom prst="rect">
            <a:avLst/>
          </a:prstGeom>
          <a:noFill/>
          <a:ln>
            <a:noFill/>
          </a:ln>
        </p:spPr>
        <p:txBody>
          <a:bodyPr spcFirstLastPara="1" wrap="square" lIns="91425" tIns="45700" rIns="91425" bIns="45700" anchor="t" anchorCtr="0">
            <a:spAutoFit/>
          </a:bodyPr>
          <a:lstStyle/>
          <a:p>
            <a:pPr marL="290195" lvl="0" indent="-285750" algn="l" rtl="0">
              <a:lnSpc>
                <a:spcPct val="100000"/>
              </a:lnSpc>
              <a:spcBef>
                <a:spcPts val="0"/>
              </a:spcBef>
              <a:spcAft>
                <a:spcPts val="0"/>
              </a:spcAft>
              <a:buClr>
                <a:srgbClr val="F39200"/>
              </a:buClr>
              <a:buSzPts val="2400"/>
              <a:buFont typeface="Arial"/>
              <a:buChar char="•"/>
            </a:pPr>
            <a:r>
              <a:rPr lang="fi" sz="1600"/>
              <a:t>The ‘Digital context’ consists of versatile digital environments </a:t>
            </a:r>
            <a:endParaRPr/>
          </a:p>
          <a:p>
            <a:pPr marL="391795" lvl="0" indent="-133350" algn="l" rtl="0">
              <a:lnSpc>
                <a:spcPct val="100000"/>
              </a:lnSpc>
              <a:spcBef>
                <a:spcPts val="0"/>
              </a:spcBef>
              <a:spcAft>
                <a:spcPts val="0"/>
              </a:spcAft>
              <a:buClr>
                <a:srgbClr val="F39200"/>
              </a:buClr>
              <a:buSzPts val="2400"/>
              <a:buFont typeface="Arial"/>
              <a:buNone/>
            </a:pPr>
            <a:endParaRPr sz="1600"/>
          </a:p>
          <a:p>
            <a:pPr marL="290195" lvl="0" indent="-285750" algn="l" rtl="0">
              <a:lnSpc>
                <a:spcPct val="100000"/>
              </a:lnSpc>
              <a:spcBef>
                <a:spcPts val="0"/>
              </a:spcBef>
              <a:spcAft>
                <a:spcPts val="0"/>
              </a:spcAft>
              <a:buClr>
                <a:srgbClr val="F39200"/>
              </a:buClr>
              <a:buSzPts val="2400"/>
              <a:buFont typeface="Arial"/>
              <a:buChar char="•"/>
            </a:pPr>
            <a:r>
              <a:rPr lang="fi" sz="1600"/>
              <a:t>Through them, different types of audiences can be reached </a:t>
            </a:r>
            <a:endParaRPr/>
          </a:p>
          <a:p>
            <a:pPr marL="391795" lvl="0" indent="-133350" algn="l" rtl="0">
              <a:lnSpc>
                <a:spcPct val="100000"/>
              </a:lnSpc>
              <a:spcBef>
                <a:spcPts val="0"/>
              </a:spcBef>
              <a:spcAft>
                <a:spcPts val="0"/>
              </a:spcAft>
              <a:buClr>
                <a:srgbClr val="F39200"/>
              </a:buClr>
              <a:buSzPts val="2400"/>
              <a:buFont typeface="Arial"/>
              <a:buNone/>
            </a:pPr>
            <a:endParaRPr sz="1600"/>
          </a:p>
          <a:p>
            <a:pPr marL="290195" lvl="0" indent="-285750" algn="l" rtl="0">
              <a:lnSpc>
                <a:spcPct val="100000"/>
              </a:lnSpc>
              <a:spcBef>
                <a:spcPts val="0"/>
              </a:spcBef>
              <a:spcAft>
                <a:spcPts val="0"/>
              </a:spcAft>
              <a:buClr>
                <a:srgbClr val="F39200"/>
              </a:buClr>
              <a:buSzPts val="2400"/>
              <a:buFont typeface="Arial"/>
              <a:buChar char="•"/>
            </a:pPr>
            <a:r>
              <a:rPr lang="fi" sz="1600"/>
              <a:t>These environment are relevant for both B2C and B2B marketing</a:t>
            </a:r>
            <a:endParaRPr/>
          </a:p>
          <a:p>
            <a:pPr marL="285750" lvl="0" indent="-196850" algn="l" rtl="0">
              <a:lnSpc>
                <a:spcPct val="90000"/>
              </a:lnSpc>
              <a:spcBef>
                <a:spcPts val="750"/>
              </a:spcBef>
              <a:spcAft>
                <a:spcPts val="0"/>
              </a:spcAft>
              <a:buClr>
                <a:srgbClr val="161249"/>
              </a:buClr>
              <a:buSzPts val="1400"/>
              <a:buFont typeface="Arial"/>
              <a:buNone/>
            </a:pPr>
            <a:endParaRPr sz="1400"/>
          </a:p>
        </p:txBody>
      </p:sp>
      <p:pic>
        <p:nvPicPr>
          <p:cNvPr id="361" name="Google Shape;361;g22e39cbf2c4_0_11"/>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2828925" y="258425"/>
            <a:ext cx="6315074" cy="4770774"/>
          </a:xfrm>
          <a:prstGeom prst="rect">
            <a:avLst/>
          </a:prstGeom>
          <a:solidFill>
            <a:srgbClr val="D3EEEF"/>
          </a:solid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pic>
        <p:nvPicPr>
          <p:cNvPr id="366" name="Google Shape;366;p15"/>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1714078" y="636606"/>
            <a:ext cx="5556300" cy="3528300"/>
          </a:xfrm>
          <a:prstGeom prst="rect">
            <a:avLst/>
          </a:prstGeom>
          <a:noFill/>
          <a:ln>
            <a:noFill/>
          </a:ln>
          <a:effectLst>
            <a:outerShdw blurRad="63500" sx="102000" sy="102000" algn="ctr" rotWithShape="0">
              <a:srgbClr val="000000">
                <a:alpha val="40000"/>
              </a:srgbClr>
            </a:outerShdw>
          </a:effectLst>
        </p:spPr>
      </p:pic>
      <p:sp>
        <p:nvSpPr>
          <p:cNvPr id="367" name="Google Shape;367;p15"/>
          <p:cNvSpPr txBox="1">
            <a:spLocks noGrp="1"/>
          </p:cNvSpPr>
          <p:nvPr>
            <p:ph type="title"/>
          </p:nvPr>
        </p:nvSpPr>
        <p:spPr>
          <a:xfrm>
            <a:off x="628650" y="0"/>
            <a:ext cx="7886700" cy="636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161249"/>
              </a:buClr>
              <a:buSzPts val="3300"/>
              <a:buFont typeface="Arial"/>
              <a:buNone/>
            </a:pPr>
            <a:r>
              <a:rPr lang="fi"/>
              <a:t>Multichannel marketing </a:t>
            </a:r>
            <a:endParaRPr/>
          </a:p>
        </p:txBody>
      </p:sp>
      <p:sp>
        <p:nvSpPr>
          <p:cNvPr id="368" name="Google Shape;368;p15"/>
          <p:cNvSpPr txBox="1"/>
          <p:nvPr/>
        </p:nvSpPr>
        <p:spPr>
          <a:xfrm>
            <a:off x="1708200" y="4286250"/>
            <a:ext cx="55623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Depending on where target audiences can be reached, both digital and traditional channels  are used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16"/>
          <p:cNvSpPr txBox="1">
            <a:spLocks noGrp="1"/>
          </p:cNvSpPr>
          <p:nvPr>
            <p:ph type="title" idx="4294967295"/>
          </p:nvPr>
        </p:nvSpPr>
        <p:spPr>
          <a:xfrm>
            <a:off x="329514" y="298656"/>
            <a:ext cx="6864350" cy="449263"/>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600"/>
              <a:buFont typeface="Arial"/>
              <a:buNone/>
            </a:pPr>
            <a:r>
              <a:rPr lang="fi" sz="3600"/>
              <a:t>Digital marketing</a:t>
            </a:r>
            <a:endParaRPr sz="3600"/>
          </a:p>
        </p:txBody>
      </p:sp>
      <p:sp>
        <p:nvSpPr>
          <p:cNvPr id="374" name="Google Shape;374;p16"/>
          <p:cNvSpPr txBox="1"/>
          <p:nvPr/>
        </p:nvSpPr>
        <p:spPr>
          <a:xfrm>
            <a:off x="249700" y="953975"/>
            <a:ext cx="5282400" cy="14775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Digital marketing refers to all marketing efforts that occur on the internet. Businesses deploy digital channels such as search engines, social media, email, and other websites to connect with current and prospective customers. This also includes communication through text or multimedia messages.</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a:t>
            </a:r>
            <a:r>
              <a:rPr lang="fi" sz="1400" b="0" i="0" u="sng" strike="noStrike" cap="none">
                <a:solidFill>
                  <a:schemeClr val="hlink"/>
                </a:solidFill>
                <a:latin typeface="Arial"/>
                <a:ea typeface="Arial"/>
                <a:cs typeface="Arial"/>
                <a:sym typeface="Arial"/>
                <a:hlinkClick r:id="rId3"/>
              </a:rPr>
              <a:t>Hubspot</a:t>
            </a:r>
            <a:r>
              <a:rPr lang="fi" sz="140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375" name="Google Shape;375;p16"/>
          <p:cNvSpPr txBox="1"/>
          <p:nvPr/>
        </p:nvSpPr>
        <p:spPr>
          <a:xfrm>
            <a:off x="5845525" y="1054600"/>
            <a:ext cx="3000000" cy="1046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Digital marketing is also referred to as 'online marketing', 'internet marketing' or 'web marketing'.</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(Wikipedia)</a:t>
            </a:r>
            <a:endParaRPr sz="1400" b="0" i="0" u="none" strike="noStrike" cap="none">
              <a:solidFill>
                <a:srgbClr val="161249"/>
              </a:solidFill>
              <a:latin typeface="Arial"/>
              <a:ea typeface="Arial"/>
              <a:cs typeface="Arial"/>
              <a:sym typeface="Arial"/>
            </a:endParaRPr>
          </a:p>
        </p:txBody>
      </p:sp>
      <p:sp>
        <p:nvSpPr>
          <p:cNvPr id="376" name="Google Shape;376;p16"/>
          <p:cNvSpPr/>
          <p:nvPr/>
        </p:nvSpPr>
        <p:spPr>
          <a:xfrm>
            <a:off x="537471" y="2537717"/>
            <a:ext cx="7922473" cy="1849991"/>
          </a:xfrm>
          <a:prstGeom prst="roundRect">
            <a:avLst>
              <a:gd name="adj" fmla="val 16667"/>
            </a:avLst>
          </a:prstGeom>
          <a:solidFill>
            <a:srgbClr val="F4B081">
              <a:alpha val="93333"/>
            </a:srgbClr>
          </a:solidFill>
          <a:ln>
            <a:noFill/>
          </a:ln>
        </p:spPr>
        <p:txBody>
          <a:bodyPr spcFirstLastPara="1" wrap="square" lIns="68575" tIns="34275" rIns="68575" bIns="34275" anchor="ctr" anchorCtr="0">
            <a:noAutofit/>
          </a:bodyPr>
          <a:lstStyle/>
          <a:p>
            <a:pPr marL="0" marR="0" lvl="0" indent="0" algn="l" rtl="0">
              <a:lnSpc>
                <a:spcPct val="150000"/>
              </a:lnSpc>
              <a:spcBef>
                <a:spcPts val="0"/>
              </a:spcBef>
              <a:spcAft>
                <a:spcPts val="0"/>
              </a:spcAft>
              <a:buClr>
                <a:srgbClr val="000000"/>
              </a:buClr>
              <a:buSzPts val="1500"/>
              <a:buFont typeface="Arial"/>
              <a:buNone/>
            </a:pPr>
            <a:r>
              <a:rPr lang="fi" sz="1500" b="0" i="0" u="none" strike="noStrike" cap="none">
                <a:solidFill>
                  <a:srgbClr val="161249"/>
                </a:solidFill>
                <a:latin typeface="Arial"/>
                <a:ea typeface="Arial"/>
                <a:cs typeface="Arial"/>
                <a:sym typeface="Arial"/>
              </a:rPr>
              <a:t>Digital marketing</a:t>
            </a:r>
            <a:r>
              <a:rPr lang="fi" sz="1500" b="0" i="1" u="none" strike="noStrike" cap="none">
                <a:solidFill>
                  <a:srgbClr val="161249"/>
                </a:solidFill>
                <a:latin typeface="Arial"/>
                <a:ea typeface="Arial"/>
                <a:cs typeface="Arial"/>
                <a:sym typeface="Arial"/>
              </a:rPr>
              <a:t>, </a:t>
            </a:r>
            <a:r>
              <a:rPr lang="fi" sz="1500" b="0" i="0" u="none" strike="noStrike" cap="none">
                <a:solidFill>
                  <a:srgbClr val="161249"/>
                </a:solidFill>
                <a:latin typeface="Arial"/>
                <a:ea typeface="Arial"/>
                <a:cs typeface="Arial"/>
                <a:sym typeface="Arial"/>
              </a:rPr>
              <a:t>e-marketing or Internet marketing, is the heart of the digital business, which brings the company closer to the customer, allowing them to get to know them better and add value to the product, expanding distribution channels and increasing sales through the execution of marketing campaigns. Digital marketing using digital </a:t>
            </a:r>
            <a:r>
              <a:rPr lang="fi" sz="1500" b="0" i="1" u="none" strike="noStrike" cap="none">
                <a:solidFill>
                  <a:srgbClr val="161249"/>
                </a:solidFill>
                <a:latin typeface="Arial"/>
                <a:ea typeface="Arial"/>
                <a:cs typeface="Arial"/>
                <a:sym typeface="Arial"/>
              </a:rPr>
              <a:t>media channels </a:t>
            </a:r>
            <a:r>
              <a:rPr lang="fi" sz="1500" b="0" i="0" u="none" strike="noStrike" cap="none">
                <a:solidFill>
                  <a:srgbClr val="161249"/>
                </a:solidFill>
                <a:latin typeface="Arial"/>
                <a:ea typeface="Arial"/>
                <a:cs typeface="Arial"/>
                <a:sym typeface="Arial"/>
              </a:rPr>
              <a:t>such as search marketing, online advertising and affiliate marketing.</a:t>
            </a:r>
            <a:endParaRPr sz="1100" b="0" i="0" u="none" strike="noStrike" cap="none">
              <a:solidFill>
                <a:srgbClr val="161249"/>
              </a:solidFill>
              <a:latin typeface="Arial"/>
              <a:ea typeface="Arial"/>
              <a:cs typeface="Arial"/>
              <a:sym typeface="Arial"/>
            </a:endParaRPr>
          </a:p>
        </p:txBody>
      </p:sp>
      <p:sp>
        <p:nvSpPr>
          <p:cNvPr id="377" name="Google Shape;377;p16"/>
          <p:cNvSpPr/>
          <p:nvPr/>
        </p:nvSpPr>
        <p:spPr>
          <a:xfrm>
            <a:off x="5419655" y="4313181"/>
            <a:ext cx="3271200" cy="378000"/>
          </a:xfrm>
          <a:prstGeom prst="roundRect">
            <a:avLst>
              <a:gd name="adj" fmla="val 16667"/>
            </a:avLst>
          </a:prstGeom>
          <a:solidFill>
            <a:srgbClr val="F39200"/>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400" b="1" i="0" u="none" strike="noStrike" cap="none">
                <a:solidFill>
                  <a:schemeClr val="lt1"/>
                </a:solidFill>
                <a:highlight>
                  <a:srgbClr val="ED7D31"/>
                </a:highlight>
                <a:latin typeface="Arial"/>
                <a:ea typeface="Arial"/>
                <a:cs typeface="Arial"/>
                <a:sym typeface="Arial"/>
              </a:rPr>
              <a:t>Chaffey &amp; Smith, 2017, p. 13.</a:t>
            </a:r>
            <a:endParaRPr sz="1400" b="1" i="0" u="none" strike="noStrike" cap="none">
              <a:solidFill>
                <a:schemeClr val="lt1"/>
              </a:solidFill>
              <a:highlight>
                <a:srgbClr val="ED7D31"/>
              </a:highlight>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pic>
        <p:nvPicPr>
          <p:cNvPr id="382" name="Google Shape;382;p17" descr="traditional-vs-digital-marketing"/>
          <p:cNvPicPr preferRelativeResize="0"/>
          <p:nvPr/>
        </p:nvPicPr>
        <p:blipFill rotWithShape="1">
          <a:blip r:embed="rId3">
            <a:alphaModFix/>
          </a:blip>
          <a:srcRect/>
          <a:stretch/>
        </p:blipFill>
        <p:spPr>
          <a:xfrm>
            <a:off x="1044298" y="427540"/>
            <a:ext cx="6533579" cy="2918332"/>
          </a:xfrm>
          <a:prstGeom prst="rect">
            <a:avLst/>
          </a:prstGeom>
          <a:noFill/>
          <a:ln>
            <a:noFill/>
          </a:ln>
          <a:effectLst>
            <a:outerShdw blurRad="63500" sx="102000" sy="102000" algn="ctr" rotWithShape="0">
              <a:srgbClr val="000000">
                <a:alpha val="40000"/>
              </a:srgbClr>
            </a:outerShdw>
          </a:effectLst>
        </p:spPr>
      </p:pic>
      <p:sp>
        <p:nvSpPr>
          <p:cNvPr id="383" name="Google Shape;383;p17"/>
          <p:cNvSpPr txBox="1"/>
          <p:nvPr/>
        </p:nvSpPr>
        <p:spPr>
          <a:xfrm>
            <a:off x="1044298" y="3520440"/>
            <a:ext cx="6837830" cy="95410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We spend increasing time with digital devices online, and marketers try to reach us where we are.</a:t>
            </a:r>
            <a:endParaRPr/>
          </a:p>
          <a:p>
            <a:pPr marL="285750" marR="0" lvl="0" indent="-28575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Currently, most purchase processes start on the Internet  (both B2C and B2B)</a:t>
            </a:r>
            <a:endParaRPr/>
          </a:p>
          <a:p>
            <a:pPr marL="285750" marR="0" lvl="0" indent="-28575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Efficient promotion combines traditional and digital (‘multichannel marketing’)</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g230a88bf6bc_0_7"/>
          <p:cNvSpPr txBox="1">
            <a:spLocks noGrp="1"/>
          </p:cNvSpPr>
          <p:nvPr>
            <p:ph type="title"/>
          </p:nvPr>
        </p:nvSpPr>
        <p:spPr>
          <a:xfrm>
            <a:off x="628650" y="249701"/>
            <a:ext cx="4067100" cy="99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 sz="2800" b="1"/>
              <a:t>Offline</a:t>
            </a:r>
            <a:r>
              <a:rPr lang="fi" sz="2800"/>
              <a:t> </a:t>
            </a:r>
            <a:r>
              <a:rPr lang="fi" sz="2800" b="1"/>
              <a:t>- online</a:t>
            </a:r>
            <a:endParaRPr sz="2800" b="1"/>
          </a:p>
          <a:p>
            <a:pPr marL="0" lvl="0" indent="0" algn="l" rtl="0">
              <a:lnSpc>
                <a:spcPct val="100000"/>
              </a:lnSpc>
              <a:spcBef>
                <a:spcPts val="0"/>
              </a:spcBef>
              <a:spcAft>
                <a:spcPts val="0"/>
              </a:spcAft>
              <a:buClr>
                <a:schemeClr val="dk1"/>
              </a:buClr>
              <a:buSzPts val="2400"/>
              <a:buFont typeface="PT Sans"/>
              <a:buNone/>
            </a:pPr>
            <a:endParaRPr/>
          </a:p>
          <a:p>
            <a:pPr marL="0" lvl="0" indent="0" algn="l" rtl="0">
              <a:lnSpc>
                <a:spcPct val="100000"/>
              </a:lnSpc>
              <a:spcBef>
                <a:spcPts val="0"/>
              </a:spcBef>
              <a:spcAft>
                <a:spcPts val="0"/>
              </a:spcAft>
              <a:buClr>
                <a:schemeClr val="dk1"/>
              </a:buClr>
              <a:buSzPts val="2400"/>
              <a:buFont typeface="PT Sans"/>
              <a:buNone/>
            </a:pPr>
            <a:endParaRPr/>
          </a:p>
        </p:txBody>
      </p:sp>
      <p:sp>
        <p:nvSpPr>
          <p:cNvPr id="390" name="Google Shape;390;g230a88bf6bc_0_7"/>
          <p:cNvSpPr txBox="1">
            <a:spLocks noGrp="1"/>
          </p:cNvSpPr>
          <p:nvPr>
            <p:ph type="body" idx="1"/>
          </p:nvPr>
        </p:nvSpPr>
        <p:spPr>
          <a:xfrm>
            <a:off x="628649" y="2004820"/>
            <a:ext cx="4067100" cy="2375400"/>
          </a:xfrm>
          <a:prstGeom prst="rect">
            <a:avLst/>
          </a:prstGeom>
          <a:solidFill>
            <a:srgbClr val="49C5FE"/>
          </a:solidFill>
          <a:ln>
            <a:noFill/>
          </a:ln>
        </p:spPr>
        <p:txBody>
          <a:bodyPr spcFirstLastPara="1" wrap="square" lIns="0" tIns="0" rIns="0" bIns="0" anchor="ctr" anchorCtr="1">
            <a:noAutofit/>
          </a:bodyPr>
          <a:lstStyle/>
          <a:p>
            <a:pPr marL="457200" lvl="1" indent="0" algn="l" rtl="0">
              <a:lnSpc>
                <a:spcPct val="100000"/>
              </a:lnSpc>
              <a:spcBef>
                <a:spcPts val="0"/>
              </a:spcBef>
              <a:spcAft>
                <a:spcPts val="0"/>
              </a:spcAft>
              <a:buSzPts val="2100"/>
              <a:buNone/>
            </a:pPr>
            <a:endParaRPr sz="2000" b="1"/>
          </a:p>
          <a:p>
            <a:pPr marL="457200" lvl="1" indent="0" algn="l" rtl="0">
              <a:lnSpc>
                <a:spcPct val="100000"/>
              </a:lnSpc>
              <a:spcBef>
                <a:spcPts val="0"/>
              </a:spcBef>
              <a:spcAft>
                <a:spcPts val="0"/>
              </a:spcAft>
              <a:buSzPts val="2100"/>
              <a:buNone/>
            </a:pPr>
            <a:endParaRPr sz="2000" b="1"/>
          </a:p>
          <a:p>
            <a:pPr marL="0" lvl="0" indent="0" algn="l" rtl="0">
              <a:lnSpc>
                <a:spcPct val="100000"/>
              </a:lnSpc>
              <a:spcBef>
                <a:spcPts val="0"/>
              </a:spcBef>
              <a:spcAft>
                <a:spcPts val="0"/>
              </a:spcAft>
              <a:buSzPts val="2100"/>
              <a:buNone/>
            </a:pPr>
            <a:r>
              <a:rPr lang="fi" sz="2300" b="1"/>
              <a:t>Offline (traditional)</a:t>
            </a:r>
            <a:br>
              <a:rPr lang="fi" b="1"/>
            </a:br>
            <a:endParaRPr sz="1400"/>
          </a:p>
          <a:p>
            <a:pPr marL="742950" lvl="1" indent="-285750" algn="l" rtl="0">
              <a:lnSpc>
                <a:spcPct val="100000"/>
              </a:lnSpc>
              <a:spcBef>
                <a:spcPts val="0"/>
              </a:spcBef>
              <a:spcAft>
                <a:spcPts val="0"/>
              </a:spcAft>
              <a:buSzPts val="1400"/>
              <a:buFont typeface="Arial"/>
              <a:buChar char="•"/>
            </a:pPr>
            <a:r>
              <a:rPr lang="fi" sz="1400"/>
              <a:t>Print (newspapers, magazines)</a:t>
            </a:r>
            <a:endParaRPr sz="2400"/>
          </a:p>
          <a:p>
            <a:pPr marL="742950" lvl="1" indent="-285750" algn="l" rtl="0">
              <a:lnSpc>
                <a:spcPct val="100000"/>
              </a:lnSpc>
              <a:spcBef>
                <a:spcPts val="0"/>
              </a:spcBef>
              <a:spcAft>
                <a:spcPts val="0"/>
              </a:spcAft>
              <a:buSzPts val="1400"/>
              <a:buFont typeface="Arial"/>
              <a:buChar char="•"/>
            </a:pPr>
            <a:r>
              <a:rPr lang="fi" sz="1400"/>
              <a:t>Radio</a:t>
            </a:r>
            <a:endParaRPr sz="2400"/>
          </a:p>
          <a:p>
            <a:pPr marL="742950" lvl="1" indent="-285750" algn="l" rtl="0">
              <a:lnSpc>
                <a:spcPct val="100000"/>
              </a:lnSpc>
              <a:spcBef>
                <a:spcPts val="0"/>
              </a:spcBef>
              <a:spcAft>
                <a:spcPts val="0"/>
              </a:spcAft>
              <a:buSzPts val="1400"/>
              <a:buFont typeface="Arial"/>
              <a:buChar char="•"/>
            </a:pPr>
            <a:r>
              <a:rPr lang="fi" sz="1400"/>
              <a:t>TV</a:t>
            </a:r>
            <a:endParaRPr sz="2400"/>
          </a:p>
          <a:p>
            <a:pPr marL="742950" lvl="1" indent="-285750" algn="l" rtl="0">
              <a:lnSpc>
                <a:spcPct val="100000"/>
              </a:lnSpc>
              <a:spcBef>
                <a:spcPts val="0"/>
              </a:spcBef>
              <a:spcAft>
                <a:spcPts val="0"/>
              </a:spcAft>
              <a:buSzPts val="1400"/>
              <a:buFont typeface="Arial"/>
              <a:buChar char="•"/>
            </a:pPr>
            <a:r>
              <a:rPr lang="fi" sz="1400"/>
              <a:t>OOH (=out of home = outdoor)</a:t>
            </a:r>
            <a:endParaRPr sz="2400"/>
          </a:p>
          <a:p>
            <a:pPr marL="742950" lvl="1" indent="-285750" algn="l" rtl="0">
              <a:lnSpc>
                <a:spcPct val="100000"/>
              </a:lnSpc>
              <a:spcBef>
                <a:spcPts val="0"/>
              </a:spcBef>
              <a:spcAft>
                <a:spcPts val="0"/>
              </a:spcAft>
              <a:buSzPts val="1400"/>
              <a:buFont typeface="Arial"/>
              <a:buChar char="•"/>
            </a:pPr>
            <a:r>
              <a:rPr lang="fi" sz="1400"/>
              <a:t>Cinema </a:t>
            </a:r>
            <a:endParaRPr sz="2400"/>
          </a:p>
          <a:p>
            <a:pPr marL="742950" lvl="1" indent="-285750" algn="l" rtl="0">
              <a:lnSpc>
                <a:spcPct val="100000"/>
              </a:lnSpc>
              <a:spcBef>
                <a:spcPts val="0"/>
              </a:spcBef>
              <a:spcAft>
                <a:spcPts val="0"/>
              </a:spcAft>
              <a:buSzPts val="1400"/>
              <a:buFont typeface="Arial"/>
              <a:buChar char="•"/>
            </a:pPr>
            <a:r>
              <a:rPr lang="fi" sz="1400"/>
              <a:t>Events</a:t>
            </a:r>
            <a:endParaRPr sz="1400"/>
          </a:p>
          <a:p>
            <a:pPr marL="742950" lvl="1" indent="-285750" algn="l" rtl="0">
              <a:lnSpc>
                <a:spcPct val="100000"/>
              </a:lnSpc>
              <a:spcBef>
                <a:spcPts val="0"/>
              </a:spcBef>
              <a:spcAft>
                <a:spcPts val="0"/>
              </a:spcAft>
              <a:buSzPts val="1400"/>
              <a:buFont typeface="Arial"/>
              <a:buChar char="•"/>
            </a:pPr>
            <a:r>
              <a:rPr lang="fi" sz="1400"/>
              <a:t>Fairs </a:t>
            </a:r>
            <a:endParaRPr sz="2400"/>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1200"/>
              </a:spcAft>
              <a:buClr>
                <a:schemeClr val="dk1"/>
              </a:buClr>
              <a:buSzPts val="1500"/>
              <a:buFont typeface="Arial"/>
              <a:buNone/>
            </a:pPr>
            <a:endParaRPr/>
          </a:p>
        </p:txBody>
      </p:sp>
      <p:sp>
        <p:nvSpPr>
          <p:cNvPr id="391" name="Google Shape;391;g230a88bf6bc_0_7"/>
          <p:cNvSpPr txBox="1">
            <a:spLocks noGrp="1"/>
          </p:cNvSpPr>
          <p:nvPr>
            <p:ph type="body" idx="4294967295"/>
          </p:nvPr>
        </p:nvSpPr>
        <p:spPr>
          <a:xfrm>
            <a:off x="4968633" y="1314450"/>
            <a:ext cx="3906900" cy="3065700"/>
          </a:xfrm>
          <a:prstGeom prst="rect">
            <a:avLst/>
          </a:prstGeom>
          <a:solidFill>
            <a:schemeClr val="lt2"/>
          </a:solidFill>
          <a:ln>
            <a:noFill/>
          </a:ln>
        </p:spPr>
        <p:txBody>
          <a:bodyPr spcFirstLastPara="1" wrap="square" lIns="0" tIns="0" rIns="0" bIns="0" anchor="ctr" anchorCtr="1">
            <a:noAutofit/>
          </a:bodyPr>
          <a:lstStyle/>
          <a:p>
            <a:pPr marL="457200" lvl="1" indent="0" algn="l" rtl="0">
              <a:lnSpc>
                <a:spcPct val="100000"/>
              </a:lnSpc>
              <a:spcBef>
                <a:spcPts val="0"/>
              </a:spcBef>
              <a:spcAft>
                <a:spcPts val="0"/>
              </a:spcAft>
              <a:buClr>
                <a:schemeClr val="dk1"/>
              </a:buClr>
              <a:buSzPts val="2100"/>
              <a:buNone/>
            </a:pPr>
            <a:r>
              <a:rPr lang="fi" sz="2000" b="1"/>
              <a:t> </a:t>
            </a:r>
            <a:endParaRPr/>
          </a:p>
          <a:p>
            <a:pPr marL="457200" lvl="1" indent="0" algn="l" rtl="0">
              <a:lnSpc>
                <a:spcPct val="100000"/>
              </a:lnSpc>
              <a:spcBef>
                <a:spcPts val="0"/>
              </a:spcBef>
              <a:spcAft>
                <a:spcPts val="0"/>
              </a:spcAft>
              <a:buClr>
                <a:schemeClr val="dk1"/>
              </a:buClr>
              <a:buSzPts val="2100"/>
              <a:buNone/>
            </a:pPr>
            <a:endParaRPr sz="2000" b="1"/>
          </a:p>
          <a:p>
            <a:pPr marL="0" lvl="0" indent="0" algn="l" rtl="0">
              <a:lnSpc>
                <a:spcPct val="100000"/>
              </a:lnSpc>
              <a:spcBef>
                <a:spcPts val="0"/>
              </a:spcBef>
              <a:spcAft>
                <a:spcPts val="0"/>
              </a:spcAft>
              <a:buClr>
                <a:schemeClr val="dk1"/>
              </a:buClr>
              <a:buSzPts val="2100"/>
              <a:buNone/>
            </a:pPr>
            <a:r>
              <a:rPr lang="fi" sz="2300" b="1"/>
              <a:t>Online (digital)</a:t>
            </a:r>
            <a:endParaRPr sz="2300" b="1"/>
          </a:p>
          <a:p>
            <a:pPr marL="0" lvl="0" indent="0" algn="l" rtl="0">
              <a:lnSpc>
                <a:spcPct val="100000"/>
              </a:lnSpc>
              <a:spcBef>
                <a:spcPts val="0"/>
              </a:spcBef>
              <a:spcAft>
                <a:spcPts val="0"/>
              </a:spcAft>
              <a:buClr>
                <a:schemeClr val="dk1"/>
              </a:buClr>
              <a:buSzPts val="2100"/>
              <a:buNone/>
            </a:pPr>
            <a:endParaRPr sz="1200"/>
          </a:p>
          <a:p>
            <a:pPr marL="628650" lvl="1" indent="-171450" algn="l" rtl="0">
              <a:lnSpc>
                <a:spcPct val="100000"/>
              </a:lnSpc>
              <a:spcBef>
                <a:spcPts val="0"/>
              </a:spcBef>
              <a:spcAft>
                <a:spcPts val="0"/>
              </a:spcAft>
              <a:buSzPts val="1400"/>
              <a:buChar char="•"/>
            </a:pPr>
            <a:r>
              <a:rPr lang="fi" sz="1400"/>
              <a:t>Display banners</a:t>
            </a:r>
            <a:endParaRPr sz="2400"/>
          </a:p>
          <a:p>
            <a:pPr marL="628650" lvl="1" indent="-171450" algn="l" rtl="0">
              <a:lnSpc>
                <a:spcPct val="100000"/>
              </a:lnSpc>
              <a:spcBef>
                <a:spcPts val="0"/>
              </a:spcBef>
              <a:spcAft>
                <a:spcPts val="0"/>
              </a:spcAft>
              <a:buSzPts val="1400"/>
              <a:buChar char="•"/>
            </a:pPr>
            <a:r>
              <a:rPr lang="fi" sz="1400"/>
              <a:t>Video</a:t>
            </a:r>
            <a:endParaRPr sz="2400"/>
          </a:p>
          <a:p>
            <a:pPr marL="628650" lvl="1" indent="-171450" algn="l" rtl="0">
              <a:lnSpc>
                <a:spcPct val="100000"/>
              </a:lnSpc>
              <a:spcBef>
                <a:spcPts val="0"/>
              </a:spcBef>
              <a:spcAft>
                <a:spcPts val="0"/>
              </a:spcAft>
              <a:buSzPts val="1400"/>
              <a:buChar char="•"/>
            </a:pPr>
            <a:r>
              <a:rPr lang="fi" sz="1400"/>
              <a:t>SEO</a:t>
            </a:r>
            <a:endParaRPr sz="2400"/>
          </a:p>
          <a:p>
            <a:pPr marL="628650" lvl="1" indent="-171450" algn="l" rtl="0">
              <a:lnSpc>
                <a:spcPct val="100000"/>
              </a:lnSpc>
              <a:spcBef>
                <a:spcPts val="0"/>
              </a:spcBef>
              <a:spcAft>
                <a:spcPts val="0"/>
              </a:spcAft>
              <a:buSzPts val="1400"/>
              <a:buChar char="•"/>
            </a:pPr>
            <a:r>
              <a:rPr lang="fi" sz="1400"/>
              <a:t>SEM</a:t>
            </a:r>
            <a:endParaRPr sz="2400"/>
          </a:p>
          <a:p>
            <a:pPr marL="628650" lvl="1" indent="-171450" algn="l" rtl="0">
              <a:lnSpc>
                <a:spcPct val="100000"/>
              </a:lnSpc>
              <a:spcBef>
                <a:spcPts val="0"/>
              </a:spcBef>
              <a:spcAft>
                <a:spcPts val="0"/>
              </a:spcAft>
              <a:buSzPts val="1400"/>
              <a:buChar char="•"/>
            </a:pPr>
            <a:r>
              <a:rPr lang="fi" sz="1400"/>
              <a:t>Social media</a:t>
            </a:r>
            <a:endParaRPr sz="2400"/>
          </a:p>
          <a:p>
            <a:pPr marL="628650" lvl="1" indent="-171450" algn="l" rtl="0">
              <a:lnSpc>
                <a:spcPct val="100000"/>
              </a:lnSpc>
              <a:spcBef>
                <a:spcPts val="0"/>
              </a:spcBef>
              <a:spcAft>
                <a:spcPts val="0"/>
              </a:spcAft>
              <a:buSzPts val="1400"/>
              <a:buChar char="•"/>
            </a:pPr>
            <a:r>
              <a:rPr lang="fi" sz="1400"/>
              <a:t>Blogs</a:t>
            </a:r>
            <a:endParaRPr sz="1400"/>
          </a:p>
          <a:p>
            <a:pPr marL="628650" lvl="1" indent="-171450" algn="l" rtl="0">
              <a:lnSpc>
                <a:spcPct val="100000"/>
              </a:lnSpc>
              <a:spcBef>
                <a:spcPts val="0"/>
              </a:spcBef>
              <a:spcAft>
                <a:spcPts val="0"/>
              </a:spcAft>
              <a:buSzPts val="1400"/>
              <a:buChar char="•"/>
            </a:pPr>
            <a:r>
              <a:rPr lang="fi" sz="1400"/>
              <a:t>White papers, guides, etc.</a:t>
            </a:r>
            <a:endParaRPr sz="2400"/>
          </a:p>
          <a:p>
            <a:pPr marL="628650" lvl="1" indent="-171450" algn="l" rtl="0">
              <a:lnSpc>
                <a:spcPct val="100000"/>
              </a:lnSpc>
              <a:spcBef>
                <a:spcPts val="0"/>
              </a:spcBef>
              <a:spcAft>
                <a:spcPts val="0"/>
              </a:spcAft>
              <a:buSzPts val="1400"/>
              <a:buChar char="•"/>
            </a:pPr>
            <a:r>
              <a:rPr lang="fi" sz="1400"/>
              <a:t>E-mail</a:t>
            </a:r>
            <a:endParaRPr sz="2400"/>
          </a:p>
          <a:p>
            <a:pPr marL="628650" lvl="1" indent="-171450" algn="l" rtl="0">
              <a:lnSpc>
                <a:spcPct val="100000"/>
              </a:lnSpc>
              <a:spcBef>
                <a:spcPts val="0"/>
              </a:spcBef>
              <a:spcAft>
                <a:spcPts val="0"/>
              </a:spcAft>
              <a:buSzPts val="1400"/>
              <a:buChar char="•"/>
            </a:pPr>
            <a:r>
              <a:rPr lang="fi" sz="1400"/>
              <a:t>Native advertising</a:t>
            </a:r>
            <a:endParaRPr sz="1400"/>
          </a:p>
          <a:p>
            <a:pPr marL="628650" lvl="1" indent="-171450" algn="l" rtl="0">
              <a:lnSpc>
                <a:spcPct val="100000"/>
              </a:lnSpc>
              <a:spcBef>
                <a:spcPts val="0"/>
              </a:spcBef>
              <a:spcAft>
                <a:spcPts val="0"/>
              </a:spcAft>
              <a:buSzPts val="1400"/>
              <a:buChar char="•"/>
            </a:pPr>
            <a:r>
              <a:rPr lang="fi" sz="1400"/>
              <a:t>Influencer marketing</a:t>
            </a:r>
            <a:endParaRPr sz="1400"/>
          </a:p>
          <a:p>
            <a:pPr marL="628650" lvl="1" indent="-171450" algn="l" rtl="0">
              <a:lnSpc>
                <a:spcPct val="100000"/>
              </a:lnSpc>
              <a:spcBef>
                <a:spcPts val="0"/>
              </a:spcBef>
              <a:spcAft>
                <a:spcPts val="0"/>
              </a:spcAft>
              <a:buSzPts val="1400"/>
              <a:buChar char="•"/>
            </a:pPr>
            <a:r>
              <a:rPr lang="fi" sz="1400"/>
              <a:t>DOOH (=digital out of home)</a:t>
            </a:r>
            <a:endParaRPr sz="2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1200"/>
              </a:spcAft>
              <a:buClr>
                <a:schemeClr val="dk1"/>
              </a:buClr>
              <a:buSzPts val="1500"/>
              <a:buNone/>
            </a:pPr>
            <a:endParaRPr/>
          </a:p>
        </p:txBody>
      </p:sp>
      <p:sp>
        <p:nvSpPr>
          <p:cNvPr id="392" name="Google Shape;392;g230a88bf6bc_0_7"/>
          <p:cNvSpPr txBox="1"/>
          <p:nvPr/>
        </p:nvSpPr>
        <p:spPr>
          <a:xfrm>
            <a:off x="374650" y="597557"/>
            <a:ext cx="7912200" cy="129300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chemeClr val="accent2"/>
              </a:buClr>
              <a:buSzPts val="1400"/>
              <a:buFont typeface="Arial"/>
              <a:buChar char="●"/>
            </a:pPr>
            <a:r>
              <a:rPr lang="fi" sz="1800" b="0" i="0" u="none" strike="noStrike" cap="none">
                <a:solidFill>
                  <a:srgbClr val="161249"/>
                </a:solidFill>
                <a:latin typeface="Arial"/>
                <a:ea typeface="Arial"/>
                <a:cs typeface="Arial"/>
                <a:sym typeface="Arial"/>
              </a:rPr>
              <a:t>Consumers and buyers go increasingly online -&gt; marketers follow them</a:t>
            </a:r>
            <a:endParaRPr sz="18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800" b="0" i="0" u="none" strike="noStrike" cap="none">
                <a:solidFill>
                  <a:srgbClr val="161249"/>
                </a:solidFill>
                <a:latin typeface="Arial"/>
                <a:ea typeface="Arial"/>
                <a:cs typeface="Arial"/>
                <a:sym typeface="Arial"/>
              </a:rPr>
              <a:t>Marketing budgets are directed increasingly on online media</a:t>
            </a:r>
            <a:endParaRPr sz="18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800" b="0" i="0" u="none" strike="noStrike" cap="none">
                <a:solidFill>
                  <a:srgbClr val="161249"/>
                </a:solidFill>
                <a:latin typeface="Arial"/>
                <a:ea typeface="Arial"/>
                <a:cs typeface="Arial"/>
                <a:sym typeface="Arial"/>
              </a:rPr>
              <a:t>Most customer groups can be reached </a:t>
            </a:r>
            <a:endParaRPr sz="1800" b="0" i="0" u="none" strike="noStrike" cap="none">
              <a:solidFill>
                <a:srgbClr val="161249"/>
              </a:solidFill>
              <a:latin typeface="Arial"/>
              <a:ea typeface="Arial"/>
              <a:cs typeface="Arial"/>
              <a:sym typeface="Arial"/>
            </a:endParaRPr>
          </a:p>
          <a:p>
            <a:pPr marL="139700" marR="0" lvl="0" indent="0" algn="l" rtl="0">
              <a:lnSpc>
                <a:spcPct val="100000"/>
              </a:lnSpc>
              <a:spcBef>
                <a:spcPts val="0"/>
              </a:spcBef>
              <a:spcAft>
                <a:spcPts val="0"/>
              </a:spcAft>
              <a:buNone/>
            </a:pPr>
            <a:r>
              <a:rPr lang="fi" sz="1800" b="0" i="0" u="none" strike="noStrike" cap="none">
                <a:solidFill>
                  <a:srgbClr val="161249"/>
                </a:solidFill>
                <a:latin typeface="Arial"/>
                <a:ea typeface="Arial"/>
                <a:cs typeface="Arial"/>
                <a:sym typeface="Arial"/>
              </a:rPr>
              <a:t>     both online and offline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g230a88bf6bc_0_15"/>
          <p:cNvSpPr txBox="1">
            <a:spLocks noGrp="1"/>
          </p:cNvSpPr>
          <p:nvPr>
            <p:ph type="title"/>
          </p:nvPr>
        </p:nvSpPr>
        <p:spPr>
          <a:xfrm>
            <a:off x="562564" y="106085"/>
            <a:ext cx="6400800" cy="1422300"/>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200"/>
              <a:buFont typeface="Arial"/>
              <a:buNone/>
            </a:pPr>
            <a:r>
              <a:rPr lang="fi" sz="3200"/>
              <a:t>Differences online vs. offline </a:t>
            </a:r>
            <a:r>
              <a:rPr lang="fi" sz="3200">
                <a:solidFill>
                  <a:schemeClr val="lt1"/>
                </a:solidFill>
              </a:rPr>
              <a:t>marketing</a:t>
            </a:r>
            <a:br>
              <a:rPr lang="fi" sz="3200">
                <a:solidFill>
                  <a:schemeClr val="lt1"/>
                </a:solidFill>
              </a:rPr>
            </a:br>
            <a:endParaRPr sz="3200"/>
          </a:p>
        </p:txBody>
      </p:sp>
      <p:sp>
        <p:nvSpPr>
          <p:cNvPr id="398" name="Google Shape;398;g230a88bf6bc_0_15"/>
          <p:cNvSpPr txBox="1"/>
          <p:nvPr/>
        </p:nvSpPr>
        <p:spPr>
          <a:xfrm>
            <a:off x="482567" y="3216687"/>
            <a:ext cx="44091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a:solidFill>
                  <a:srgbClr val="161249"/>
                </a:solidFill>
                <a:latin typeface="Arial"/>
                <a:ea typeface="Arial"/>
                <a:cs typeface="Arial"/>
                <a:sym typeface="Arial"/>
              </a:rPr>
              <a:t>Offline </a:t>
            </a:r>
            <a:r>
              <a:rPr lang="fi" sz="1600" b="0" i="0" u="none" strike="noStrike" cap="none">
                <a:solidFill>
                  <a:srgbClr val="161249"/>
                </a:solidFill>
                <a:latin typeface="Arial"/>
                <a:ea typeface="Arial"/>
                <a:cs typeface="Arial"/>
                <a:sym typeface="Arial"/>
              </a:rPr>
              <a:t>(printed media, billboards, etc) </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Often broad target group</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Effect difficult to measure</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Slow improvement cycle</a:t>
            </a:r>
            <a:endParaRPr sz="1600" b="0" i="0" u="none" strike="noStrike" cap="none">
              <a:solidFill>
                <a:srgbClr val="161249"/>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p:txBody>
      </p:sp>
      <p:sp>
        <p:nvSpPr>
          <p:cNvPr id="399" name="Google Shape;399;g230a88bf6bc_0_15"/>
          <p:cNvSpPr txBox="1"/>
          <p:nvPr/>
        </p:nvSpPr>
        <p:spPr>
          <a:xfrm>
            <a:off x="4891667" y="3221686"/>
            <a:ext cx="46806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a:solidFill>
                  <a:srgbClr val="161249"/>
                </a:solidFill>
                <a:latin typeface="Arial"/>
                <a:ea typeface="Arial"/>
                <a:cs typeface="Arial"/>
                <a:sym typeface="Arial"/>
              </a:rPr>
              <a:t>Online </a:t>
            </a:r>
            <a:r>
              <a:rPr lang="fi" sz="1600" b="0" i="0" u="none" strike="noStrike" cap="none">
                <a:solidFill>
                  <a:srgbClr val="161249"/>
                </a:solidFill>
                <a:latin typeface="Arial"/>
                <a:ea typeface="Arial"/>
                <a:cs typeface="Arial"/>
                <a:sym typeface="Arial"/>
              </a:rPr>
              <a:t>(digital media)</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Target group can be very specific</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Effect more measurable</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Fast improvement cycle</a:t>
            </a:r>
            <a:endParaRPr sz="1600" b="0" i="0" u="none" strike="noStrike" cap="none">
              <a:solidFill>
                <a:srgbClr val="161249"/>
              </a:solidFill>
              <a:latin typeface="Arial"/>
              <a:ea typeface="Arial"/>
              <a:cs typeface="Arial"/>
              <a:sym typeface="Arial"/>
            </a:endParaRPr>
          </a:p>
          <a:p>
            <a:pPr marL="457200" marR="0" lvl="0" indent="-228600" algn="l" rtl="0">
              <a:lnSpc>
                <a:spcPct val="100000"/>
              </a:lnSpc>
              <a:spcBef>
                <a:spcPts val="0"/>
              </a:spcBef>
              <a:spcAft>
                <a:spcPts val="0"/>
              </a:spcAft>
              <a:buClr>
                <a:schemeClr val="accent2"/>
              </a:buClr>
              <a:buSzPts val="1400"/>
              <a:buFont typeface="Arial"/>
              <a:buNone/>
            </a:pPr>
            <a:endParaRPr sz="1400" b="0" i="0" u="none" strike="noStrike" cap="none">
              <a:solidFill>
                <a:srgbClr val="161249"/>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p:txBody>
      </p:sp>
      <p:pic>
        <p:nvPicPr>
          <p:cNvPr id="400" name="Google Shape;400;g230a88bf6bc_0_1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2564" y="813999"/>
            <a:ext cx="3161711" cy="2262251"/>
          </a:xfrm>
          <a:prstGeom prst="rect">
            <a:avLst/>
          </a:prstGeom>
          <a:noFill/>
          <a:ln>
            <a:noFill/>
          </a:ln>
          <a:effectLst>
            <a:outerShdw blurRad="63500" sx="102000" sy="102000" algn="ctr" rotWithShape="0">
              <a:srgbClr val="000000">
                <a:alpha val="40000"/>
              </a:srgbClr>
            </a:outerShdw>
          </a:effectLst>
        </p:spPr>
      </p:pic>
      <p:pic>
        <p:nvPicPr>
          <p:cNvPr id="401" name="Google Shape;401;g230a88bf6bc_0_1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891667" y="813999"/>
            <a:ext cx="3261734" cy="2299205"/>
          </a:xfrm>
          <a:prstGeom prst="rect">
            <a:avLst/>
          </a:prstGeom>
          <a:noFill/>
          <a:ln>
            <a:noFill/>
          </a:ln>
          <a:effectLst>
            <a:outerShdw blurRad="63500" sx="102000" sy="102000" algn="ctr"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18"/>
          <p:cNvSpPr txBox="1"/>
          <p:nvPr/>
        </p:nvSpPr>
        <p:spPr>
          <a:xfrm>
            <a:off x="2228370" y="4625788"/>
            <a:ext cx="2643308"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000000"/>
                </a:solidFill>
                <a:latin typeface="Arial"/>
                <a:ea typeface="Arial"/>
                <a:cs typeface="Arial"/>
                <a:sym typeface="Arial"/>
              </a:rPr>
              <a:t>Source: </a:t>
            </a:r>
            <a:r>
              <a:rPr lang="fi" sz="1050" b="0" i="0" u="sng" strike="noStrike" cap="none">
                <a:solidFill>
                  <a:srgbClr val="000000"/>
                </a:solidFill>
                <a:latin typeface="Arial"/>
                <a:ea typeface="Arial"/>
                <a:cs typeface="Arial"/>
                <a:sym typeface="Arial"/>
                <a:hlinkClick r:id="rId3">
                  <a:extLst>
                    <a:ext uri="{A12FA001-AC4F-418D-AE19-62706E023703}">
                      <ahyp:hlinkClr xmlns:ahyp="http://schemas.microsoft.com/office/drawing/2018/hyperlinkcolor" val="tx"/>
                    </a:ext>
                  </a:extLst>
                </a:hlinkClick>
              </a:rPr>
              <a:t>Keydifferences.com</a:t>
            </a:r>
            <a:endParaRPr sz="1050" b="0" i="0" u="none" strike="noStrike" cap="none">
              <a:solidFill>
                <a:srgbClr val="000000"/>
              </a:solidFill>
              <a:latin typeface="Arial"/>
              <a:ea typeface="Arial"/>
              <a:cs typeface="Arial"/>
              <a:sym typeface="Arial"/>
            </a:endParaRPr>
          </a:p>
        </p:txBody>
      </p:sp>
      <p:graphicFrame>
        <p:nvGraphicFramePr>
          <p:cNvPr id="407" name="Google Shape;407;p18"/>
          <p:cNvGraphicFramePr/>
          <p:nvPr/>
        </p:nvGraphicFramePr>
        <p:xfrm>
          <a:off x="640512" y="318186"/>
          <a:ext cx="3000000" cy="3000000"/>
        </p:xfrm>
        <a:graphic>
          <a:graphicData uri="http://schemas.openxmlformats.org/drawingml/2006/table">
            <a:tbl>
              <a:tblPr firstRow="1" bandRow="1">
                <a:noFill/>
                <a:tableStyleId>{286F2A25-A2C2-4AC1-A4A5-A427AB804696}</a:tableStyleId>
              </a:tblPr>
              <a:tblGrid>
                <a:gridCol w="2322425">
                  <a:extLst>
                    <a:ext uri="{9D8B030D-6E8A-4147-A177-3AD203B41FA5}">
                      <a16:colId xmlns:a16="http://schemas.microsoft.com/office/drawing/2014/main" val="20000"/>
                    </a:ext>
                  </a:extLst>
                </a:gridCol>
                <a:gridCol w="2322425">
                  <a:extLst>
                    <a:ext uri="{9D8B030D-6E8A-4147-A177-3AD203B41FA5}">
                      <a16:colId xmlns:a16="http://schemas.microsoft.com/office/drawing/2014/main" val="20001"/>
                    </a:ext>
                  </a:extLst>
                </a:gridCol>
                <a:gridCol w="2322425">
                  <a:extLst>
                    <a:ext uri="{9D8B030D-6E8A-4147-A177-3AD203B41FA5}">
                      <a16:colId xmlns:a16="http://schemas.microsoft.com/office/drawing/2014/main" val="20002"/>
                    </a:ext>
                  </a:extLst>
                </a:gridCol>
              </a:tblGrid>
              <a:tr h="394925">
                <a:tc>
                  <a:txBody>
                    <a:bodyPr/>
                    <a:lstStyle/>
                    <a:p>
                      <a:pPr marL="0" marR="0" lvl="0" indent="0" algn="l" rtl="0">
                        <a:lnSpc>
                          <a:spcPct val="100000"/>
                        </a:lnSpc>
                        <a:spcBef>
                          <a:spcPts val="0"/>
                        </a:spcBef>
                        <a:spcAft>
                          <a:spcPts val="0"/>
                        </a:spcAft>
                        <a:buNone/>
                      </a:pPr>
                      <a:r>
                        <a:rPr lang="fi" sz="1400" u="none" strike="noStrike" cap="none"/>
                        <a:t>Comparison basis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u="none" strike="noStrike" cap="none"/>
                        <a:t>Traditional marketing</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u="none" strike="noStrike" cap="none"/>
                        <a:t>Digital marketing</a:t>
                      </a:r>
                      <a:endParaRPr sz="1400" u="none" strike="noStrike" cap="none"/>
                    </a:p>
                  </a:txBody>
                  <a:tcPr marL="91450" marR="91450" marT="45725" marB="45725"/>
                </a:tc>
                <a:extLst>
                  <a:ext uri="{0D108BD9-81ED-4DB2-BD59-A6C34878D82A}">
                    <a16:rowId xmlns:a16="http://schemas.microsoft.com/office/drawing/2014/main" val="10000"/>
                  </a:ext>
                </a:extLst>
              </a:tr>
              <a:tr h="394925">
                <a:tc>
                  <a:txBody>
                    <a:bodyPr/>
                    <a:lstStyle/>
                    <a:p>
                      <a:pPr marL="0" marR="0" lvl="0" indent="0" algn="l" rtl="0">
                        <a:lnSpc>
                          <a:spcPct val="100000"/>
                        </a:lnSpc>
                        <a:spcBef>
                          <a:spcPts val="0"/>
                        </a:spcBef>
                        <a:spcAft>
                          <a:spcPts val="0"/>
                        </a:spcAft>
                        <a:buNone/>
                      </a:pPr>
                      <a:r>
                        <a:rPr lang="fi" sz="1400" u="none" strike="noStrike" cap="none"/>
                        <a:t>Channels/platforms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Printed ads &amp; media and </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Internet &amp; social media</a:t>
                      </a:r>
                      <a:endParaRPr sz="1200" i="1" u="none" strike="noStrike" cap="none"/>
                    </a:p>
                  </a:txBody>
                  <a:tcPr marL="91450" marR="91450" marT="45725" marB="45725"/>
                </a:tc>
                <a:extLst>
                  <a:ext uri="{0D108BD9-81ED-4DB2-BD59-A6C34878D82A}">
                    <a16:rowId xmlns:a16="http://schemas.microsoft.com/office/drawing/2014/main" val="10001"/>
                  </a:ext>
                </a:extLst>
              </a:tr>
              <a:tr h="394925">
                <a:tc>
                  <a:txBody>
                    <a:bodyPr/>
                    <a:lstStyle/>
                    <a:p>
                      <a:pPr marL="0" marR="0" lvl="0" indent="0" algn="l" rtl="0">
                        <a:lnSpc>
                          <a:spcPct val="100000"/>
                        </a:lnSpc>
                        <a:spcBef>
                          <a:spcPts val="0"/>
                        </a:spcBef>
                        <a:spcAft>
                          <a:spcPts val="0"/>
                        </a:spcAft>
                        <a:buNone/>
                      </a:pPr>
                      <a:r>
                        <a:rPr lang="fi" sz="1400" u="none" strike="noStrike" cap="none"/>
                        <a:t>Nature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Static</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Dynamic</a:t>
                      </a:r>
                      <a:endParaRPr sz="1200" i="1" u="none" strike="noStrike" cap="none"/>
                    </a:p>
                  </a:txBody>
                  <a:tcPr marL="91450" marR="91450" marT="45725" marB="45725"/>
                </a:tc>
                <a:extLst>
                  <a:ext uri="{0D108BD9-81ED-4DB2-BD59-A6C34878D82A}">
                    <a16:rowId xmlns:a16="http://schemas.microsoft.com/office/drawing/2014/main" val="10002"/>
                  </a:ext>
                </a:extLst>
              </a:tr>
              <a:tr h="394925">
                <a:tc>
                  <a:txBody>
                    <a:bodyPr/>
                    <a:lstStyle/>
                    <a:p>
                      <a:pPr marL="0" marR="0" lvl="0" indent="0" algn="l" rtl="0">
                        <a:lnSpc>
                          <a:spcPct val="100000"/>
                        </a:lnSpc>
                        <a:spcBef>
                          <a:spcPts val="0"/>
                        </a:spcBef>
                        <a:spcAft>
                          <a:spcPts val="0"/>
                        </a:spcAft>
                        <a:buNone/>
                      </a:pPr>
                      <a:r>
                        <a:rPr lang="fi" sz="1400" u="none" strike="noStrike" cap="none"/>
                        <a:t>Reach</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Local</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Global</a:t>
                      </a:r>
                      <a:endParaRPr sz="1200" i="1" u="none" strike="noStrike" cap="none"/>
                    </a:p>
                  </a:txBody>
                  <a:tcPr marL="91450" marR="91450" marT="45725" marB="45725"/>
                </a:tc>
                <a:extLst>
                  <a:ext uri="{0D108BD9-81ED-4DB2-BD59-A6C34878D82A}">
                    <a16:rowId xmlns:a16="http://schemas.microsoft.com/office/drawing/2014/main" val="10003"/>
                  </a:ext>
                </a:extLst>
              </a:tr>
              <a:tr h="394925">
                <a:tc>
                  <a:txBody>
                    <a:bodyPr/>
                    <a:lstStyle/>
                    <a:p>
                      <a:pPr marL="0" marR="0" lvl="0" indent="0" algn="l" rtl="0">
                        <a:lnSpc>
                          <a:spcPct val="100000"/>
                        </a:lnSpc>
                        <a:spcBef>
                          <a:spcPts val="0"/>
                        </a:spcBef>
                        <a:spcAft>
                          <a:spcPts val="0"/>
                        </a:spcAft>
                        <a:buNone/>
                      </a:pPr>
                      <a:r>
                        <a:rPr lang="fi" sz="1400" u="none" strike="noStrike" cap="none"/>
                        <a:t>Communication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Mostly one-way</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Mostly two-way</a:t>
                      </a:r>
                      <a:endParaRPr sz="1200" i="1" u="none" strike="noStrike" cap="none"/>
                    </a:p>
                  </a:txBody>
                  <a:tcPr marL="91450" marR="91450" marT="45725" marB="45725"/>
                </a:tc>
                <a:extLst>
                  <a:ext uri="{0D108BD9-81ED-4DB2-BD59-A6C34878D82A}">
                    <a16:rowId xmlns:a16="http://schemas.microsoft.com/office/drawing/2014/main" val="10004"/>
                  </a:ext>
                </a:extLst>
              </a:tr>
              <a:tr h="394925">
                <a:tc>
                  <a:txBody>
                    <a:bodyPr/>
                    <a:lstStyle/>
                    <a:p>
                      <a:pPr marL="0" marR="0" lvl="0" indent="0" algn="l" rtl="0">
                        <a:lnSpc>
                          <a:spcPct val="100000"/>
                        </a:lnSpc>
                        <a:spcBef>
                          <a:spcPts val="0"/>
                        </a:spcBef>
                        <a:spcAft>
                          <a:spcPts val="0"/>
                        </a:spcAft>
                        <a:buNone/>
                      </a:pPr>
                      <a:r>
                        <a:rPr lang="fi" sz="1400" u="none" strike="noStrike" cap="none"/>
                        <a:t>Receiver engagement</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Low</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Relatively high</a:t>
                      </a:r>
                      <a:endParaRPr sz="1200" i="1" u="none" strike="noStrike" cap="none"/>
                    </a:p>
                  </a:txBody>
                  <a:tcPr marL="91450" marR="91450" marT="45725" marB="45725"/>
                </a:tc>
                <a:extLst>
                  <a:ext uri="{0D108BD9-81ED-4DB2-BD59-A6C34878D82A}">
                    <a16:rowId xmlns:a16="http://schemas.microsoft.com/office/drawing/2014/main" val="10005"/>
                  </a:ext>
                </a:extLst>
              </a:tr>
              <a:tr h="394925">
                <a:tc>
                  <a:txBody>
                    <a:bodyPr/>
                    <a:lstStyle/>
                    <a:p>
                      <a:pPr marL="0" marR="0" lvl="0" indent="0" algn="l" rtl="0">
                        <a:lnSpc>
                          <a:spcPct val="100000"/>
                        </a:lnSpc>
                        <a:spcBef>
                          <a:spcPts val="0"/>
                        </a:spcBef>
                        <a:spcAft>
                          <a:spcPts val="0"/>
                        </a:spcAft>
                        <a:buNone/>
                      </a:pPr>
                      <a:r>
                        <a:rPr lang="fi" sz="1400" u="none" strike="noStrike" cap="none"/>
                        <a:t>Flexibility of ads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Cannot be changed</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Can be changed online</a:t>
                      </a:r>
                      <a:endParaRPr sz="1200" i="1" u="none" strike="noStrike" cap="none"/>
                    </a:p>
                  </a:txBody>
                  <a:tcPr marL="91450" marR="91450" marT="45725" marB="45725"/>
                </a:tc>
                <a:extLst>
                  <a:ext uri="{0D108BD9-81ED-4DB2-BD59-A6C34878D82A}">
                    <a16:rowId xmlns:a16="http://schemas.microsoft.com/office/drawing/2014/main" val="10006"/>
                  </a:ext>
                </a:extLst>
              </a:tr>
              <a:tr h="394925">
                <a:tc>
                  <a:txBody>
                    <a:bodyPr/>
                    <a:lstStyle/>
                    <a:p>
                      <a:pPr marL="0" marR="0" lvl="0" indent="0" algn="l" rtl="0">
                        <a:lnSpc>
                          <a:spcPct val="100000"/>
                        </a:lnSpc>
                        <a:spcBef>
                          <a:spcPts val="0"/>
                        </a:spcBef>
                        <a:spcAft>
                          <a:spcPts val="0"/>
                        </a:spcAft>
                        <a:buNone/>
                      </a:pPr>
                      <a:r>
                        <a:rPr lang="fi" sz="1400" u="none" strike="noStrike" cap="none"/>
                        <a:t>Targeting</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Standardized</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Customized</a:t>
                      </a:r>
                      <a:endParaRPr sz="1200" i="1" u="none" strike="noStrike" cap="none"/>
                    </a:p>
                  </a:txBody>
                  <a:tcPr marL="91450" marR="91450" marT="45725" marB="45725"/>
                </a:tc>
                <a:extLst>
                  <a:ext uri="{0D108BD9-81ED-4DB2-BD59-A6C34878D82A}">
                    <a16:rowId xmlns:a16="http://schemas.microsoft.com/office/drawing/2014/main" val="10007"/>
                  </a:ext>
                </a:extLst>
              </a:tr>
              <a:tr h="324600">
                <a:tc>
                  <a:txBody>
                    <a:bodyPr/>
                    <a:lstStyle/>
                    <a:p>
                      <a:pPr marL="0" marR="0" lvl="0" indent="0" algn="l" rtl="0">
                        <a:lnSpc>
                          <a:spcPct val="100000"/>
                        </a:lnSpc>
                        <a:spcBef>
                          <a:spcPts val="0"/>
                        </a:spcBef>
                        <a:spcAft>
                          <a:spcPts val="0"/>
                        </a:spcAft>
                        <a:buNone/>
                      </a:pPr>
                      <a:r>
                        <a:rPr lang="fi" sz="1400" u="none" strike="noStrike" cap="none"/>
                        <a:t>Tracking of reactions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Not possible</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Possible</a:t>
                      </a:r>
                      <a:endParaRPr sz="1200" i="1" u="none" strike="noStrike" cap="none"/>
                    </a:p>
                  </a:txBody>
                  <a:tcPr marL="91450" marR="91450" marT="45725" marB="45725"/>
                </a:tc>
                <a:extLst>
                  <a:ext uri="{0D108BD9-81ED-4DB2-BD59-A6C34878D82A}">
                    <a16:rowId xmlns:a16="http://schemas.microsoft.com/office/drawing/2014/main" val="10008"/>
                  </a:ext>
                </a:extLst>
              </a:tr>
              <a:tr h="394925">
                <a:tc>
                  <a:txBody>
                    <a:bodyPr/>
                    <a:lstStyle/>
                    <a:p>
                      <a:pPr marL="0" marR="0" lvl="0" indent="0" algn="l" rtl="0">
                        <a:lnSpc>
                          <a:spcPct val="100000"/>
                        </a:lnSpc>
                        <a:spcBef>
                          <a:spcPts val="0"/>
                        </a:spcBef>
                        <a:spcAft>
                          <a:spcPts val="0"/>
                        </a:spcAft>
                        <a:buNone/>
                      </a:pPr>
                      <a:r>
                        <a:rPr lang="fi" sz="1400" u="none" strike="noStrike" cap="none"/>
                        <a:t>Results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Slow </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Quick (immediate)</a:t>
                      </a:r>
                      <a:endParaRPr sz="1200" u="none" strike="noStrike" cap="none"/>
                    </a:p>
                  </a:txBody>
                  <a:tcPr marL="91450" marR="91450" marT="45725" marB="45725"/>
                </a:tc>
                <a:extLst>
                  <a:ext uri="{0D108BD9-81ED-4DB2-BD59-A6C34878D82A}">
                    <a16:rowId xmlns:a16="http://schemas.microsoft.com/office/drawing/2014/main" val="10009"/>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19"/>
          <p:cNvSpPr txBox="1">
            <a:spLocks noGrp="1"/>
          </p:cNvSpPr>
          <p:nvPr>
            <p:ph type="title"/>
          </p:nvPr>
        </p:nvSpPr>
        <p:spPr>
          <a:xfrm>
            <a:off x="628650" y="303080"/>
            <a:ext cx="8850086" cy="994172"/>
          </a:xfrm>
          <a:prstGeom prst="rect">
            <a:avLst/>
          </a:prstGeom>
          <a:noFill/>
          <a:ln>
            <a:noFill/>
          </a:ln>
        </p:spPr>
        <p:txBody>
          <a:bodyPr spcFirstLastPara="1" wrap="square" lIns="0" tIns="34275" rIns="68575" bIns="34275" anchor="t" anchorCtr="0">
            <a:noAutofit/>
          </a:bodyPr>
          <a:lstStyle/>
          <a:p>
            <a:pPr marL="0" lvl="0" indent="0" algn="l" rtl="0">
              <a:lnSpc>
                <a:spcPct val="90000"/>
              </a:lnSpc>
              <a:spcBef>
                <a:spcPts val="0"/>
              </a:spcBef>
              <a:spcAft>
                <a:spcPts val="0"/>
              </a:spcAft>
              <a:buClr>
                <a:srgbClr val="0099D4"/>
              </a:buClr>
              <a:buSzPts val="2700"/>
              <a:buFont typeface="Arial"/>
              <a:buNone/>
            </a:pPr>
            <a:r>
              <a:rPr lang="fi" sz="3200"/>
              <a:t>Advantages of digital marketing</a:t>
            </a:r>
            <a:endParaRPr sz="3200"/>
          </a:p>
        </p:txBody>
      </p:sp>
      <p:sp>
        <p:nvSpPr>
          <p:cNvPr id="414" name="Google Shape;414;p19"/>
          <p:cNvSpPr txBox="1">
            <a:spLocks noGrp="1"/>
          </p:cNvSpPr>
          <p:nvPr>
            <p:ph type="body" idx="1"/>
          </p:nvPr>
        </p:nvSpPr>
        <p:spPr>
          <a:xfrm>
            <a:off x="628650" y="1191116"/>
            <a:ext cx="4067175" cy="3090287"/>
          </a:xfrm>
          <a:prstGeom prst="rect">
            <a:avLst/>
          </a:prstGeom>
          <a:noFill/>
          <a:ln>
            <a:noFill/>
          </a:ln>
        </p:spPr>
        <p:txBody>
          <a:bodyPr spcFirstLastPara="1" wrap="square" lIns="0" tIns="34275" rIns="68575" bIns="34275" anchor="t" anchorCtr="0">
            <a:normAutofit fontScale="47500" lnSpcReduction="20000"/>
          </a:bodyPr>
          <a:lstStyle/>
          <a:p>
            <a:pPr marL="254000" lvl="0" indent="-249555" algn="l" rtl="0">
              <a:lnSpc>
                <a:spcPct val="110000"/>
              </a:lnSpc>
              <a:spcBef>
                <a:spcPts val="0"/>
              </a:spcBef>
              <a:spcAft>
                <a:spcPts val="0"/>
              </a:spcAft>
              <a:buClr>
                <a:srgbClr val="F39200"/>
              </a:buClr>
              <a:buSzPct val="100000"/>
              <a:buFont typeface="Noto Sans Symbols"/>
              <a:buChar char="●"/>
            </a:pPr>
            <a:r>
              <a:rPr lang="fi" sz="3000"/>
              <a:t>Persons who have a need (t</a:t>
            </a:r>
            <a:r>
              <a:rPr lang="fi" sz="3000">
                <a:latin typeface="Arial"/>
                <a:ea typeface="Arial"/>
                <a:cs typeface="Arial"/>
                <a:sym typeface="Arial"/>
              </a:rPr>
              <a:t>arget groups)</a:t>
            </a:r>
            <a:r>
              <a:rPr lang="fi" sz="3000"/>
              <a:t> </a:t>
            </a:r>
            <a:r>
              <a:rPr lang="fi" sz="3000">
                <a:latin typeface="Arial"/>
                <a:ea typeface="Arial"/>
                <a:cs typeface="Arial"/>
                <a:sym typeface="Arial"/>
              </a:rPr>
              <a:t>can be met </a:t>
            </a:r>
            <a:r>
              <a:rPr lang="fi" sz="3000"/>
              <a:t>at exactly right time </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t>Available 24/7</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latin typeface="Arial"/>
                <a:ea typeface="Arial"/>
                <a:cs typeface="Arial"/>
                <a:sym typeface="Arial"/>
              </a:rPr>
              <a:t>Information can be </a:t>
            </a:r>
            <a:r>
              <a:rPr lang="fi" sz="3000"/>
              <a:t>customized and adjusted</a:t>
            </a:r>
            <a:r>
              <a:rPr lang="fi" sz="3000">
                <a:latin typeface="Arial"/>
                <a:ea typeface="Arial"/>
                <a:cs typeface="Arial"/>
                <a:sym typeface="Arial"/>
              </a:rPr>
              <a:t> t</a:t>
            </a:r>
            <a:r>
              <a:rPr lang="fi" sz="3000"/>
              <a:t>o</a:t>
            </a:r>
            <a:r>
              <a:rPr lang="fi" sz="3000">
                <a:latin typeface="Arial"/>
                <a:ea typeface="Arial"/>
                <a:cs typeface="Arial"/>
                <a:sym typeface="Arial"/>
              </a:rPr>
              <a:t> customer</a:t>
            </a:r>
            <a:r>
              <a:rPr lang="fi" sz="3000"/>
              <a:t> types and their specific </a:t>
            </a:r>
            <a:r>
              <a:rPr lang="fi" sz="3000">
                <a:latin typeface="Arial"/>
                <a:ea typeface="Arial"/>
                <a:cs typeface="Arial"/>
                <a:sym typeface="Arial"/>
              </a:rPr>
              <a:t>needs</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t>Interaction </a:t>
            </a:r>
            <a:r>
              <a:rPr lang="fi" sz="3000">
                <a:latin typeface="Arial"/>
                <a:ea typeface="Arial"/>
                <a:cs typeface="Arial"/>
                <a:sym typeface="Arial"/>
              </a:rPr>
              <a:t>with target groups is possible</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latin typeface="Arial"/>
                <a:ea typeface="Arial"/>
                <a:cs typeface="Arial"/>
                <a:sym typeface="Arial"/>
              </a:rPr>
              <a:t>Information about leads (potential customers) can easily be collected</a:t>
            </a:r>
            <a:endParaRPr sz="3000"/>
          </a:p>
          <a:p>
            <a:pPr marL="254000" lvl="0" indent="-249555" algn="l" rtl="0">
              <a:lnSpc>
                <a:spcPct val="110000"/>
              </a:lnSpc>
              <a:spcBef>
                <a:spcPts val="1200"/>
              </a:spcBef>
              <a:spcAft>
                <a:spcPts val="1200"/>
              </a:spcAft>
              <a:buClr>
                <a:srgbClr val="F39200"/>
              </a:buClr>
              <a:buSzPct val="100000"/>
              <a:buFont typeface="Noto Sans Symbols"/>
              <a:buChar char="●"/>
            </a:pPr>
            <a:r>
              <a:rPr lang="fi" sz="3000">
                <a:latin typeface="Arial"/>
                <a:ea typeface="Arial"/>
                <a:cs typeface="Arial"/>
                <a:sym typeface="Arial"/>
              </a:rPr>
              <a:t>The effects of marketing communication via the internet on sales are easily measurable.</a:t>
            </a:r>
            <a:br>
              <a:rPr lang="fi" sz="1800">
                <a:solidFill>
                  <a:srgbClr val="000000"/>
                </a:solidFill>
                <a:latin typeface="Arial"/>
                <a:ea typeface="Arial"/>
                <a:cs typeface="Arial"/>
                <a:sym typeface="Arial"/>
              </a:rPr>
            </a:br>
            <a:endParaRPr sz="1800"/>
          </a:p>
        </p:txBody>
      </p:sp>
      <p:pic>
        <p:nvPicPr>
          <p:cNvPr id="415" name="Google Shape;415;p1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839331" y="1191125"/>
            <a:ext cx="4152269" cy="2761259"/>
          </a:xfrm>
          <a:prstGeom prst="rect">
            <a:avLst/>
          </a:prstGeom>
          <a:noFill/>
          <a:ln>
            <a:noFill/>
          </a:ln>
        </p:spPr>
      </p:pic>
      <p:sp>
        <p:nvSpPr>
          <p:cNvPr id="416" name="Google Shape;416;p19"/>
          <p:cNvSpPr txBox="1"/>
          <p:nvPr/>
        </p:nvSpPr>
        <p:spPr>
          <a:xfrm>
            <a:off x="8433323" y="3846249"/>
            <a:ext cx="1403565"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sng" strike="noStrike" cap="none">
                <a:solidFill>
                  <a:schemeClr val="hlink"/>
                </a:solidFill>
                <a:latin typeface="Arial"/>
                <a:ea typeface="Arial"/>
                <a:cs typeface="Arial"/>
                <a:sym typeface="Arial"/>
                <a:hlinkClick r:id="rId4"/>
              </a:rPr>
              <a:t>source</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21"/>
          <p:cNvSpPr txBox="1">
            <a:spLocks noGrp="1"/>
          </p:cNvSpPr>
          <p:nvPr>
            <p:ph type="body" idx="1"/>
          </p:nvPr>
        </p:nvSpPr>
        <p:spPr>
          <a:xfrm>
            <a:off x="863071" y="34396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solidFill>
                  <a:schemeClr val="lt1"/>
                </a:solidFill>
              </a:rPr>
              <a:t>In-class activity</a:t>
            </a:r>
            <a:endParaRPr sz="2800"/>
          </a:p>
        </p:txBody>
      </p:sp>
      <p:sp>
        <p:nvSpPr>
          <p:cNvPr id="422" name="Google Shape;422;p21"/>
          <p:cNvSpPr txBox="1">
            <a:spLocks noGrp="1"/>
          </p:cNvSpPr>
          <p:nvPr>
            <p:ph type="body" idx="2"/>
          </p:nvPr>
        </p:nvSpPr>
        <p:spPr>
          <a:xfrm>
            <a:off x="848795" y="887600"/>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a:t>The share of digital marketing and advertising is growing steadily. </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a:t>Which products/services are searched on-line?</a:t>
            </a:r>
            <a:endParaRPr sz="1800"/>
          </a:p>
          <a:p>
            <a:pPr marL="0" lvl="0" indent="0" algn="l" rtl="0">
              <a:lnSpc>
                <a:spcPct val="100000"/>
              </a:lnSpc>
              <a:spcBef>
                <a:spcPts val="0"/>
              </a:spcBef>
              <a:spcAft>
                <a:spcPts val="0"/>
              </a:spcAft>
              <a:buClr>
                <a:schemeClr val="lt1"/>
              </a:buClr>
              <a:buSzPts val="1800"/>
              <a:buNone/>
            </a:pPr>
            <a:r>
              <a:rPr lang="fi" sz="1800"/>
              <a:t>Which types of businesses do most of their marketing digitally? Which use it less, or none? What do think are the reasons?</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b="1">
                <a:solidFill>
                  <a:schemeClr val="accent2"/>
                </a:solidFill>
              </a:rPr>
              <a:t>Searched on-line:		Not-searched on-line: </a:t>
            </a:r>
            <a:endParaRPr sz="1800" b="1">
              <a:solidFill>
                <a:schemeClr val="accent2"/>
              </a:solidFill>
            </a:endParaRPr>
          </a:p>
          <a:p>
            <a:pPr marL="0" lvl="0" indent="0" algn="l" rtl="0">
              <a:lnSpc>
                <a:spcPct val="100000"/>
              </a:lnSpc>
              <a:spcBef>
                <a:spcPts val="0"/>
              </a:spcBef>
              <a:spcAft>
                <a:spcPts val="0"/>
              </a:spcAft>
              <a:buClr>
                <a:schemeClr val="lt1"/>
              </a:buClr>
              <a:buSzPts val="1800"/>
              <a:buNone/>
            </a:pPr>
            <a:endParaRPr sz="1600"/>
          </a:p>
          <a:p>
            <a:pPr marL="0" lvl="0" indent="0" algn="l" rtl="0">
              <a:lnSpc>
                <a:spcPct val="100000"/>
              </a:lnSpc>
              <a:spcBef>
                <a:spcPts val="0"/>
              </a:spcBef>
              <a:spcAft>
                <a:spcPts val="0"/>
              </a:spcAft>
              <a:buClr>
                <a:srgbClr val="ED7D31"/>
              </a:buClr>
              <a:buSzPts val="1800"/>
              <a:buNone/>
            </a:pPr>
            <a:r>
              <a:rPr lang="fi" sz="1800" b="1">
                <a:solidFill>
                  <a:srgbClr val="F39200"/>
                </a:solidFill>
              </a:rPr>
              <a:t>Use a lot:</a:t>
            </a:r>
            <a:r>
              <a:rPr lang="fi" sz="1600">
                <a:solidFill>
                  <a:srgbClr val="F39200"/>
                </a:solidFill>
              </a:rPr>
              <a:t>				</a:t>
            </a:r>
            <a:r>
              <a:rPr lang="fi" sz="1800" b="1">
                <a:solidFill>
                  <a:srgbClr val="F39200"/>
                </a:solidFill>
              </a:rPr>
              <a:t>Use little or none:</a:t>
            </a:r>
            <a:endParaRPr sz="1400">
              <a:solidFill>
                <a:srgbClr val="F39200"/>
              </a:solidFill>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endParaRPr sz="18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20"/>
          <p:cNvSpPr txBox="1">
            <a:spLocks noGrp="1"/>
          </p:cNvSpPr>
          <p:nvPr>
            <p:ph type="body" idx="1"/>
          </p:nvPr>
        </p:nvSpPr>
        <p:spPr>
          <a:xfrm>
            <a:off x="863071" y="341714"/>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SzPts val="2800"/>
              <a:buNone/>
            </a:pPr>
            <a:r>
              <a:rPr lang="fi" sz="2800"/>
              <a:t>Assignment</a:t>
            </a:r>
            <a:endParaRPr sz="2800"/>
          </a:p>
        </p:txBody>
      </p:sp>
      <p:sp>
        <p:nvSpPr>
          <p:cNvPr id="428" name="Google Shape;428;p2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1200"/>
              </a:spcBef>
              <a:spcAft>
                <a:spcPts val="0"/>
              </a:spcAft>
              <a:buClr>
                <a:schemeClr val="dk1"/>
              </a:buClr>
              <a:buSzPts val="1600"/>
              <a:buNone/>
            </a:pPr>
            <a:r>
              <a:rPr lang="fi" sz="1800"/>
              <a:t>After reading the following articles, write an essay (600 words) on the topic:</a:t>
            </a:r>
            <a:endParaRPr/>
          </a:p>
          <a:p>
            <a:pPr marL="0" lvl="0" indent="0" algn="l" rtl="0">
              <a:lnSpc>
                <a:spcPct val="100000"/>
              </a:lnSpc>
              <a:spcBef>
                <a:spcPts val="1200"/>
              </a:spcBef>
              <a:spcAft>
                <a:spcPts val="0"/>
              </a:spcAft>
              <a:buClr>
                <a:schemeClr val="dk1"/>
              </a:buClr>
              <a:buSzPts val="1600"/>
              <a:buNone/>
            </a:pPr>
            <a:r>
              <a:rPr lang="fi" sz="1800"/>
              <a:t>What are the main advantages of digital marketing? What is needed?  What can be achieved?</a:t>
            </a:r>
            <a:endParaRPr sz="1800"/>
          </a:p>
          <a:p>
            <a:pPr marL="0" lvl="0" indent="0" algn="l" rtl="0">
              <a:lnSpc>
                <a:spcPct val="90000"/>
              </a:lnSpc>
              <a:spcBef>
                <a:spcPts val="1200"/>
              </a:spcBef>
              <a:spcAft>
                <a:spcPts val="0"/>
              </a:spcAft>
              <a:buClr>
                <a:srgbClr val="161249"/>
              </a:buClr>
              <a:buSzPts val="1600"/>
              <a:buNone/>
            </a:pPr>
            <a:endParaRPr sz="1400" u="sng">
              <a:solidFill>
                <a:schemeClr val="dk1"/>
              </a:solidFill>
              <a:hlinkClick r:id="rId3">
                <a:extLst>
                  <a:ext uri="{A12FA001-AC4F-418D-AE19-62706E023703}">
                    <ahyp:hlinkClr xmlns:ahyp="http://schemas.microsoft.com/office/drawing/2018/hyperlinkcolor" val="tx"/>
                  </a:ext>
                </a:extLst>
              </a:hlinkClick>
            </a:endParaRPr>
          </a:p>
          <a:p>
            <a:pPr marL="0" lvl="0" indent="0" algn="l" rtl="0">
              <a:lnSpc>
                <a:spcPct val="90000"/>
              </a:lnSpc>
              <a:spcBef>
                <a:spcPts val="1200"/>
              </a:spcBef>
              <a:spcAft>
                <a:spcPts val="0"/>
              </a:spcAft>
              <a:buClr>
                <a:srgbClr val="954F72"/>
              </a:buClr>
              <a:buSzPts val="1600"/>
              <a:buNone/>
            </a:pPr>
            <a:r>
              <a:rPr lang="fi" sz="1400" u="sng">
                <a:solidFill>
                  <a:schemeClr val="accent5"/>
                </a:solidFill>
                <a:hlinkClick r:id="rId3">
                  <a:extLst>
                    <a:ext uri="{A12FA001-AC4F-418D-AE19-62706E023703}">
                      <ahyp:hlinkClr xmlns:ahyp="http://schemas.microsoft.com/office/drawing/2018/hyperlinkcolor" val="tx"/>
                    </a:ext>
                  </a:extLst>
                </a:hlinkClick>
              </a:rPr>
              <a:t>https://www.simplilearn.com/digital-marketing-benefits-article</a:t>
            </a:r>
            <a:r>
              <a:rPr lang="fi" sz="1400">
                <a:solidFill>
                  <a:schemeClr val="accent5"/>
                </a:solidFill>
              </a:rPr>
              <a:t> </a:t>
            </a:r>
            <a:endParaRPr/>
          </a:p>
          <a:p>
            <a:pPr marL="0" lvl="0" indent="0" algn="l" rtl="0">
              <a:lnSpc>
                <a:spcPct val="90000"/>
              </a:lnSpc>
              <a:spcBef>
                <a:spcPts val="1200"/>
              </a:spcBef>
              <a:spcAft>
                <a:spcPts val="0"/>
              </a:spcAft>
              <a:buClr>
                <a:schemeClr val="hlink"/>
              </a:buClr>
              <a:buSzPts val="1600"/>
              <a:buNone/>
            </a:pPr>
            <a:r>
              <a:rPr lang="fi" sz="1400" u="sng">
                <a:solidFill>
                  <a:schemeClr val="accent5"/>
                </a:solidFill>
                <a:hlinkClick r:id="rId4">
                  <a:extLst>
                    <a:ext uri="{A12FA001-AC4F-418D-AE19-62706E023703}">
                      <ahyp:hlinkClr xmlns:ahyp="http://schemas.microsoft.com/office/drawing/2018/hyperlinkcolor" val="tx"/>
                    </a:ext>
                  </a:extLst>
                </a:hlinkClick>
              </a:rPr>
              <a:t>https://www.educba.com/digital-marketing-advantages-and-disadvantages/</a:t>
            </a:r>
            <a:r>
              <a:rPr lang="fi" sz="1400">
                <a:solidFill>
                  <a:schemeClr val="accent5"/>
                </a:solidFill>
              </a:rPr>
              <a:t> </a:t>
            </a:r>
            <a:endParaRPr sz="1400">
              <a:solidFill>
                <a:schemeClr val="accent5"/>
              </a:solidFill>
            </a:endParaRPr>
          </a:p>
          <a:p>
            <a:pPr marL="0" lvl="0" indent="0" algn="l" rtl="0">
              <a:lnSpc>
                <a:spcPct val="90000"/>
              </a:lnSpc>
              <a:spcBef>
                <a:spcPts val="1200"/>
              </a:spcBef>
              <a:spcAft>
                <a:spcPts val="0"/>
              </a:spcAft>
              <a:buClr>
                <a:schemeClr val="hlink"/>
              </a:buClr>
              <a:buSzPts val="1600"/>
              <a:buNone/>
            </a:pPr>
            <a:r>
              <a:rPr lang="fi" sz="1600" u="sng">
                <a:solidFill>
                  <a:schemeClr val="hlink"/>
                </a:solidFill>
                <a:hlinkClick r:id="rId5"/>
              </a:rPr>
              <a:t>https://www.theperspective.com/debates/businessandtechnology/the-perspective-on-digital-marketing/</a:t>
            </a:r>
            <a:r>
              <a:rPr lang="fi" sz="1600">
                <a:solidFill>
                  <a:srgbClr val="161249"/>
                </a:solidFill>
              </a:rPr>
              <a:t>  </a:t>
            </a:r>
            <a:endParaRPr sz="9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457200" lvl="0" indent="-22860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pic>
        <p:nvPicPr>
          <p:cNvPr id="433" name="Google Shape;433;p22" descr="Graphical user interface, application&#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434" name="Google Shape;434;p22"/>
          <p:cNvSpPr txBox="1">
            <a:spLocks noGrp="1"/>
          </p:cNvSpPr>
          <p:nvPr>
            <p:ph type="title"/>
          </p:nvPr>
        </p:nvSpPr>
        <p:spPr>
          <a:xfrm>
            <a:off x="628650" y="2755804"/>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a:t>Features of the digital market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23"/>
          <p:cNvSpPr txBox="1">
            <a:spLocks noGrp="1"/>
          </p:cNvSpPr>
          <p:nvPr>
            <p:ph type="title" idx="4294967295"/>
          </p:nvPr>
        </p:nvSpPr>
        <p:spPr>
          <a:xfrm>
            <a:off x="249380" y="258923"/>
            <a:ext cx="7886700"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a:t>What has made digital marketing possible?</a:t>
            </a:r>
            <a:endParaRPr sz="2800"/>
          </a:p>
        </p:txBody>
      </p:sp>
      <p:sp>
        <p:nvSpPr>
          <p:cNvPr id="440" name="Google Shape;440;p23"/>
          <p:cNvSpPr txBox="1">
            <a:spLocks noGrp="1"/>
          </p:cNvSpPr>
          <p:nvPr>
            <p:ph type="body" idx="4294967295"/>
          </p:nvPr>
        </p:nvSpPr>
        <p:spPr>
          <a:xfrm>
            <a:off x="0" y="1368425"/>
            <a:ext cx="7886700" cy="1420813"/>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dk1"/>
              </a:buClr>
              <a:buSzPts val="1800"/>
              <a:buNone/>
            </a:pPr>
            <a:endParaRPr sz="1800"/>
          </a:p>
          <a:p>
            <a:pPr marL="0" lvl="0" indent="0" algn="l" rtl="0">
              <a:lnSpc>
                <a:spcPct val="100000"/>
              </a:lnSpc>
              <a:spcBef>
                <a:spcPts val="0"/>
              </a:spcBef>
              <a:spcAft>
                <a:spcPts val="0"/>
              </a:spcAft>
              <a:buClr>
                <a:schemeClr val="dk1"/>
              </a:buClr>
              <a:buSzPts val="1800"/>
              <a:buNone/>
            </a:pPr>
            <a:endParaRPr sz="1800"/>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1200"/>
              </a:spcAft>
              <a:buClr>
                <a:schemeClr val="dk1"/>
              </a:buClr>
              <a:buSzPts val="1500"/>
              <a:buFont typeface="Arial"/>
              <a:buNone/>
            </a:pPr>
            <a:endParaRPr/>
          </a:p>
        </p:txBody>
      </p:sp>
      <p:pic>
        <p:nvPicPr>
          <p:cNvPr id="441" name="Google Shape;441;p23" descr="Printed Circuit Board, Circuit Board, Cpu, Compute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1924" y="1908607"/>
            <a:ext cx="2962640" cy="1975093"/>
          </a:xfrm>
          <a:prstGeom prst="rect">
            <a:avLst/>
          </a:prstGeom>
          <a:noFill/>
          <a:ln>
            <a:noFill/>
          </a:ln>
        </p:spPr>
      </p:pic>
      <p:pic>
        <p:nvPicPr>
          <p:cNvPr id="442" name="Google Shape;442;p23" descr="Binary, Code, Privacy Policy, Brain, View, Profil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37893" y="952575"/>
            <a:ext cx="2756329" cy="1837559"/>
          </a:xfrm>
          <a:prstGeom prst="rect">
            <a:avLst/>
          </a:prstGeom>
          <a:noFill/>
          <a:ln>
            <a:noFill/>
          </a:ln>
        </p:spPr>
      </p:pic>
      <p:pic>
        <p:nvPicPr>
          <p:cNvPr id="443" name="Google Shape;443;p23" descr="Things, Together, Communication"/>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164248" y="1086355"/>
            <a:ext cx="2491188" cy="2211488"/>
          </a:xfrm>
          <a:prstGeom prst="rect">
            <a:avLst/>
          </a:prstGeom>
          <a:noFill/>
          <a:ln>
            <a:noFill/>
          </a:ln>
        </p:spPr>
      </p:pic>
      <p:sp>
        <p:nvSpPr>
          <p:cNvPr id="444" name="Google Shape;444;p23"/>
          <p:cNvSpPr txBox="1"/>
          <p:nvPr/>
        </p:nvSpPr>
        <p:spPr>
          <a:xfrm>
            <a:off x="3443841" y="3151947"/>
            <a:ext cx="5060700" cy="1946656"/>
          </a:xfrm>
          <a:prstGeom prst="rect">
            <a:avLst/>
          </a:prstGeom>
          <a:noFill/>
          <a:ln>
            <a:noFill/>
          </a:ln>
        </p:spPr>
        <p:txBody>
          <a:bodyPr spcFirstLastPara="1" wrap="square" lIns="68575" tIns="34275" rIns="68575" bIns="34275" anchor="t" anchorCtr="0">
            <a:spAutoFit/>
          </a:bodyPr>
          <a:lstStyle/>
          <a:p>
            <a:pPr marL="254000" marR="0" lvl="0" indent="-249555" algn="l" rtl="0">
              <a:lnSpc>
                <a:spcPct val="100000"/>
              </a:lnSpc>
              <a:spcBef>
                <a:spcPts val="1200"/>
              </a:spcBef>
              <a:spcAft>
                <a:spcPts val="0"/>
              </a:spcAft>
              <a:buClr>
                <a:srgbClr val="F39200"/>
              </a:buClr>
              <a:buSzPts val="1400"/>
              <a:buFont typeface="Noto Sans Symbols"/>
              <a:buChar char="●"/>
            </a:pPr>
            <a:r>
              <a:rPr lang="fi" sz="1600" b="0" i="0" u="none" strike="noStrike" cap="none">
                <a:solidFill>
                  <a:srgbClr val="161249"/>
                </a:solidFill>
                <a:latin typeface="Arial"/>
                <a:ea typeface="Arial"/>
                <a:cs typeface="Arial"/>
                <a:sym typeface="Arial"/>
              </a:rPr>
              <a:t>Technical ability to store data in ever smaller units</a:t>
            </a:r>
            <a:endParaRPr sz="1600" b="0" i="0" u="none" strike="noStrike" cap="none">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sz="1600" b="0" i="0" u="none" strike="noStrike" cap="none">
                <a:solidFill>
                  <a:srgbClr val="161249"/>
                </a:solidFill>
                <a:latin typeface="Arial"/>
                <a:ea typeface="Arial"/>
                <a:cs typeface="Arial"/>
                <a:sym typeface="Arial"/>
              </a:rPr>
              <a:t>The invention of world wide web</a:t>
            </a:r>
            <a:endParaRPr sz="1600" b="0" i="0" u="none" strike="noStrike" cap="none">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sz="1600" b="0" i="0" u="none" strike="noStrike" cap="none">
                <a:solidFill>
                  <a:srgbClr val="161249"/>
                </a:solidFill>
                <a:latin typeface="Arial"/>
                <a:ea typeface="Arial"/>
                <a:cs typeface="Arial"/>
                <a:sym typeface="Arial"/>
              </a:rPr>
              <a:t>Constantly evolving digital user interfaces </a:t>
            </a:r>
            <a:endParaRPr sz="1600" b="0" i="0" u="none" strike="noStrike" cap="none">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sz="1600" b="0" i="0" u="none" strike="noStrike" cap="none">
                <a:solidFill>
                  <a:srgbClr val="161249"/>
                </a:solidFill>
                <a:latin typeface="Arial"/>
                <a:ea typeface="Arial"/>
                <a:cs typeface="Arial"/>
                <a:sym typeface="Arial"/>
              </a:rPr>
              <a:t>Unexpensive data transfer </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FF0000"/>
              </a:solidFill>
              <a:latin typeface="PT Sans"/>
              <a:ea typeface="PT Sans"/>
              <a:cs typeface="PT Sans"/>
              <a:sym typeface="PT Sans"/>
            </a:endParaRPr>
          </a:p>
        </p:txBody>
      </p:sp>
      <p:sp>
        <p:nvSpPr>
          <p:cNvPr id="445" name="Google Shape;445;p23"/>
          <p:cNvSpPr/>
          <p:nvPr/>
        </p:nvSpPr>
        <p:spPr>
          <a:xfrm>
            <a:off x="2191417" y="1427387"/>
            <a:ext cx="552900" cy="384300"/>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6" name="Google Shape;446;p23"/>
          <p:cNvSpPr/>
          <p:nvPr/>
        </p:nvSpPr>
        <p:spPr>
          <a:xfrm rot="3036207">
            <a:off x="5831583" y="1308957"/>
            <a:ext cx="552884" cy="384169"/>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24"/>
          <p:cNvSpPr txBox="1"/>
          <p:nvPr/>
        </p:nvSpPr>
        <p:spPr>
          <a:xfrm>
            <a:off x="535460" y="-8313"/>
            <a:ext cx="8122200"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 sz="2800" b="1" i="0" u="none" strike="noStrike" cap="none">
                <a:solidFill>
                  <a:srgbClr val="161249"/>
                </a:solidFill>
                <a:latin typeface="Arial"/>
                <a:ea typeface="Arial"/>
                <a:cs typeface="Arial"/>
                <a:sym typeface="Arial"/>
              </a:rPr>
              <a:t>Consumer activity on internet (B2C)</a:t>
            </a:r>
            <a:endParaRPr sz="2800" b="1" i="0" u="none" strike="noStrike" cap="none">
              <a:solidFill>
                <a:srgbClr val="161249"/>
              </a:solidFill>
              <a:latin typeface="Arial"/>
              <a:ea typeface="Arial"/>
              <a:cs typeface="Arial"/>
              <a:sym typeface="Arial"/>
            </a:endParaRPr>
          </a:p>
        </p:txBody>
      </p:sp>
      <p:pic>
        <p:nvPicPr>
          <p:cNvPr id="452" name="Google Shape;452;p24"/>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440900" y="504376"/>
            <a:ext cx="6812750" cy="3832175"/>
          </a:xfrm>
          <a:prstGeom prst="rect">
            <a:avLst/>
          </a:prstGeom>
          <a:noFill/>
          <a:ln>
            <a:noFill/>
          </a:ln>
        </p:spPr>
      </p:pic>
      <p:sp>
        <p:nvSpPr>
          <p:cNvPr id="453" name="Google Shape;453;p24"/>
          <p:cNvSpPr txBox="1"/>
          <p:nvPr/>
        </p:nvSpPr>
        <p:spPr>
          <a:xfrm>
            <a:off x="4572000" y="4456425"/>
            <a:ext cx="26664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Source: </a:t>
            </a:r>
            <a:r>
              <a:rPr lang="fi" u="sng">
                <a:solidFill>
                  <a:schemeClr val="hlink"/>
                </a:solidFill>
                <a:hlinkClick r:id="rId4"/>
              </a:rPr>
              <a:t>Hootsuit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Google Shape;458;p2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91888" y="1128756"/>
            <a:ext cx="5960223" cy="3341055"/>
          </a:xfrm>
          <a:prstGeom prst="rect">
            <a:avLst/>
          </a:prstGeom>
          <a:noFill/>
          <a:ln>
            <a:noFill/>
          </a:ln>
          <a:effectLst>
            <a:outerShdw blurRad="63500" sx="102000" sy="102000" algn="ctr" rotWithShape="0">
              <a:srgbClr val="000000">
                <a:alpha val="40000"/>
              </a:srgbClr>
            </a:outerShdw>
          </a:effectLst>
        </p:spPr>
      </p:pic>
      <p:sp>
        <p:nvSpPr>
          <p:cNvPr id="459" name="Google Shape;459;p25"/>
          <p:cNvSpPr txBox="1">
            <a:spLocks noGrp="1"/>
          </p:cNvSpPr>
          <p:nvPr>
            <p:ph type="title"/>
          </p:nvPr>
        </p:nvSpPr>
        <p:spPr>
          <a:xfrm>
            <a:off x="628650" y="201259"/>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800"/>
              <a:buFont typeface="Arial"/>
              <a:buNone/>
            </a:pPr>
            <a:r>
              <a:rPr lang="fi" sz="2800"/>
              <a:t>Most buying processes start on search engines </a:t>
            </a:r>
            <a:endParaRPr sz="2800"/>
          </a:p>
        </p:txBody>
      </p:sp>
      <p:sp>
        <p:nvSpPr>
          <p:cNvPr id="460" name="Google Shape;460;p25"/>
          <p:cNvSpPr txBox="1"/>
          <p:nvPr/>
        </p:nvSpPr>
        <p:spPr>
          <a:xfrm>
            <a:off x="4790350" y="4608400"/>
            <a:ext cx="39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Source: </a:t>
            </a:r>
            <a:r>
              <a:rPr lang="fi" sz="1400" b="0" i="0" u="sng" strike="noStrike" cap="none">
                <a:solidFill>
                  <a:schemeClr val="hlink"/>
                </a:solidFill>
                <a:latin typeface="Arial"/>
                <a:ea typeface="Arial"/>
                <a:cs typeface="Arial"/>
                <a:sym typeface="Arial"/>
                <a:hlinkClick r:id="rId4"/>
              </a:rPr>
              <a:t>Invoca.com</a:t>
            </a:r>
            <a:r>
              <a:rPr lang="fi" sz="1400" b="0" i="0" u="none" strike="noStrike" cap="none">
                <a:solidFill>
                  <a:srgbClr val="000000"/>
                </a:solidFill>
                <a:latin typeface="Arial"/>
                <a:ea typeface="Arial"/>
                <a:cs typeface="Arial"/>
                <a:sym typeface="Arial"/>
              </a:rPr>
              <a:t> (2022)</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26"/>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3200"/>
              <a:t>… or social media </a:t>
            </a:r>
            <a:endParaRPr sz="3200"/>
          </a:p>
        </p:txBody>
      </p:sp>
      <p:pic>
        <p:nvPicPr>
          <p:cNvPr id="466" name="Google Shape;466;p2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8650" y="714062"/>
            <a:ext cx="6618817" cy="3789353"/>
          </a:xfrm>
          <a:prstGeom prst="rect">
            <a:avLst/>
          </a:prstGeom>
          <a:noFill/>
          <a:ln>
            <a:noFill/>
          </a:ln>
        </p:spPr>
      </p:pic>
      <p:sp>
        <p:nvSpPr>
          <p:cNvPr id="467" name="Google Shape;467;p26"/>
          <p:cNvSpPr txBox="1"/>
          <p:nvPr/>
        </p:nvSpPr>
        <p:spPr>
          <a:xfrm>
            <a:off x="5469975" y="4503425"/>
            <a:ext cx="1777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Source: Hootsuite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27"/>
          <p:cNvSpPr txBox="1">
            <a:spLocks noGrp="1"/>
          </p:cNvSpPr>
          <p:nvPr>
            <p:ph type="title"/>
          </p:nvPr>
        </p:nvSpPr>
        <p:spPr>
          <a:xfrm>
            <a:off x="628650" y="271008"/>
            <a:ext cx="4067175"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3200"/>
              <a:t>Business (B2B) activity on internet</a:t>
            </a:r>
            <a:endParaRPr sz="3200"/>
          </a:p>
        </p:txBody>
      </p:sp>
      <p:sp>
        <p:nvSpPr>
          <p:cNvPr id="473" name="Google Shape;473;p27"/>
          <p:cNvSpPr txBox="1">
            <a:spLocks noGrp="1"/>
          </p:cNvSpPr>
          <p:nvPr>
            <p:ph type="body" idx="1"/>
          </p:nvPr>
        </p:nvSpPr>
        <p:spPr>
          <a:xfrm>
            <a:off x="453710" y="1265180"/>
            <a:ext cx="4746505" cy="2240756"/>
          </a:xfrm>
          <a:prstGeom prst="rect">
            <a:avLst/>
          </a:prstGeom>
          <a:noFill/>
          <a:ln>
            <a:noFill/>
          </a:ln>
        </p:spPr>
        <p:txBody>
          <a:bodyPr spcFirstLastPara="1" wrap="square" lIns="0" tIns="0" rIns="0" bIns="0" anchor="t" anchorCtr="0">
            <a:noAutofit/>
          </a:bodyPr>
          <a:lstStyle/>
          <a:p>
            <a:pPr marL="254000" lvl="0" indent="-249555" algn="l" rtl="0">
              <a:lnSpc>
                <a:spcPct val="90000"/>
              </a:lnSpc>
              <a:spcBef>
                <a:spcPts val="0"/>
              </a:spcBef>
              <a:spcAft>
                <a:spcPts val="0"/>
              </a:spcAft>
              <a:buClr>
                <a:srgbClr val="F39200"/>
              </a:buClr>
              <a:buSzPts val="1600"/>
              <a:buFont typeface="Noto Sans Symbols"/>
              <a:buChar char="●"/>
            </a:pPr>
            <a:r>
              <a:rPr lang="fi" sz="1600"/>
              <a:t>even B2B buyers start their purchase by using search engine</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buyers do not wish to be contacted by the seller during the search process</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digital media permit extensive presentation of company and its products</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B2B eCommerce increases by 10-20% yearly</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marketers spend more money on digital media</a:t>
            </a:r>
            <a:endParaRPr sz="1600"/>
          </a:p>
          <a:p>
            <a:pPr marL="342900" lvl="0" indent="-241300" algn="l" rtl="0">
              <a:lnSpc>
                <a:spcPct val="100000"/>
              </a:lnSpc>
              <a:spcBef>
                <a:spcPts val="1200"/>
              </a:spcBef>
              <a:spcAft>
                <a:spcPts val="1200"/>
              </a:spcAft>
              <a:buClr>
                <a:srgbClr val="161249"/>
              </a:buClr>
              <a:buSzPts val="1600"/>
              <a:buFont typeface="Noto Sans Symbols"/>
              <a:buNone/>
            </a:pPr>
            <a:endParaRPr sz="1600"/>
          </a:p>
        </p:txBody>
      </p:sp>
      <p:pic>
        <p:nvPicPr>
          <p:cNvPr id="474" name="Google Shape;474;p2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30937" y="209007"/>
            <a:ext cx="3415356" cy="4199209"/>
          </a:xfrm>
          <a:prstGeom prst="rect">
            <a:avLst/>
          </a:prstGeom>
          <a:noFill/>
          <a:ln>
            <a:noFill/>
          </a:ln>
        </p:spPr>
      </p:pic>
      <p:sp>
        <p:nvSpPr>
          <p:cNvPr id="475" name="Google Shape;475;p27"/>
          <p:cNvSpPr txBox="1"/>
          <p:nvPr/>
        </p:nvSpPr>
        <p:spPr>
          <a:xfrm>
            <a:off x="5530937" y="4408216"/>
            <a:ext cx="2395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Gartner, 2019</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8"/>
          <p:cNvSpPr txBox="1">
            <a:spLocks noGrp="1"/>
          </p:cNvSpPr>
          <p:nvPr>
            <p:ph type="title"/>
          </p:nvPr>
        </p:nvSpPr>
        <p:spPr>
          <a:xfrm>
            <a:off x="628650" y="273848"/>
            <a:ext cx="7886700" cy="608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3200"/>
              <a:t>Digital allows personalization</a:t>
            </a:r>
            <a:endParaRPr sz="3200"/>
          </a:p>
        </p:txBody>
      </p:sp>
      <p:sp>
        <p:nvSpPr>
          <p:cNvPr id="481" name="Google Shape;481;p28"/>
          <p:cNvSpPr txBox="1">
            <a:spLocks noGrp="1"/>
          </p:cNvSpPr>
          <p:nvPr>
            <p:ph type="body" idx="1"/>
          </p:nvPr>
        </p:nvSpPr>
        <p:spPr>
          <a:xfrm>
            <a:off x="628650" y="769000"/>
            <a:ext cx="8076300" cy="3506100"/>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SzPts val="1400"/>
              <a:buChar char="●"/>
            </a:pPr>
            <a:r>
              <a:rPr lang="fi" sz="1400">
                <a:highlight>
                  <a:srgbClr val="FFFFFF"/>
                </a:highlight>
              </a:rPr>
              <a:t>Personalization is for instance: customized contents, referring to topics that interest you, using you name</a:t>
            </a:r>
            <a:endParaRPr sz="1400">
              <a:highlight>
                <a:srgbClr val="FFFFFF"/>
              </a:highlight>
            </a:endParaRPr>
          </a:p>
          <a:p>
            <a:pPr marL="457200" lvl="0" indent="-317500" algn="l" rtl="0">
              <a:lnSpc>
                <a:spcPct val="100000"/>
              </a:lnSpc>
              <a:spcBef>
                <a:spcPts val="0"/>
              </a:spcBef>
              <a:spcAft>
                <a:spcPts val="0"/>
              </a:spcAft>
              <a:buSzPts val="1400"/>
              <a:buChar char="●"/>
            </a:pPr>
            <a:endParaRPr sz="1400">
              <a:highlight>
                <a:srgbClr val="FFFFFF"/>
              </a:highlight>
            </a:endParaRPr>
          </a:p>
          <a:p>
            <a:pPr marL="457200" lvl="0" indent="-317500" algn="l" rtl="0">
              <a:lnSpc>
                <a:spcPct val="100000"/>
              </a:lnSpc>
              <a:spcBef>
                <a:spcPts val="0"/>
              </a:spcBef>
              <a:spcAft>
                <a:spcPts val="0"/>
              </a:spcAft>
              <a:buSzPts val="1400"/>
              <a:buChar char="●"/>
            </a:pPr>
            <a:r>
              <a:rPr lang="fi" sz="1400">
                <a:highlight>
                  <a:srgbClr val="FFFFFF"/>
                </a:highlight>
              </a:rPr>
              <a:t>Is supported by the use of artificial intelligence </a:t>
            </a:r>
            <a:endParaRPr sz="1400">
              <a:highlight>
                <a:srgbClr val="FFFFFF"/>
              </a:highlight>
            </a:endParaRPr>
          </a:p>
          <a:p>
            <a:pPr marL="457200" lvl="0" indent="-317500" algn="l" rtl="0">
              <a:lnSpc>
                <a:spcPct val="100000"/>
              </a:lnSpc>
              <a:spcBef>
                <a:spcPts val="0"/>
              </a:spcBef>
              <a:spcAft>
                <a:spcPts val="0"/>
              </a:spcAft>
              <a:buSzPts val="1400"/>
              <a:buChar char="●"/>
            </a:pPr>
            <a:endParaRPr sz="1400">
              <a:highlight>
                <a:srgbClr val="FFFFFF"/>
              </a:highlight>
            </a:endParaRPr>
          </a:p>
          <a:p>
            <a:pPr marL="457200" lvl="0" indent="-317500" algn="l" rtl="0">
              <a:lnSpc>
                <a:spcPct val="100000"/>
              </a:lnSpc>
              <a:spcBef>
                <a:spcPts val="0"/>
              </a:spcBef>
              <a:spcAft>
                <a:spcPts val="0"/>
              </a:spcAft>
              <a:buSzPts val="1400"/>
              <a:buChar char="●"/>
            </a:pPr>
            <a:r>
              <a:rPr lang="fi" sz="1400">
                <a:highlight>
                  <a:srgbClr val="FFFFFF"/>
                </a:highlight>
              </a:rPr>
              <a:t>40% of consumers purchase more from retailers that provide a personalized shopping experience across channels(Source: </a:t>
            </a:r>
            <a:r>
              <a:rPr lang="fi" sz="1400" u="sng">
                <a:solidFill>
                  <a:schemeClr val="hlink"/>
                </a:solidFill>
                <a:highlight>
                  <a:srgbClr val="FFFFFF"/>
                </a:highlight>
                <a:hlinkClick r:id="rId3"/>
              </a:rPr>
              <a:t>RetailNext</a:t>
            </a:r>
            <a:r>
              <a:rPr lang="fi" sz="1400">
                <a:highlight>
                  <a:srgbClr val="FFFFFF"/>
                </a:highlight>
              </a:rPr>
              <a:t>).</a:t>
            </a:r>
            <a:endParaRPr sz="1400"/>
          </a:p>
        </p:txBody>
      </p:sp>
      <p:pic>
        <p:nvPicPr>
          <p:cNvPr id="482" name="Google Shape;482;p2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04301" y="2451739"/>
            <a:ext cx="6393384" cy="20758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g230a88bf6bc_0_24"/>
          <p:cNvSpPr txBox="1">
            <a:spLocks noGrp="1"/>
          </p:cNvSpPr>
          <p:nvPr>
            <p:ph type="title"/>
          </p:nvPr>
        </p:nvSpPr>
        <p:spPr>
          <a:xfrm>
            <a:off x="314325" y="126887"/>
            <a:ext cx="7886700" cy="994200"/>
          </a:xfrm>
          <a:prstGeom prst="rect">
            <a:avLst/>
          </a:prstGeom>
          <a:noFill/>
          <a:ln>
            <a:noFill/>
          </a:ln>
        </p:spPr>
        <p:txBody>
          <a:bodyPr spcFirstLastPara="1" wrap="square" lIns="68575" tIns="34275" rIns="68575" bIns="34275" anchor="ctr" anchorCtr="0">
            <a:normAutofit/>
          </a:bodyPr>
          <a:lstStyle/>
          <a:p>
            <a:pPr marL="0" lvl="0" indent="0" algn="l" rtl="0">
              <a:lnSpc>
                <a:spcPct val="115000"/>
              </a:lnSpc>
              <a:spcBef>
                <a:spcPts val="900"/>
              </a:spcBef>
              <a:spcAft>
                <a:spcPts val="900"/>
              </a:spcAft>
              <a:buClr>
                <a:schemeClr val="dk1"/>
              </a:buClr>
              <a:buSzPts val="800"/>
              <a:buFont typeface="Arial"/>
              <a:buNone/>
            </a:pPr>
            <a:r>
              <a:rPr lang="fi" sz="3200">
                <a:latin typeface="Arial"/>
                <a:ea typeface="Arial"/>
                <a:cs typeface="Arial"/>
                <a:sym typeface="Arial"/>
              </a:rPr>
              <a:t> </a:t>
            </a:r>
            <a:r>
              <a:rPr lang="fi" sz="3200"/>
              <a:t>  Digital marketing regulation - GDPR</a:t>
            </a:r>
            <a:endParaRPr sz="3200"/>
          </a:p>
        </p:txBody>
      </p:sp>
      <p:sp>
        <p:nvSpPr>
          <p:cNvPr id="488" name="Google Shape;488;g230a88bf6bc_0_24"/>
          <p:cNvSpPr txBox="1">
            <a:spLocks noGrp="1"/>
          </p:cNvSpPr>
          <p:nvPr>
            <p:ph type="body" idx="1"/>
          </p:nvPr>
        </p:nvSpPr>
        <p:spPr>
          <a:xfrm>
            <a:off x="571500" y="623973"/>
            <a:ext cx="5029200" cy="1419300"/>
          </a:xfrm>
          <a:prstGeom prst="rect">
            <a:avLst/>
          </a:prstGeom>
          <a:noFill/>
          <a:ln>
            <a:noFill/>
          </a:ln>
        </p:spPr>
        <p:txBody>
          <a:bodyPr spcFirstLastPara="1" wrap="square" lIns="68575" tIns="34275" rIns="68575" bIns="34275" anchor="t" anchorCtr="0">
            <a:noAutofit/>
          </a:bodyPr>
          <a:lstStyle/>
          <a:p>
            <a:pPr marL="0" lvl="0" indent="0" algn="l" rtl="0">
              <a:lnSpc>
                <a:spcPct val="115000"/>
              </a:lnSpc>
              <a:spcBef>
                <a:spcPts val="900"/>
              </a:spcBef>
              <a:spcAft>
                <a:spcPts val="0"/>
              </a:spcAft>
              <a:buClr>
                <a:schemeClr val="dk1"/>
              </a:buClr>
              <a:buSzPts val="800"/>
              <a:buFont typeface="Arial"/>
              <a:buNone/>
            </a:pPr>
            <a:endParaRPr sz="1400">
              <a:latin typeface="Arial"/>
              <a:ea typeface="Arial"/>
              <a:cs typeface="Arial"/>
              <a:sym typeface="Arial"/>
            </a:endParaRPr>
          </a:p>
          <a:p>
            <a:pPr marL="457200" lvl="0" indent="-304800" algn="l" rtl="0">
              <a:lnSpc>
                <a:spcPct val="100000"/>
              </a:lnSpc>
              <a:spcBef>
                <a:spcPts val="900"/>
              </a:spcBef>
              <a:spcAft>
                <a:spcPts val="0"/>
              </a:spcAft>
              <a:buClr>
                <a:srgbClr val="F39200"/>
              </a:buClr>
              <a:buSzPts val="2100"/>
              <a:buFont typeface="Arial"/>
              <a:buChar char="•"/>
            </a:pPr>
            <a:r>
              <a:rPr lang="fi" sz="1400"/>
              <a:t>GDPR is a legal framework for keeping everyone's personal data safe by requiring companies to have safe processes for handling and storing personal information</a:t>
            </a:r>
            <a:br>
              <a:rPr lang="fi" sz="1400"/>
            </a:br>
            <a:endParaRPr sz="1400"/>
          </a:p>
          <a:p>
            <a:pPr marL="457200" lvl="0" indent="-304800" algn="l" rtl="0">
              <a:lnSpc>
                <a:spcPct val="100000"/>
              </a:lnSpc>
              <a:spcBef>
                <a:spcPts val="0"/>
              </a:spcBef>
              <a:spcAft>
                <a:spcPts val="0"/>
              </a:spcAft>
              <a:buClr>
                <a:srgbClr val="F39200"/>
              </a:buClr>
              <a:buSzPts val="2100"/>
              <a:buFont typeface="Arial"/>
              <a:buChar char="•"/>
            </a:pPr>
            <a:r>
              <a:rPr lang="fi" sz="1400"/>
              <a:t>Organisations can only contact consumers if they have explicitly given consent</a:t>
            </a:r>
            <a:br>
              <a:rPr lang="fi" sz="1400"/>
            </a:br>
            <a:endParaRPr sz="1400"/>
          </a:p>
          <a:p>
            <a:pPr marL="457200" lvl="0" indent="-304800" algn="l" rtl="0">
              <a:lnSpc>
                <a:spcPct val="100000"/>
              </a:lnSpc>
              <a:spcBef>
                <a:spcPts val="0"/>
              </a:spcBef>
              <a:spcAft>
                <a:spcPts val="0"/>
              </a:spcAft>
              <a:buClr>
                <a:srgbClr val="F39200"/>
              </a:buClr>
              <a:buSzPts val="2100"/>
              <a:buFont typeface="Arial"/>
              <a:buChar char="•"/>
            </a:pPr>
            <a:r>
              <a:rPr lang="fi" sz="1400"/>
              <a:t>The law allows users to request their personal data be deleted, edited, or transferred.</a:t>
            </a:r>
            <a:br>
              <a:rPr lang="fi" sz="1400"/>
            </a:br>
            <a:endParaRPr sz="1400"/>
          </a:p>
          <a:p>
            <a:pPr marL="457200" lvl="0" indent="-304800" algn="l" rtl="0">
              <a:lnSpc>
                <a:spcPct val="100000"/>
              </a:lnSpc>
              <a:spcBef>
                <a:spcPts val="0"/>
              </a:spcBef>
              <a:spcAft>
                <a:spcPts val="0"/>
              </a:spcAft>
              <a:buClr>
                <a:srgbClr val="F39200"/>
              </a:buClr>
              <a:buSzPts val="2100"/>
              <a:buFont typeface="Arial"/>
              <a:buChar char="•"/>
            </a:pPr>
            <a:r>
              <a:rPr lang="fi" sz="1400"/>
              <a:t>Organizations must provide transparent information about how they handle users’ personal data</a:t>
            </a:r>
            <a:br>
              <a:rPr lang="fi" sz="1400"/>
            </a:br>
            <a:endParaRPr sz="1400"/>
          </a:p>
          <a:p>
            <a:pPr marL="457200" lvl="0" indent="-304800" algn="l" rtl="0">
              <a:lnSpc>
                <a:spcPct val="100000"/>
              </a:lnSpc>
              <a:spcBef>
                <a:spcPts val="0"/>
              </a:spcBef>
              <a:spcAft>
                <a:spcPts val="0"/>
              </a:spcAft>
              <a:buClr>
                <a:srgbClr val="F39200"/>
              </a:buClr>
              <a:buSzPts val="2100"/>
              <a:buFont typeface="Arial"/>
              <a:buChar char="•"/>
            </a:pPr>
            <a:r>
              <a:rPr lang="fi" sz="1400"/>
              <a:t>More information: </a:t>
            </a:r>
            <a:r>
              <a:rPr lang="fi" sz="1400">
                <a:latin typeface="Arial"/>
                <a:ea typeface="Arial"/>
                <a:cs typeface="Arial"/>
                <a:sym typeface="Arial"/>
              </a:rPr>
              <a:t>European Commission </a:t>
            </a:r>
            <a:r>
              <a:rPr lang="fi" sz="1400" u="sng">
                <a:solidFill>
                  <a:schemeClr val="hlink"/>
                </a:solidFill>
                <a:latin typeface="Arial"/>
                <a:ea typeface="Arial"/>
                <a:cs typeface="Arial"/>
                <a:sym typeface="Arial"/>
                <a:hlinkClick r:id="rId3"/>
              </a:rPr>
              <a:t>http://ec.europa.eu/justice/data-protection/index_en.htm</a:t>
            </a:r>
            <a:r>
              <a:rPr lang="fi" sz="1400">
                <a:latin typeface="Arial"/>
                <a:ea typeface="Arial"/>
                <a:cs typeface="Arial"/>
                <a:sym typeface="Arial"/>
              </a:rPr>
              <a:t>  	</a:t>
            </a:r>
            <a:endParaRPr sz="1400"/>
          </a:p>
        </p:txBody>
      </p:sp>
      <p:pic>
        <p:nvPicPr>
          <p:cNvPr id="489" name="Google Shape;489;g230a88bf6bc_0_2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600700" y="1157407"/>
            <a:ext cx="3231351" cy="1771857"/>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34"/>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In-class activity or group assignment</a:t>
            </a:r>
            <a:endParaRPr/>
          </a:p>
        </p:txBody>
      </p:sp>
      <p:sp>
        <p:nvSpPr>
          <p:cNvPr id="495" name="Google Shape;495;p34"/>
          <p:cNvSpPr txBox="1">
            <a:spLocks noGrp="1"/>
          </p:cNvSpPr>
          <p:nvPr>
            <p:ph type="body" idx="2"/>
          </p:nvPr>
        </p:nvSpPr>
        <p:spPr>
          <a:xfrm>
            <a:off x="848795" y="934563"/>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a:t>Obviously, digital marketing channels can offer versatile advantages - but only when you can choose the right ones to meet your target audience. </a:t>
            </a:r>
            <a:endParaRPr/>
          </a:p>
          <a:p>
            <a:pPr marL="360000" lvl="0" indent="-323850" algn="l" rtl="0">
              <a:lnSpc>
                <a:spcPct val="100000"/>
              </a:lnSpc>
              <a:spcBef>
                <a:spcPts val="0"/>
              </a:spcBef>
              <a:spcAft>
                <a:spcPts val="0"/>
              </a:spcAft>
              <a:buClr>
                <a:srgbClr val="F39200"/>
              </a:buClr>
              <a:buSzPts val="1500"/>
              <a:buAutoNum type="arabicPeriod"/>
            </a:pPr>
            <a:r>
              <a:rPr lang="fi"/>
              <a:t>Choose a business  that is interesting for you. </a:t>
            </a:r>
            <a:endParaRPr/>
          </a:p>
          <a:p>
            <a:pPr marL="360000" lvl="0" indent="-228600" algn="l" rtl="0">
              <a:lnSpc>
                <a:spcPct val="100000"/>
              </a:lnSpc>
              <a:spcBef>
                <a:spcPts val="0"/>
              </a:spcBef>
              <a:spcAft>
                <a:spcPts val="0"/>
              </a:spcAft>
              <a:buClr>
                <a:srgbClr val="F39200"/>
              </a:buClr>
              <a:buSzPts val="1500"/>
              <a:buNone/>
            </a:pPr>
            <a:endParaRPr/>
          </a:p>
          <a:p>
            <a:pPr marL="360000" lvl="0" indent="-323850" algn="l" rtl="0">
              <a:lnSpc>
                <a:spcPct val="100000"/>
              </a:lnSpc>
              <a:spcBef>
                <a:spcPts val="0"/>
              </a:spcBef>
              <a:spcAft>
                <a:spcPts val="0"/>
              </a:spcAft>
              <a:buClr>
                <a:srgbClr val="F39200"/>
              </a:buClr>
              <a:buSzPts val="1500"/>
              <a:buAutoNum type="arabicPeriod"/>
            </a:pPr>
            <a:r>
              <a:rPr lang="fi"/>
              <a:t>Try to define their target audiences (individuals and groups that are potential customers/users for your product). </a:t>
            </a:r>
            <a:endParaRPr/>
          </a:p>
          <a:p>
            <a:pPr marL="360000" lvl="0" indent="-228600" algn="l" rtl="0">
              <a:lnSpc>
                <a:spcPct val="100000"/>
              </a:lnSpc>
              <a:spcBef>
                <a:spcPts val="0"/>
              </a:spcBef>
              <a:spcAft>
                <a:spcPts val="0"/>
              </a:spcAft>
              <a:buClr>
                <a:srgbClr val="F39200"/>
              </a:buClr>
              <a:buSzPts val="1500"/>
              <a:buNone/>
            </a:pPr>
            <a:endParaRPr/>
          </a:p>
          <a:p>
            <a:pPr marL="360000" lvl="0" indent="-323850" algn="l" rtl="0">
              <a:lnSpc>
                <a:spcPct val="100000"/>
              </a:lnSpc>
              <a:spcBef>
                <a:spcPts val="0"/>
              </a:spcBef>
              <a:spcAft>
                <a:spcPts val="0"/>
              </a:spcAft>
              <a:buClr>
                <a:srgbClr val="F39200"/>
              </a:buClr>
              <a:buSzPts val="1500"/>
              <a:buAutoNum type="arabicPeriod"/>
            </a:pPr>
            <a:r>
              <a:rPr lang="fi"/>
              <a:t>After listing up 3-4 target audiences (potential customer groups), list 2-3 digital channels where your target audience is likely to spend time. List also 2-3 traditional channels.</a:t>
            </a:r>
            <a:endParaRPr/>
          </a:p>
          <a:p>
            <a:pPr marL="0" lvl="0" indent="0" algn="l" rtl="0">
              <a:lnSpc>
                <a:spcPct val="100000"/>
              </a:lnSpc>
              <a:spcBef>
                <a:spcPts val="1200"/>
              </a:spcBef>
              <a:spcAft>
                <a:spcPts val="0"/>
              </a:spcAft>
              <a:buClr>
                <a:schemeClr val="lt1"/>
              </a:buClr>
              <a:buSzPts val="1500"/>
              <a:buNone/>
            </a:pPr>
            <a:r>
              <a:rPr lang="fi"/>
              <a:t>Can be made individually or in small 2-3 student groups. Recommendable time: 30-45  minutes</a:t>
            </a: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30" descr="Graphical user interface&#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501" name="Google Shape;501;p30"/>
          <p:cNvSpPr txBox="1">
            <a:spLocks noGrp="1"/>
          </p:cNvSpPr>
          <p:nvPr>
            <p:ph type="title"/>
          </p:nvPr>
        </p:nvSpPr>
        <p:spPr>
          <a:xfrm>
            <a:off x="619125" y="3097831"/>
            <a:ext cx="7905750" cy="628148"/>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sz="3600"/>
              <a:t>Trends and perspectives</a:t>
            </a:r>
            <a:br>
              <a:rPr lang="fi" sz="3600"/>
            </a:b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pic>
        <p:nvPicPr>
          <p:cNvPr id="506" name="Google Shape;506;p3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34259" y="774700"/>
            <a:ext cx="5366816" cy="4011026"/>
          </a:xfrm>
          <a:prstGeom prst="rect">
            <a:avLst/>
          </a:prstGeom>
          <a:noFill/>
          <a:ln>
            <a:noFill/>
          </a:ln>
          <a:effectLst>
            <a:outerShdw blurRad="63500" sx="102000" sy="102000" algn="ctr" rotWithShape="0">
              <a:srgbClr val="000000">
                <a:alpha val="40000"/>
              </a:srgbClr>
            </a:outerShdw>
          </a:effectLst>
        </p:spPr>
      </p:pic>
      <p:sp>
        <p:nvSpPr>
          <p:cNvPr id="507" name="Google Shape;507;p31"/>
          <p:cNvSpPr txBox="1"/>
          <p:nvPr/>
        </p:nvSpPr>
        <p:spPr>
          <a:xfrm>
            <a:off x="7466822" y="4785725"/>
            <a:ext cx="1563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200" b="0" i="0" u="sng" strike="noStrike" cap="none">
                <a:solidFill>
                  <a:schemeClr val="hlink"/>
                </a:solidFill>
                <a:latin typeface="Arial"/>
                <a:ea typeface="Arial"/>
                <a:cs typeface="Arial"/>
                <a:sym typeface="Arial"/>
                <a:hlinkClick r:id="rId4"/>
              </a:rPr>
              <a:t>McKinsey, 2022</a:t>
            </a:r>
            <a:endParaRPr sz="1200" b="0" i="0" u="none" strike="noStrike" cap="none">
              <a:solidFill>
                <a:srgbClr val="000000"/>
              </a:solidFill>
              <a:latin typeface="Arial"/>
              <a:ea typeface="Arial"/>
              <a:cs typeface="Arial"/>
              <a:sym typeface="Arial"/>
            </a:endParaRPr>
          </a:p>
        </p:txBody>
      </p:sp>
      <p:sp>
        <p:nvSpPr>
          <p:cNvPr id="508" name="Google Shape;508;p31"/>
          <p:cNvSpPr txBox="1">
            <a:spLocks noGrp="1"/>
          </p:cNvSpPr>
          <p:nvPr>
            <p:ph type="title" idx="4294967295"/>
          </p:nvPr>
        </p:nvSpPr>
        <p:spPr>
          <a:xfrm>
            <a:off x="220664" y="-12701"/>
            <a:ext cx="8480425" cy="993776"/>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2400"/>
              <a:buFont typeface="Arial"/>
              <a:buNone/>
            </a:pPr>
            <a:r>
              <a:rPr lang="fi" sz="2400"/>
              <a:t>Which digital means are used to access services?</a:t>
            </a:r>
            <a:br>
              <a:rPr lang="fi" sz="2800"/>
            </a:br>
            <a:endParaRPr sz="2800"/>
          </a:p>
        </p:txBody>
      </p:sp>
      <p:sp>
        <p:nvSpPr>
          <p:cNvPr id="509" name="Google Shape;509;p31"/>
          <p:cNvSpPr txBox="1">
            <a:spLocks noGrp="1"/>
          </p:cNvSpPr>
          <p:nvPr>
            <p:ph type="body" idx="4294967295"/>
          </p:nvPr>
        </p:nvSpPr>
        <p:spPr>
          <a:xfrm>
            <a:off x="178320" y="774700"/>
            <a:ext cx="2955925" cy="3387725"/>
          </a:xfrm>
          <a:prstGeom prst="rect">
            <a:avLst/>
          </a:prstGeom>
          <a:noFill/>
          <a:ln>
            <a:noFill/>
          </a:ln>
        </p:spPr>
        <p:txBody>
          <a:bodyPr spcFirstLastPara="1" wrap="square" lIns="91425" tIns="45700" rIns="91425" bIns="45700" anchor="t" anchorCtr="0">
            <a:spAutoFit/>
          </a:bodyPr>
          <a:lstStyle/>
          <a:p>
            <a:pPr marL="290195" lvl="0" indent="-285750" algn="l" rtl="0">
              <a:lnSpc>
                <a:spcPct val="90000"/>
              </a:lnSpc>
              <a:spcBef>
                <a:spcPts val="0"/>
              </a:spcBef>
              <a:spcAft>
                <a:spcPts val="0"/>
              </a:spcAft>
              <a:buClr>
                <a:srgbClr val="F39200"/>
              </a:buClr>
              <a:buSzPts val="2400"/>
              <a:buFont typeface="Arial"/>
              <a:buChar char="•"/>
            </a:pPr>
            <a:r>
              <a:rPr lang="fi" sz="1600"/>
              <a:t>European prefer website whereas African use apps</a:t>
            </a:r>
            <a:endParaRPr/>
          </a:p>
          <a:p>
            <a:pPr marL="391795" lvl="0" indent="-133350" algn="l" rtl="0">
              <a:lnSpc>
                <a:spcPct val="90000"/>
              </a:lnSpc>
              <a:spcBef>
                <a:spcPts val="0"/>
              </a:spcBef>
              <a:spcAft>
                <a:spcPts val="0"/>
              </a:spcAft>
              <a:buClr>
                <a:srgbClr val="F39200"/>
              </a:buClr>
              <a:buSzPts val="2400"/>
              <a:buFont typeface="Arial"/>
              <a:buNone/>
            </a:pPr>
            <a:endParaRPr sz="1600"/>
          </a:p>
          <a:p>
            <a:pPr marL="290195" lvl="0" indent="-285750" algn="l" rtl="0">
              <a:lnSpc>
                <a:spcPct val="90000"/>
              </a:lnSpc>
              <a:spcBef>
                <a:spcPts val="0"/>
              </a:spcBef>
              <a:spcAft>
                <a:spcPts val="0"/>
              </a:spcAft>
              <a:buClr>
                <a:srgbClr val="F39200"/>
              </a:buClr>
              <a:buSzPts val="2400"/>
              <a:buFont typeface="Arial"/>
              <a:buChar char="•"/>
            </a:pPr>
            <a:r>
              <a:rPr lang="fi" sz="1600"/>
              <a:t>The trend is towards mobile apps; young generation prefers mobile</a:t>
            </a:r>
            <a:endParaRPr/>
          </a:p>
          <a:p>
            <a:pPr marL="391795" lvl="0" indent="-133350" algn="l" rtl="0">
              <a:lnSpc>
                <a:spcPct val="90000"/>
              </a:lnSpc>
              <a:spcBef>
                <a:spcPts val="0"/>
              </a:spcBef>
              <a:spcAft>
                <a:spcPts val="0"/>
              </a:spcAft>
              <a:buClr>
                <a:srgbClr val="F39200"/>
              </a:buClr>
              <a:buSzPts val="2400"/>
              <a:buFont typeface="Arial"/>
              <a:buNone/>
            </a:pPr>
            <a:endParaRPr sz="1600"/>
          </a:p>
          <a:p>
            <a:pPr marL="290195" lvl="0" indent="-285750" algn="l" rtl="0">
              <a:lnSpc>
                <a:spcPct val="90000"/>
              </a:lnSpc>
              <a:spcBef>
                <a:spcPts val="0"/>
              </a:spcBef>
              <a:spcAft>
                <a:spcPts val="0"/>
              </a:spcAft>
              <a:buClr>
                <a:srgbClr val="F39200"/>
              </a:buClr>
              <a:buSzPts val="2400"/>
              <a:buFont typeface="Arial"/>
              <a:buChar char="•"/>
            </a:pPr>
            <a:r>
              <a:rPr lang="fi" sz="1600"/>
              <a:t>Difference between fields of service/product (for instance educational services are entered over websites, whereas many games are used via mobile apps, etc.) </a:t>
            </a:r>
            <a:endParaRPr/>
          </a:p>
          <a:p>
            <a:pPr marL="285750" lvl="0" indent="-196850" algn="l" rtl="0">
              <a:lnSpc>
                <a:spcPct val="90000"/>
              </a:lnSpc>
              <a:spcBef>
                <a:spcPts val="0"/>
              </a:spcBef>
              <a:spcAft>
                <a:spcPts val="0"/>
              </a:spcAft>
              <a:buClr>
                <a:srgbClr val="161249"/>
              </a:buClr>
              <a:buSzPts val="1400"/>
              <a:buFont typeface="Arial"/>
              <a:buNone/>
            </a:pPr>
            <a:endParaRPr sz="1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32"/>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2800"/>
              <a:buFont typeface="Arial"/>
              <a:buNone/>
            </a:pPr>
            <a:r>
              <a:rPr lang="fi" sz="2800"/>
              <a:t>Data about trends and website traffic on internet; sources</a:t>
            </a:r>
            <a:endParaRPr sz="2800"/>
          </a:p>
        </p:txBody>
      </p:sp>
      <p:sp>
        <p:nvSpPr>
          <p:cNvPr id="515" name="Google Shape;515;p32"/>
          <p:cNvSpPr txBox="1">
            <a:spLocks noGrp="1"/>
          </p:cNvSpPr>
          <p:nvPr>
            <p:ph type="body" idx="1"/>
          </p:nvPr>
        </p:nvSpPr>
        <p:spPr>
          <a:xfrm>
            <a:off x="628650" y="1268025"/>
            <a:ext cx="7886700" cy="3240300"/>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1200"/>
              </a:spcBef>
              <a:spcAft>
                <a:spcPts val="0"/>
              </a:spcAft>
              <a:buClr>
                <a:srgbClr val="161249"/>
              </a:buClr>
              <a:buSzPts val="1800"/>
              <a:buFont typeface="Arial"/>
              <a:buNone/>
            </a:pPr>
            <a:r>
              <a:rPr lang="fi" sz="1800" b="1">
                <a:solidFill>
                  <a:srgbClr val="F39200"/>
                </a:solidFill>
              </a:rPr>
              <a:t>Key concepts and terms of digital marketing</a:t>
            </a:r>
            <a:endParaRPr/>
          </a:p>
          <a:p>
            <a:pPr marL="457200" marR="0" lvl="0" indent="-323850" algn="l" rtl="0">
              <a:lnSpc>
                <a:spcPct val="90000"/>
              </a:lnSpc>
              <a:spcBef>
                <a:spcPts val="1200"/>
              </a:spcBef>
              <a:spcAft>
                <a:spcPts val="0"/>
              </a:spcAft>
              <a:buClr>
                <a:srgbClr val="000000"/>
              </a:buClr>
              <a:buSzPts val="1514"/>
              <a:buFont typeface="Arial"/>
              <a:buChar char="-"/>
            </a:pPr>
            <a:r>
              <a:rPr lang="fi" sz="1400" b="0" i="0" u="none" strike="noStrike" cap="none">
                <a:solidFill>
                  <a:srgbClr val="161249"/>
                </a:solidFill>
                <a:latin typeface="Arial"/>
                <a:ea typeface="Arial"/>
                <a:cs typeface="Arial"/>
                <a:sym typeface="Arial"/>
              </a:rPr>
              <a:t>use search word ‘digital marketing concepts/terms/vocabulary’ (also in  your local language)</a:t>
            </a:r>
            <a:endParaRPr/>
          </a:p>
          <a:p>
            <a:pPr marL="0" marR="0" lvl="0" indent="0" algn="l" rtl="0">
              <a:lnSpc>
                <a:spcPct val="90000"/>
              </a:lnSpc>
              <a:spcBef>
                <a:spcPts val="1200"/>
              </a:spcBef>
              <a:spcAft>
                <a:spcPts val="0"/>
              </a:spcAft>
              <a:buClr>
                <a:srgbClr val="161249"/>
              </a:buClr>
              <a:buSzPts val="1800"/>
              <a:buFont typeface="Arial"/>
              <a:buNone/>
            </a:pPr>
            <a:r>
              <a:rPr lang="fi" sz="1800" b="1">
                <a:solidFill>
                  <a:srgbClr val="F39200"/>
                </a:solidFill>
              </a:rPr>
              <a:t>What happens in internet? </a:t>
            </a:r>
            <a:r>
              <a:rPr lang="fi" sz="1400"/>
              <a:t>ex. </a:t>
            </a:r>
            <a:r>
              <a:rPr lang="fi" sz="1400" b="0" i="0" u="none" strike="noStrike" cap="none">
                <a:solidFill>
                  <a:srgbClr val="161249"/>
                </a:solidFill>
                <a:latin typeface="Arial"/>
                <a:ea typeface="Arial"/>
                <a:cs typeface="Arial"/>
                <a:sym typeface="Arial"/>
              </a:rPr>
              <a:t> </a:t>
            </a:r>
            <a:r>
              <a:rPr lang="fi" sz="1400" b="1" u="sng">
                <a:solidFill>
                  <a:schemeClr val="hlink"/>
                </a:solidFill>
                <a:hlinkClick r:id="rId3"/>
              </a:rPr>
              <a:t>https://www.statista.com/</a:t>
            </a:r>
            <a:r>
              <a:rPr lang="fi" sz="1400" b="1">
                <a:solidFill>
                  <a:srgbClr val="000000"/>
                </a:solidFill>
              </a:rPr>
              <a:t> ; </a:t>
            </a:r>
            <a:r>
              <a:rPr lang="fi" sz="1400" b="1" u="sng">
                <a:solidFill>
                  <a:srgbClr val="0563C1"/>
                </a:solidFill>
                <a:hlinkClick r:id="rId4">
                  <a:extLst>
                    <a:ext uri="{A12FA001-AC4F-418D-AE19-62706E023703}">
                      <ahyp:hlinkClr xmlns:ahyp="http://schemas.microsoft.com/office/drawing/2018/hyperlinkcolor" val="tx"/>
                    </a:ext>
                  </a:extLst>
                </a:hlinkClick>
              </a:rPr>
              <a:t>Localiq.com</a:t>
            </a:r>
            <a:r>
              <a:rPr lang="fi" sz="1400" b="1">
                <a:solidFill>
                  <a:srgbClr val="000000"/>
                </a:solidFill>
              </a:rPr>
              <a:t>; </a:t>
            </a:r>
            <a:endParaRPr sz="1400" b="1" i="0" u="none" strike="noStrike" cap="none">
              <a:solidFill>
                <a:srgbClr val="000000"/>
              </a:solidFill>
              <a:latin typeface="Arial"/>
              <a:ea typeface="Arial"/>
              <a:cs typeface="Arial"/>
              <a:sym typeface="Arial"/>
            </a:endParaRPr>
          </a:p>
          <a:p>
            <a:pPr marL="457200" marR="0" lvl="0" indent="-323850" algn="l" rtl="0">
              <a:lnSpc>
                <a:spcPct val="90000"/>
              </a:lnSpc>
              <a:spcBef>
                <a:spcPts val="1200"/>
              </a:spcBef>
              <a:spcAft>
                <a:spcPts val="0"/>
              </a:spcAft>
              <a:buClr>
                <a:srgbClr val="000000"/>
              </a:buClr>
              <a:buSzPts val="1514"/>
              <a:buFont typeface="Arial"/>
              <a:buChar char="-"/>
            </a:pPr>
            <a:r>
              <a:rPr lang="fi" sz="1400"/>
              <a:t>volumes of searches, w</a:t>
            </a:r>
            <a:r>
              <a:rPr lang="fi" sz="1400" b="0" i="0" u="none" strike="noStrike" cap="none">
                <a:solidFill>
                  <a:srgbClr val="161249"/>
                </a:solidFill>
                <a:latin typeface="Arial"/>
                <a:ea typeface="Arial"/>
                <a:cs typeface="Arial"/>
                <a:sym typeface="Arial"/>
              </a:rPr>
              <a:t>eb behaviour, shopping, etc.</a:t>
            </a:r>
            <a:endParaRPr sz="1400" b="1" i="0" u="none" strike="noStrike" cap="none">
              <a:solidFill>
                <a:srgbClr val="161249"/>
              </a:solidFill>
              <a:latin typeface="Arial"/>
              <a:ea typeface="Arial"/>
              <a:cs typeface="Arial"/>
              <a:sym typeface="Arial"/>
            </a:endParaRPr>
          </a:p>
          <a:p>
            <a:pPr marL="0" marR="0" lvl="0" indent="0" algn="l" rtl="0">
              <a:lnSpc>
                <a:spcPct val="90000"/>
              </a:lnSpc>
              <a:spcBef>
                <a:spcPts val="1200"/>
              </a:spcBef>
              <a:spcAft>
                <a:spcPts val="0"/>
              </a:spcAft>
              <a:buClr>
                <a:srgbClr val="161249"/>
              </a:buClr>
              <a:buSzPts val="1800"/>
              <a:buFont typeface="Arial"/>
              <a:buNone/>
            </a:pPr>
            <a:r>
              <a:rPr lang="fi" sz="1800" b="1" i="0" u="none" strike="noStrike" cap="none">
                <a:solidFill>
                  <a:srgbClr val="F39200"/>
                </a:solidFill>
                <a:latin typeface="Arial"/>
                <a:ea typeface="Arial"/>
                <a:cs typeface="Arial"/>
                <a:sym typeface="Arial"/>
              </a:rPr>
              <a:t> Which topics and websites are searched?  </a:t>
            </a:r>
            <a:r>
              <a:rPr lang="fi" sz="1400"/>
              <a:t>ex. </a:t>
            </a:r>
            <a:r>
              <a:rPr lang="fi" sz="1400" b="0" i="0" u="none" strike="noStrike" cap="none">
                <a:solidFill>
                  <a:srgbClr val="161249"/>
                </a:solidFill>
                <a:latin typeface="Arial"/>
                <a:ea typeface="Arial"/>
                <a:cs typeface="Arial"/>
                <a:sym typeface="Arial"/>
              </a:rPr>
              <a:t> </a:t>
            </a:r>
            <a:r>
              <a:rPr lang="fi" sz="1400" b="1" i="0" u="sng" strike="noStrike" cap="none">
                <a:solidFill>
                  <a:srgbClr val="0563C1"/>
                </a:solidFill>
                <a:latin typeface="Arial"/>
                <a:ea typeface="Arial"/>
                <a:cs typeface="Arial"/>
                <a:sym typeface="Arial"/>
                <a:hlinkClick r:id="rId5">
                  <a:extLst>
                    <a:ext uri="{A12FA001-AC4F-418D-AE19-62706E023703}">
                      <ahyp:hlinkClr xmlns:ahyp="http://schemas.microsoft.com/office/drawing/2018/hyperlinkcolor" val="tx"/>
                    </a:ext>
                  </a:extLst>
                </a:hlinkClick>
              </a:rPr>
              <a:t>Google trends</a:t>
            </a:r>
            <a:r>
              <a:rPr lang="fi" sz="1400" b="1" i="0" u="none" strike="noStrike" cap="none">
                <a:solidFill>
                  <a:srgbClr val="000000"/>
                </a:solidFill>
                <a:latin typeface="Arial"/>
                <a:ea typeface="Arial"/>
                <a:cs typeface="Arial"/>
                <a:sym typeface="Arial"/>
              </a:rPr>
              <a:t> </a:t>
            </a:r>
            <a:endParaRPr/>
          </a:p>
          <a:p>
            <a:pPr marL="457200" marR="0" lvl="0" indent="-323850" algn="l" rtl="0">
              <a:lnSpc>
                <a:spcPct val="90000"/>
              </a:lnSpc>
              <a:spcBef>
                <a:spcPts val="1200"/>
              </a:spcBef>
              <a:spcAft>
                <a:spcPts val="0"/>
              </a:spcAft>
              <a:buClr>
                <a:srgbClr val="000000"/>
              </a:buClr>
              <a:buSzPts val="1514"/>
              <a:buFont typeface="Arial"/>
              <a:buChar char="-"/>
            </a:pPr>
            <a:r>
              <a:rPr lang="fi" sz="1400" b="0" i="0" u="none" strike="noStrike" cap="none">
                <a:solidFill>
                  <a:srgbClr val="161249"/>
                </a:solidFill>
                <a:latin typeface="Arial"/>
                <a:ea typeface="Arial"/>
                <a:cs typeface="Arial"/>
                <a:sym typeface="Arial"/>
              </a:rPr>
              <a:t>The volume of search words used actually for any country or region</a:t>
            </a:r>
            <a:endParaRPr/>
          </a:p>
          <a:p>
            <a:pPr marL="457200" marR="0" lvl="0" indent="-323850" algn="l" rtl="0">
              <a:lnSpc>
                <a:spcPct val="90000"/>
              </a:lnSpc>
              <a:spcBef>
                <a:spcPts val="0"/>
              </a:spcBef>
              <a:spcAft>
                <a:spcPts val="0"/>
              </a:spcAft>
              <a:buClr>
                <a:srgbClr val="000000"/>
              </a:buClr>
              <a:buSzPts val="1514"/>
              <a:buFont typeface="Arial"/>
              <a:buChar char="-"/>
            </a:pPr>
            <a:r>
              <a:rPr lang="fi" sz="1400" b="0" i="0" u="none" strike="noStrike" cap="none">
                <a:solidFill>
                  <a:srgbClr val="161249"/>
                </a:solidFill>
                <a:latin typeface="Arial"/>
                <a:ea typeface="Arial"/>
                <a:cs typeface="Arial"/>
                <a:sym typeface="Arial"/>
              </a:rPr>
              <a:t>Trends in any search word </a:t>
            </a:r>
            <a:endParaRPr/>
          </a:p>
          <a:p>
            <a:pPr marL="457200" marR="0" lvl="0" indent="-323849" algn="l" rtl="0">
              <a:lnSpc>
                <a:spcPct val="90000"/>
              </a:lnSpc>
              <a:spcBef>
                <a:spcPts val="0"/>
              </a:spcBef>
              <a:spcAft>
                <a:spcPts val="0"/>
              </a:spcAft>
              <a:buClr>
                <a:srgbClr val="000000"/>
              </a:buClr>
              <a:buSzPts val="1514"/>
              <a:buFont typeface="Arial"/>
              <a:buChar char="-"/>
            </a:pPr>
            <a:r>
              <a:rPr lang="fi" sz="1400" b="0" i="0" u="none" strike="noStrike" cap="none">
                <a:solidFill>
                  <a:srgbClr val="161249"/>
                </a:solidFill>
                <a:latin typeface="Arial"/>
                <a:ea typeface="Arial"/>
                <a:cs typeface="Arial"/>
                <a:sym typeface="Arial"/>
              </a:rPr>
              <a:t>Trends in themes and topics</a:t>
            </a:r>
            <a:endParaRPr sz="1400" b="0" i="0" u="none" strike="noStrike" cap="none">
              <a:solidFill>
                <a:srgbClr val="161249"/>
              </a:solidFill>
              <a:latin typeface="Arial"/>
              <a:ea typeface="Arial"/>
              <a:cs typeface="Arial"/>
              <a:sym typeface="Arial"/>
            </a:endParaRPr>
          </a:p>
          <a:p>
            <a:pPr marL="457200" marR="0" lvl="0" indent="0" algn="l" rtl="0">
              <a:lnSpc>
                <a:spcPct val="90000"/>
              </a:lnSpc>
              <a:spcBef>
                <a:spcPts val="0"/>
              </a:spcBef>
              <a:spcAft>
                <a:spcPts val="0"/>
              </a:spcAft>
              <a:buNone/>
            </a:pPr>
            <a:endParaRPr sz="1400"/>
          </a:p>
          <a:p>
            <a:pPr marL="0" lvl="0" indent="0" algn="l" rtl="0">
              <a:spcBef>
                <a:spcPts val="0"/>
              </a:spcBef>
              <a:spcAft>
                <a:spcPts val="0"/>
              </a:spcAft>
              <a:buNone/>
            </a:pPr>
            <a:r>
              <a:rPr lang="fi" sz="1400"/>
              <a:t>Note! There are numerous providers of useful data and insights on digital market. Some of them have tools and testers for free trial</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33"/>
          <p:cNvSpPr txBox="1">
            <a:spLocks noGrp="1"/>
          </p:cNvSpPr>
          <p:nvPr>
            <p:ph type="body" idx="1"/>
          </p:nvPr>
        </p:nvSpPr>
        <p:spPr>
          <a:xfrm>
            <a:off x="848795" y="411515"/>
            <a:ext cx="6614054"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b="1">
                <a:solidFill>
                  <a:schemeClr val="lt1"/>
                </a:solidFill>
              </a:rPr>
              <a:t>In-Class activities: Web behaviour and trends </a:t>
            </a:r>
            <a:br>
              <a:rPr lang="fi" sz="2800" b="1">
                <a:solidFill>
                  <a:schemeClr val="lt1"/>
                </a:solidFill>
              </a:rPr>
            </a:br>
            <a:endParaRPr/>
          </a:p>
        </p:txBody>
      </p:sp>
      <p:sp>
        <p:nvSpPr>
          <p:cNvPr id="521" name="Google Shape;521;p33"/>
          <p:cNvSpPr txBox="1">
            <a:spLocks noGrp="1"/>
          </p:cNvSpPr>
          <p:nvPr>
            <p:ph type="body" idx="2"/>
          </p:nvPr>
        </p:nvSpPr>
        <p:spPr>
          <a:xfrm>
            <a:off x="848795" y="869196"/>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400"/>
              <a:buNone/>
            </a:pPr>
            <a:r>
              <a:rPr lang="fi" sz="1800" b="1">
                <a:solidFill>
                  <a:srgbClr val="F39200"/>
                </a:solidFill>
              </a:rPr>
              <a:t>Activity 1: Evolution of web behaviour</a:t>
            </a:r>
            <a:br>
              <a:rPr lang="fi" sz="1300" b="1"/>
            </a:br>
            <a:r>
              <a:rPr lang="fi" sz="1400"/>
              <a:t>Go to Localiq.com (you could also search for ‘what happens in internet’, or ‘web behaviour’ for more sources). Inspect the article and the figure. How is ‘web behaviour’ evolving? What will increase/decrease in the next 3 years/5 years?</a:t>
            </a:r>
            <a:endParaRPr sz="1400" b="1"/>
          </a:p>
          <a:p>
            <a:pPr marL="0" lvl="0" indent="0" algn="l" rtl="0">
              <a:lnSpc>
                <a:spcPct val="100000"/>
              </a:lnSpc>
              <a:spcBef>
                <a:spcPts val="1200"/>
              </a:spcBef>
              <a:spcAft>
                <a:spcPts val="0"/>
              </a:spcAft>
              <a:buClr>
                <a:schemeClr val="lt1"/>
              </a:buClr>
              <a:buSzPts val="1400"/>
              <a:buNone/>
            </a:pPr>
            <a:r>
              <a:rPr lang="fi" sz="1800" b="1">
                <a:solidFill>
                  <a:srgbClr val="F39200"/>
                </a:solidFill>
              </a:rPr>
              <a:t>Activity 2: Trends in web searches</a:t>
            </a:r>
            <a:br>
              <a:rPr lang="fi" sz="1300" b="1"/>
            </a:br>
            <a:r>
              <a:rPr lang="fi" sz="1400"/>
              <a:t>Choose a search word you find interesting. Go to </a:t>
            </a:r>
            <a:r>
              <a:rPr lang="fi" sz="1400" b="1"/>
              <a:t>Google trends</a:t>
            </a:r>
            <a:r>
              <a:rPr lang="fi" sz="1400"/>
              <a:t> (you´ll find it easily by search). Take 5-10 minutes for getting acquainted with the platform. </a:t>
            </a:r>
            <a:endParaRPr sz="1400"/>
          </a:p>
          <a:p>
            <a:pPr marL="457200" lvl="0" indent="-312261" algn="l" rtl="0">
              <a:lnSpc>
                <a:spcPct val="100000"/>
              </a:lnSpc>
              <a:spcBef>
                <a:spcPts val="1200"/>
              </a:spcBef>
              <a:spcAft>
                <a:spcPts val="0"/>
              </a:spcAft>
              <a:buClr>
                <a:schemeClr val="lt1"/>
              </a:buClr>
              <a:buSzPts val="1400"/>
              <a:buChar char="-"/>
            </a:pPr>
            <a:r>
              <a:rPr lang="fi" sz="1400"/>
              <a:t>Fill in your word (Note: It must have enough volume to exist in G.T.)</a:t>
            </a:r>
            <a:endParaRPr sz="1400"/>
          </a:p>
          <a:p>
            <a:pPr marL="457200" lvl="0" indent="-312261" algn="l" rtl="0">
              <a:lnSpc>
                <a:spcPct val="100000"/>
              </a:lnSpc>
              <a:spcBef>
                <a:spcPts val="0"/>
              </a:spcBef>
              <a:spcAft>
                <a:spcPts val="0"/>
              </a:spcAft>
              <a:buClr>
                <a:schemeClr val="lt1"/>
              </a:buClr>
              <a:buSzPts val="1400"/>
              <a:buChar char="-"/>
            </a:pPr>
            <a:r>
              <a:rPr lang="fi" sz="1400"/>
              <a:t>Find trends on the search word and the larger topic </a:t>
            </a:r>
            <a:endParaRPr sz="1400"/>
          </a:p>
          <a:p>
            <a:pPr marL="914400" lvl="1" indent="-312260" algn="l" rtl="0">
              <a:lnSpc>
                <a:spcPct val="100000"/>
              </a:lnSpc>
              <a:spcBef>
                <a:spcPts val="0"/>
              </a:spcBef>
              <a:spcAft>
                <a:spcPts val="0"/>
              </a:spcAft>
              <a:buClr>
                <a:schemeClr val="lt1"/>
              </a:buClr>
              <a:buSzPts val="1400"/>
              <a:buChar char="-"/>
            </a:pPr>
            <a:r>
              <a:rPr lang="fi" sz="1400"/>
              <a:t>their development across time</a:t>
            </a:r>
            <a:endParaRPr sz="1400"/>
          </a:p>
          <a:p>
            <a:pPr marL="914400" lvl="1" indent="-312260" algn="l" rtl="0">
              <a:lnSpc>
                <a:spcPct val="100000"/>
              </a:lnSpc>
              <a:spcBef>
                <a:spcPts val="0"/>
              </a:spcBef>
              <a:spcAft>
                <a:spcPts val="0"/>
              </a:spcAft>
              <a:buClr>
                <a:schemeClr val="lt1"/>
              </a:buClr>
              <a:buSzPts val="1400"/>
              <a:buChar char="-"/>
            </a:pPr>
            <a:r>
              <a:rPr lang="fi" sz="1400"/>
              <a:t>other suggested search words?</a:t>
            </a:r>
            <a:endParaRPr sz="1400"/>
          </a:p>
          <a:p>
            <a:pPr marL="0" lvl="0" indent="0" algn="l" rtl="0">
              <a:lnSpc>
                <a:spcPct val="100000"/>
              </a:lnSpc>
              <a:spcBef>
                <a:spcPts val="1200"/>
              </a:spcBef>
              <a:spcAft>
                <a:spcPts val="0"/>
              </a:spcAft>
              <a:buClr>
                <a:schemeClr val="lt1"/>
              </a:buClr>
              <a:buSzPts val="1400"/>
              <a:buNone/>
            </a:pPr>
            <a:r>
              <a:rPr lang="fi" sz="1400"/>
              <a:t>Which might be the reasons for this development and variations over time? Possible indications?  </a:t>
            </a:r>
            <a:endParaRPr sz="1400"/>
          </a:p>
          <a:p>
            <a:pPr marL="0" lvl="0" indent="0" algn="l" rtl="0">
              <a:lnSpc>
                <a:spcPct val="115714"/>
              </a:lnSpc>
              <a:spcBef>
                <a:spcPts val="1200"/>
              </a:spcBef>
              <a:spcAft>
                <a:spcPts val="0"/>
              </a:spcAft>
              <a:buClr>
                <a:schemeClr val="lt1"/>
              </a:buClr>
              <a:buSzPts val="1400"/>
              <a:buNone/>
            </a:pPr>
            <a:endParaRPr sz="14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35"/>
          <p:cNvSpPr txBox="1">
            <a:spLocks noGrp="1"/>
          </p:cNvSpPr>
          <p:nvPr>
            <p:ph type="title"/>
          </p:nvPr>
        </p:nvSpPr>
        <p:spPr>
          <a:xfrm>
            <a:off x="240711" y="248478"/>
            <a:ext cx="841815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a:t>Marketers use increasingly digital media</a:t>
            </a:r>
            <a:endParaRPr/>
          </a:p>
        </p:txBody>
      </p:sp>
      <p:sp>
        <p:nvSpPr>
          <p:cNvPr id="527" name="Google Shape;527;p35"/>
          <p:cNvSpPr txBox="1">
            <a:spLocks noGrp="1"/>
          </p:cNvSpPr>
          <p:nvPr>
            <p:ph type="body" idx="1"/>
          </p:nvPr>
        </p:nvSpPr>
        <p:spPr>
          <a:xfrm>
            <a:off x="284846" y="745564"/>
            <a:ext cx="2659824" cy="409067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1600"/>
              <a:buNone/>
            </a:pPr>
            <a:endParaRPr sz="1600"/>
          </a:p>
          <a:p>
            <a:pPr marL="285750" lvl="0" indent="-285750" algn="l" rtl="0">
              <a:lnSpc>
                <a:spcPct val="90000"/>
              </a:lnSpc>
              <a:spcBef>
                <a:spcPts val="1200"/>
              </a:spcBef>
              <a:spcAft>
                <a:spcPts val="0"/>
              </a:spcAft>
              <a:buClr>
                <a:srgbClr val="F39200"/>
              </a:buClr>
              <a:buSzPts val="2400"/>
              <a:buFont typeface="Arial"/>
              <a:buChar char="•"/>
            </a:pPr>
            <a:r>
              <a:rPr lang="fi" sz="1600"/>
              <a:t>The share of digital media is rising, yet traditional marketing media are still used essentially</a:t>
            </a:r>
            <a:endParaRPr sz="1600"/>
          </a:p>
          <a:p>
            <a:pPr marL="285750" lvl="0" indent="-285750" algn="l" rtl="0">
              <a:lnSpc>
                <a:spcPct val="90000"/>
              </a:lnSpc>
              <a:spcBef>
                <a:spcPts val="1200"/>
              </a:spcBef>
              <a:spcAft>
                <a:spcPts val="0"/>
              </a:spcAft>
              <a:buClr>
                <a:srgbClr val="F39200"/>
              </a:buClr>
              <a:buSzPts val="2400"/>
              <a:buFont typeface="Arial"/>
              <a:buChar char="•"/>
            </a:pPr>
            <a:r>
              <a:rPr lang="fi" sz="1600"/>
              <a:t>The graph shows an average of all advertiser</a:t>
            </a:r>
            <a:endParaRPr sz="1600"/>
          </a:p>
          <a:p>
            <a:pPr marL="285750" lvl="0" indent="-285750" algn="l" rtl="0">
              <a:lnSpc>
                <a:spcPct val="90000"/>
              </a:lnSpc>
              <a:spcBef>
                <a:spcPts val="1200"/>
              </a:spcBef>
              <a:spcAft>
                <a:spcPts val="0"/>
              </a:spcAft>
              <a:buClr>
                <a:srgbClr val="F39200"/>
              </a:buClr>
              <a:buSzPts val="2400"/>
              <a:buFont typeface="Arial"/>
              <a:buChar char="•"/>
            </a:pPr>
            <a:r>
              <a:rPr lang="fi" sz="1600"/>
              <a:t>There are  reasonable variations between different types of organizations</a:t>
            </a:r>
            <a:endParaRPr sz="1600"/>
          </a:p>
          <a:p>
            <a:pPr marL="0" lvl="0" indent="0" algn="l" rtl="0">
              <a:lnSpc>
                <a:spcPct val="90000"/>
              </a:lnSpc>
              <a:spcBef>
                <a:spcPts val="1200"/>
              </a:spcBef>
              <a:spcAft>
                <a:spcPts val="1200"/>
              </a:spcAft>
              <a:buClr>
                <a:srgbClr val="161249"/>
              </a:buClr>
              <a:buSzPts val="1600"/>
              <a:buNone/>
            </a:pPr>
            <a:endParaRPr sz="1600"/>
          </a:p>
        </p:txBody>
      </p:sp>
      <p:sp>
        <p:nvSpPr>
          <p:cNvPr id="528" name="Google Shape;528;p35"/>
          <p:cNvSpPr txBox="1"/>
          <p:nvPr/>
        </p:nvSpPr>
        <p:spPr>
          <a:xfrm>
            <a:off x="3915200" y="4222275"/>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Source: Statista (2022)</a:t>
            </a:r>
            <a:endParaRPr sz="1400" b="0" i="0" u="none" strike="noStrike" cap="none">
              <a:solidFill>
                <a:srgbClr val="000000"/>
              </a:solidFill>
              <a:latin typeface="Arial"/>
              <a:ea typeface="Arial"/>
              <a:cs typeface="Arial"/>
              <a:sym typeface="Arial"/>
            </a:endParaRPr>
          </a:p>
        </p:txBody>
      </p:sp>
      <p:pic>
        <p:nvPicPr>
          <p:cNvPr id="529" name="Google Shape;529;p3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57550" y="1242650"/>
            <a:ext cx="5714191" cy="295343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37"/>
          <p:cNvSpPr txBox="1">
            <a:spLocks noGrp="1"/>
          </p:cNvSpPr>
          <p:nvPr>
            <p:ph type="title"/>
          </p:nvPr>
        </p:nvSpPr>
        <p:spPr>
          <a:xfrm>
            <a:off x="227927" y="163692"/>
            <a:ext cx="8928694"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b="1">
                <a:solidFill>
                  <a:srgbClr val="161249"/>
                </a:solidFill>
                <a:latin typeface="Arial"/>
                <a:ea typeface="Arial"/>
                <a:cs typeface="Arial"/>
                <a:sym typeface="Arial"/>
              </a:rPr>
              <a:t>Who does digital marketing tasks in organizations?</a:t>
            </a:r>
            <a:endParaRPr sz="2800" b="1">
              <a:solidFill>
                <a:srgbClr val="161249"/>
              </a:solidFill>
              <a:latin typeface="Arial"/>
              <a:ea typeface="Arial"/>
              <a:cs typeface="Arial"/>
              <a:sym typeface="Arial"/>
            </a:endParaRPr>
          </a:p>
        </p:txBody>
      </p:sp>
      <p:pic>
        <p:nvPicPr>
          <p:cNvPr id="535" name="Google Shape;535;p37" descr="Digital Marketing Roles | Top 9 Different Roles of Digital Marketin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3902529" y="1182460"/>
            <a:ext cx="4982684" cy="2778579"/>
          </a:xfrm>
          <a:prstGeom prst="rect">
            <a:avLst/>
          </a:prstGeom>
          <a:noFill/>
          <a:ln>
            <a:noFill/>
          </a:ln>
          <a:effectLst>
            <a:outerShdw blurRad="63500" sx="102000" sy="102000" algn="ctr" rotWithShape="0">
              <a:srgbClr val="000000">
                <a:alpha val="40000"/>
              </a:srgbClr>
            </a:outerShdw>
          </a:effectLst>
        </p:spPr>
      </p:pic>
      <p:sp>
        <p:nvSpPr>
          <p:cNvPr id="536" name="Google Shape;536;p37"/>
          <p:cNvSpPr txBox="1"/>
          <p:nvPr/>
        </p:nvSpPr>
        <p:spPr>
          <a:xfrm>
            <a:off x="7433825" y="3931025"/>
            <a:ext cx="15546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Source: </a:t>
            </a:r>
            <a:r>
              <a:rPr lang="fi" sz="1400" b="0" i="0" u="sng" strike="noStrike" cap="none">
                <a:solidFill>
                  <a:schemeClr val="hlink"/>
                </a:solidFill>
                <a:latin typeface="Arial"/>
                <a:ea typeface="Arial"/>
                <a:cs typeface="Arial"/>
                <a:sym typeface="Arial"/>
                <a:hlinkClick r:id="rId4"/>
              </a:rPr>
              <a:t>Hubspot</a:t>
            </a:r>
            <a:endParaRPr sz="1400" b="0" i="0" u="none" strike="noStrike" cap="none">
              <a:solidFill>
                <a:srgbClr val="000000"/>
              </a:solidFill>
              <a:latin typeface="Arial"/>
              <a:ea typeface="Arial"/>
              <a:cs typeface="Arial"/>
              <a:sym typeface="Arial"/>
            </a:endParaRPr>
          </a:p>
        </p:txBody>
      </p:sp>
      <p:sp>
        <p:nvSpPr>
          <p:cNvPr id="537" name="Google Shape;537;p37"/>
          <p:cNvSpPr txBox="1"/>
          <p:nvPr/>
        </p:nvSpPr>
        <p:spPr>
          <a:xfrm>
            <a:off x="0" y="854934"/>
            <a:ext cx="3902400" cy="363270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a:solidFill>
                  <a:srgbClr val="161249"/>
                </a:solidFill>
                <a:latin typeface="Arial"/>
                <a:ea typeface="Arial"/>
                <a:cs typeface="Arial"/>
                <a:sym typeface="Arial"/>
              </a:rPr>
              <a:t>In smaller organizations, there are typically few all-round persons</a:t>
            </a:r>
            <a:br>
              <a:rPr lang="fi" sz="1600" b="0" i="0" u="none" strike="noStrike" cap="none">
                <a:solidFill>
                  <a:srgbClr val="161249"/>
                </a:solidFill>
                <a:latin typeface="Arial"/>
                <a:ea typeface="Arial"/>
                <a:cs typeface="Arial"/>
                <a:sym typeface="Arial"/>
              </a:rPr>
            </a:b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a:solidFill>
                  <a:srgbClr val="161249"/>
                </a:solidFill>
                <a:latin typeface="Arial"/>
                <a:ea typeface="Arial"/>
                <a:cs typeface="Arial"/>
                <a:sym typeface="Arial"/>
              </a:rPr>
              <a:t>Larger organizations have more staff with specified profiles </a:t>
            </a:r>
            <a:br>
              <a:rPr lang="fi" sz="1600" b="0" i="0" u="none" strike="noStrike" cap="none">
                <a:solidFill>
                  <a:srgbClr val="161249"/>
                </a:solidFill>
                <a:latin typeface="Arial"/>
                <a:ea typeface="Arial"/>
                <a:cs typeface="Arial"/>
                <a:sym typeface="Arial"/>
              </a:rPr>
            </a:b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a:solidFill>
                  <a:srgbClr val="161249"/>
                </a:solidFill>
                <a:latin typeface="Arial"/>
                <a:ea typeface="Arial"/>
                <a:cs typeface="Arial"/>
                <a:sym typeface="Arial"/>
              </a:rPr>
              <a:t>Some organizations outsource (buy) the service or part of it</a:t>
            </a:r>
            <a:br>
              <a:rPr lang="fi" sz="1600" b="0" i="0" u="none" strike="noStrike" cap="none">
                <a:solidFill>
                  <a:srgbClr val="161249"/>
                </a:solidFill>
                <a:latin typeface="Arial"/>
                <a:ea typeface="Arial"/>
                <a:cs typeface="Arial"/>
                <a:sym typeface="Arial"/>
              </a:rPr>
            </a:b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a:solidFill>
                  <a:srgbClr val="161249"/>
                </a:solidFill>
              </a:rPr>
              <a:t>D</a:t>
            </a:r>
            <a:r>
              <a:rPr lang="fi" sz="1600" b="0" i="0" u="none" strike="noStrike" cap="none">
                <a:solidFill>
                  <a:srgbClr val="161249"/>
                </a:solidFill>
                <a:latin typeface="Arial"/>
                <a:ea typeface="Arial"/>
                <a:cs typeface="Arial"/>
                <a:sym typeface="Arial"/>
              </a:rPr>
              <a:t>igital marketing is typically a field of young professionals</a:t>
            </a:r>
            <a:br>
              <a:rPr lang="fi" sz="1600" b="0" i="0" u="none" strike="noStrike" cap="none">
                <a:solidFill>
                  <a:srgbClr val="161249"/>
                </a:solidFill>
                <a:latin typeface="Arial"/>
                <a:ea typeface="Arial"/>
                <a:cs typeface="Arial"/>
                <a:sym typeface="Arial"/>
              </a:rPr>
            </a:b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a:solidFill>
                  <a:srgbClr val="161249"/>
                </a:solidFill>
              </a:rPr>
              <a:t>O</a:t>
            </a:r>
            <a:r>
              <a:rPr lang="fi" sz="1600" b="0" i="0" u="none" strike="noStrike" cap="none">
                <a:solidFill>
                  <a:srgbClr val="161249"/>
                </a:solidFill>
                <a:latin typeface="Arial"/>
                <a:ea typeface="Arial"/>
                <a:cs typeface="Arial"/>
                <a:sym typeface="Arial"/>
              </a:rPr>
              <a:t>ver all, there is a lack of digital marketing professionals</a:t>
            </a:r>
            <a:endParaRPr sz="1600" b="0" i="0" u="none" strike="noStrike" cap="none">
              <a:solidFill>
                <a:srgbClr val="1612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pic>
        <p:nvPicPr>
          <p:cNvPr id="542" name="Google Shape;542;p38" descr="Map&#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l="-104"/>
          <a:stretch/>
        </p:blipFill>
        <p:spPr>
          <a:xfrm>
            <a:off x="0" y="1"/>
            <a:ext cx="9144000" cy="2571749"/>
          </a:xfrm>
          <a:prstGeom prst="rect">
            <a:avLst/>
          </a:prstGeom>
          <a:solidFill>
            <a:srgbClr val="D3EEEF"/>
          </a:solidFill>
          <a:ln>
            <a:noFill/>
          </a:ln>
        </p:spPr>
      </p:pic>
      <p:sp>
        <p:nvSpPr>
          <p:cNvPr id="543" name="Google Shape;543;p38"/>
          <p:cNvSpPr txBox="1">
            <a:spLocks noGrp="1"/>
          </p:cNvSpPr>
          <p:nvPr>
            <p:ph type="title"/>
          </p:nvPr>
        </p:nvSpPr>
        <p:spPr>
          <a:xfrm>
            <a:off x="628650" y="2755804"/>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a:t>What can be achieved on user level?</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39"/>
          <p:cNvSpPr txBox="1">
            <a:spLocks noGrp="1"/>
          </p:cNvSpPr>
          <p:nvPr>
            <p:ph type="body" idx="4294967295"/>
          </p:nvPr>
        </p:nvSpPr>
        <p:spPr>
          <a:xfrm>
            <a:off x="83375" y="213825"/>
            <a:ext cx="4820700" cy="4158300"/>
          </a:xfrm>
          <a:prstGeom prst="rect">
            <a:avLst/>
          </a:prstGeom>
          <a:noFill/>
          <a:ln>
            <a:noFill/>
          </a:ln>
        </p:spPr>
        <p:txBody>
          <a:bodyPr spcFirstLastPara="1" wrap="square" lIns="91425" tIns="91425" rIns="91425" bIns="91425" anchor="t" anchorCtr="0">
            <a:normAutofit/>
          </a:bodyPr>
          <a:lstStyle/>
          <a:p>
            <a:pPr marL="0" lvl="0" indent="0" algn="l" rtl="0">
              <a:lnSpc>
                <a:spcPct val="110000"/>
              </a:lnSpc>
              <a:spcBef>
                <a:spcPts val="0"/>
              </a:spcBef>
              <a:spcAft>
                <a:spcPts val="0"/>
              </a:spcAft>
              <a:buClr>
                <a:srgbClr val="161249"/>
              </a:buClr>
              <a:buSzPts val="1700"/>
              <a:buNone/>
            </a:pPr>
            <a:r>
              <a:rPr lang="fi" sz="1700" b="1"/>
              <a:t>Marketing in digital channels is unique, as it</a:t>
            </a:r>
            <a:endParaRPr sz="1700" b="1"/>
          </a:p>
          <a:p>
            <a:pPr marL="0" lvl="0" indent="0" algn="l" rtl="0">
              <a:lnSpc>
                <a:spcPct val="110000"/>
              </a:lnSpc>
              <a:spcBef>
                <a:spcPts val="0"/>
              </a:spcBef>
              <a:spcAft>
                <a:spcPts val="0"/>
              </a:spcAft>
              <a:buClr>
                <a:srgbClr val="161249"/>
              </a:buClr>
              <a:buSzPts val="1700"/>
              <a:buNone/>
            </a:pPr>
            <a:endParaRPr sz="1700"/>
          </a:p>
          <a:p>
            <a:pPr marL="0" lvl="0" indent="0" algn="l" rtl="0">
              <a:lnSpc>
                <a:spcPct val="110000"/>
              </a:lnSpc>
              <a:spcBef>
                <a:spcPts val="0"/>
              </a:spcBef>
              <a:spcAft>
                <a:spcPts val="0"/>
              </a:spcAft>
              <a:buClr>
                <a:srgbClr val="161249"/>
              </a:buClr>
              <a:buSzPts val="1700"/>
              <a:buNone/>
            </a:pPr>
            <a:endParaRPr sz="1700"/>
          </a:p>
          <a:p>
            <a:pPr marL="457200" lvl="0" indent="-361950" algn="l" rtl="0">
              <a:lnSpc>
                <a:spcPct val="110000"/>
              </a:lnSpc>
              <a:spcBef>
                <a:spcPts val="0"/>
              </a:spcBef>
              <a:spcAft>
                <a:spcPts val="0"/>
              </a:spcAft>
              <a:buSzPts val="2100"/>
              <a:buChar char="-"/>
            </a:pPr>
            <a:r>
              <a:rPr lang="fi" sz="1700"/>
              <a:t>allows an </a:t>
            </a:r>
            <a:r>
              <a:rPr lang="fi" sz="1600" b="1"/>
              <a:t>interaction with site visitors</a:t>
            </a:r>
            <a:r>
              <a:rPr lang="fi" sz="1600"/>
              <a:t> (know them better, be aware of their wishes and communicate with them). </a:t>
            </a:r>
            <a:endParaRPr sz="1600"/>
          </a:p>
          <a:p>
            <a:pPr marL="457200" lvl="0" indent="-330200" algn="l" rtl="0">
              <a:lnSpc>
                <a:spcPct val="110000"/>
              </a:lnSpc>
              <a:spcBef>
                <a:spcPts val="0"/>
              </a:spcBef>
              <a:spcAft>
                <a:spcPts val="0"/>
              </a:spcAft>
              <a:buSzPts val="1600"/>
              <a:buChar char="-"/>
            </a:pPr>
            <a:endParaRPr sz="1600"/>
          </a:p>
          <a:p>
            <a:pPr marL="457200" lvl="0" indent="-330200" algn="l" rtl="0">
              <a:lnSpc>
                <a:spcPct val="110000"/>
              </a:lnSpc>
              <a:spcBef>
                <a:spcPts val="0"/>
              </a:spcBef>
              <a:spcAft>
                <a:spcPts val="0"/>
              </a:spcAft>
              <a:buSzPts val="1600"/>
              <a:buChar char="-"/>
            </a:pPr>
            <a:r>
              <a:rPr lang="fi" sz="1600"/>
              <a:t>permits </a:t>
            </a:r>
            <a:r>
              <a:rPr lang="fi" sz="1600" b="1"/>
              <a:t>inbound</a:t>
            </a:r>
            <a:r>
              <a:rPr lang="fi" sz="1600"/>
              <a:t> customer communication </a:t>
            </a:r>
            <a:endParaRPr sz="1600"/>
          </a:p>
          <a:p>
            <a:pPr marL="0" lvl="0" indent="0" algn="l" rtl="0">
              <a:lnSpc>
                <a:spcPct val="110000"/>
              </a:lnSpc>
              <a:spcBef>
                <a:spcPts val="0"/>
              </a:spcBef>
              <a:spcAft>
                <a:spcPts val="0"/>
              </a:spcAft>
              <a:buNone/>
            </a:pPr>
            <a:endParaRPr sz="1600"/>
          </a:p>
          <a:p>
            <a:pPr marL="457200" lvl="0" indent="-330200" algn="l" rtl="0">
              <a:lnSpc>
                <a:spcPct val="110000"/>
              </a:lnSpc>
              <a:spcBef>
                <a:spcPts val="0"/>
              </a:spcBef>
              <a:spcAft>
                <a:spcPts val="0"/>
              </a:spcAft>
              <a:buSzPts val="1600"/>
              <a:buChar char="-"/>
            </a:pPr>
            <a:r>
              <a:rPr lang="fi" sz="1600"/>
              <a:t>enables businesses to benefit increasingly from </a:t>
            </a:r>
            <a:r>
              <a:rPr lang="fi" sz="1600" b="1"/>
              <a:t>earned publicity</a:t>
            </a:r>
            <a:r>
              <a:rPr lang="fi" sz="1600"/>
              <a:t> instead of paid</a:t>
            </a:r>
            <a:endParaRPr sz="1700"/>
          </a:p>
        </p:txBody>
      </p:sp>
      <p:sp>
        <p:nvSpPr>
          <p:cNvPr id="549" name="Google Shape;549;p39"/>
          <p:cNvSpPr txBox="1"/>
          <p:nvPr/>
        </p:nvSpPr>
        <p:spPr>
          <a:xfrm>
            <a:off x="6740300" y="1995975"/>
            <a:ext cx="2441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50" name="Google Shape;550;p3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995300" y="974812"/>
            <a:ext cx="3663788" cy="244252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pic>
        <p:nvPicPr>
          <p:cNvPr id="555" name="Google Shape;555;p4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702813" y="812054"/>
            <a:ext cx="5279087" cy="3519391"/>
          </a:xfrm>
          <a:prstGeom prst="rect">
            <a:avLst/>
          </a:prstGeom>
          <a:noFill/>
          <a:ln>
            <a:noFill/>
          </a:ln>
        </p:spPr>
      </p:pic>
      <p:sp>
        <p:nvSpPr>
          <p:cNvPr id="556" name="Google Shape;556;p41"/>
          <p:cNvSpPr txBox="1"/>
          <p:nvPr/>
        </p:nvSpPr>
        <p:spPr>
          <a:xfrm>
            <a:off x="214950" y="4222275"/>
            <a:ext cx="8843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7" name="Google Shape;557;p41"/>
          <p:cNvSpPr txBox="1"/>
          <p:nvPr/>
        </p:nvSpPr>
        <p:spPr>
          <a:xfrm>
            <a:off x="85424" y="755403"/>
            <a:ext cx="3617400" cy="363270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600"/>
              <a:buFont typeface="Arial"/>
              <a:buChar char="●"/>
            </a:pPr>
            <a:r>
              <a:rPr lang="fi" sz="1600">
                <a:solidFill>
                  <a:srgbClr val="161249"/>
                </a:solidFill>
              </a:rPr>
              <a:t>D</a:t>
            </a:r>
            <a:r>
              <a:rPr lang="fi" sz="1600" b="0" i="0" u="none" strike="noStrike" cap="none">
                <a:solidFill>
                  <a:srgbClr val="161249"/>
                </a:solidFill>
                <a:latin typeface="Arial"/>
                <a:ea typeface="Arial"/>
                <a:cs typeface="Arial"/>
                <a:sym typeface="Arial"/>
              </a:rPr>
              <a:t>igital marketing </a:t>
            </a:r>
            <a:r>
              <a:rPr lang="fi" sz="1600">
                <a:solidFill>
                  <a:srgbClr val="161249"/>
                </a:solidFill>
              </a:rPr>
              <a:t>enables</a:t>
            </a:r>
            <a:r>
              <a:rPr lang="fi" sz="1600" b="0" i="0" u="none" strike="noStrike" cap="none">
                <a:solidFill>
                  <a:srgbClr val="161249"/>
                </a:solidFill>
                <a:latin typeface="Arial"/>
                <a:ea typeface="Arial"/>
                <a:cs typeface="Arial"/>
                <a:sym typeface="Arial"/>
              </a:rPr>
              <a:t> ‘</a:t>
            </a:r>
            <a:r>
              <a:rPr lang="fi" sz="1600" b="1" i="0" u="none" strike="noStrike" cap="none">
                <a:solidFill>
                  <a:srgbClr val="161249"/>
                </a:solidFill>
              </a:rPr>
              <a:t>inbound marketing</a:t>
            </a:r>
            <a:r>
              <a:rPr lang="fi" sz="1600" b="0" i="0" u="none" strike="noStrike" cap="none">
                <a:solidFill>
                  <a:srgbClr val="161249"/>
                </a:solidFill>
                <a:latin typeface="Arial"/>
                <a:ea typeface="Arial"/>
                <a:cs typeface="Arial"/>
                <a:sym typeface="Arial"/>
              </a:rPr>
              <a:t>’ (whereas traditional marketing </a:t>
            </a:r>
            <a:r>
              <a:rPr lang="fi" sz="1600">
                <a:solidFill>
                  <a:srgbClr val="161249"/>
                </a:solidFill>
              </a:rPr>
              <a:t>represents</a:t>
            </a:r>
            <a:r>
              <a:rPr lang="fi" sz="1600" b="0" i="0" u="none" strike="noStrike" cap="none">
                <a:solidFill>
                  <a:srgbClr val="161249"/>
                </a:solidFill>
                <a:latin typeface="Arial"/>
                <a:ea typeface="Arial"/>
                <a:cs typeface="Arial"/>
                <a:sym typeface="Arial"/>
              </a:rPr>
              <a:t> ‘Outbound marketing’).</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600"/>
              <a:buChar char="●"/>
            </a:pPr>
            <a:endParaRPr sz="1600">
              <a:solidFill>
                <a:srgbClr val="161249"/>
              </a:solidFill>
            </a:endParaRPr>
          </a:p>
          <a:p>
            <a:pPr marL="457200" marR="0" lvl="0" indent="-317500" algn="l" rtl="0">
              <a:lnSpc>
                <a:spcPct val="100000"/>
              </a:lnSpc>
              <a:spcBef>
                <a:spcPts val="0"/>
              </a:spcBef>
              <a:spcAft>
                <a:spcPts val="0"/>
              </a:spcAft>
              <a:buClr>
                <a:srgbClr val="161249"/>
              </a:buClr>
              <a:buSzPts val="1600"/>
              <a:buChar char="●"/>
            </a:pPr>
            <a:r>
              <a:rPr lang="fi" sz="1600">
                <a:solidFill>
                  <a:srgbClr val="161249"/>
                </a:solidFill>
              </a:rPr>
              <a:t>Outbound channels (right) are usually less efficient</a:t>
            </a:r>
            <a:endParaRPr sz="1600">
              <a:solidFill>
                <a:srgbClr val="161249"/>
              </a:solidFill>
            </a:endParaRPr>
          </a:p>
          <a:p>
            <a:pPr marL="457200" marR="0" lvl="0" indent="0" algn="l" rtl="0">
              <a:lnSpc>
                <a:spcPct val="100000"/>
              </a:lnSpc>
              <a:spcBef>
                <a:spcPts val="0"/>
              </a:spcBef>
              <a:spcAft>
                <a:spcPts val="0"/>
              </a:spcAft>
              <a:buNone/>
            </a:pPr>
            <a:endParaRPr sz="1600">
              <a:solidFill>
                <a:srgbClr val="161249"/>
              </a:solidFill>
            </a:endParaRPr>
          </a:p>
          <a:p>
            <a:pPr marL="457200" marR="0" lvl="0" indent="-317500" algn="l" rtl="0">
              <a:lnSpc>
                <a:spcPct val="100000"/>
              </a:lnSpc>
              <a:spcBef>
                <a:spcPts val="0"/>
              </a:spcBef>
              <a:spcAft>
                <a:spcPts val="0"/>
              </a:spcAft>
              <a:buClr>
                <a:srgbClr val="F39200"/>
              </a:buClr>
              <a:buSzPts val="1600"/>
              <a:buFont typeface="Arial"/>
              <a:buChar char="●"/>
            </a:pPr>
            <a:r>
              <a:rPr lang="fi" sz="1600">
                <a:solidFill>
                  <a:srgbClr val="161249"/>
                </a:solidFill>
              </a:rPr>
              <a:t>Two-way communication (inbound) permits understanding customer, customizing messages</a:t>
            </a:r>
            <a:endParaRPr sz="1600">
              <a:solidFill>
                <a:srgbClr val="161249"/>
              </a:solidFill>
            </a:endParaRPr>
          </a:p>
          <a:p>
            <a:pPr marL="457200" marR="0" lvl="0" indent="0" algn="l" rtl="0">
              <a:lnSpc>
                <a:spcPct val="100000"/>
              </a:lnSpc>
              <a:spcBef>
                <a:spcPts val="0"/>
              </a:spcBef>
              <a:spcAft>
                <a:spcPts val="0"/>
              </a:spcAft>
              <a:buNone/>
            </a:pPr>
            <a:r>
              <a:rPr lang="fi" sz="1600">
                <a:solidFill>
                  <a:srgbClr val="161249"/>
                </a:solidFill>
              </a:rPr>
              <a:t>and creating engagement</a:t>
            </a:r>
            <a:endParaRPr sz="1600">
              <a:solidFill>
                <a:srgbClr val="161249"/>
              </a:solidFill>
            </a:endParaRPr>
          </a:p>
          <a:p>
            <a:pPr marL="457200" marR="0" lvl="0" indent="0" algn="l" rtl="0">
              <a:lnSpc>
                <a:spcPct val="100000"/>
              </a:lnSpc>
              <a:spcBef>
                <a:spcPts val="0"/>
              </a:spcBef>
              <a:spcAft>
                <a:spcPts val="0"/>
              </a:spcAft>
              <a:buNone/>
            </a:pPr>
            <a:endParaRPr sz="1600" b="0" i="0" u="none" strike="noStrike" cap="none">
              <a:solidFill>
                <a:srgbClr val="161249"/>
              </a:solidFill>
              <a:latin typeface="Arial"/>
              <a:ea typeface="Arial"/>
              <a:cs typeface="Arial"/>
              <a:sym typeface="Arial"/>
            </a:endParaRPr>
          </a:p>
        </p:txBody>
      </p:sp>
      <p:sp>
        <p:nvSpPr>
          <p:cNvPr id="558" name="Google Shape;558;p41"/>
          <p:cNvSpPr txBox="1"/>
          <p:nvPr/>
        </p:nvSpPr>
        <p:spPr>
          <a:xfrm>
            <a:off x="7078435" y="4276921"/>
            <a:ext cx="2336172"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source: </a:t>
            </a:r>
            <a:r>
              <a:rPr lang="fi" sz="1400" b="0" i="0" u="sng" strike="noStrike" cap="none">
                <a:solidFill>
                  <a:schemeClr val="hlink"/>
                </a:solidFill>
                <a:latin typeface="Arial"/>
                <a:ea typeface="Arial"/>
                <a:cs typeface="Arial"/>
                <a:sym typeface="Arial"/>
                <a:hlinkClick r:id="rId4"/>
              </a:rPr>
              <a:t>DigitalConnect</a:t>
            </a:r>
            <a:endParaRPr sz="1400" b="0" i="0" u="none" strike="noStrike" cap="none">
              <a:solidFill>
                <a:srgbClr val="000000"/>
              </a:solidFill>
              <a:latin typeface="Arial"/>
              <a:ea typeface="Arial"/>
              <a:cs typeface="Arial"/>
              <a:sym typeface="Arial"/>
            </a:endParaRPr>
          </a:p>
        </p:txBody>
      </p:sp>
      <p:sp>
        <p:nvSpPr>
          <p:cNvPr id="559" name="Google Shape;559;p41"/>
          <p:cNvSpPr txBox="1"/>
          <p:nvPr/>
        </p:nvSpPr>
        <p:spPr>
          <a:xfrm>
            <a:off x="411700" y="88600"/>
            <a:ext cx="42366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3200"/>
              <a:t>Inbound - Outbound</a:t>
            </a:r>
            <a:endParaRPr sz="32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43"/>
          <p:cNvSpPr txBox="1">
            <a:spLocks noGrp="1"/>
          </p:cNvSpPr>
          <p:nvPr>
            <p:ph type="title"/>
          </p:nvPr>
        </p:nvSpPr>
        <p:spPr>
          <a:xfrm>
            <a:off x="260925" y="147179"/>
            <a:ext cx="5672100" cy="558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3200">
                <a:solidFill>
                  <a:srgbClr val="002060"/>
                </a:solidFill>
              </a:rPr>
              <a:t>The PESO model</a:t>
            </a:r>
            <a:r>
              <a:rPr lang="fi" sz="3200" b="1">
                <a:solidFill>
                  <a:srgbClr val="002060"/>
                </a:solidFill>
              </a:rPr>
              <a:t> </a:t>
            </a:r>
            <a:endParaRPr sz="3200">
              <a:solidFill>
                <a:srgbClr val="002060"/>
              </a:solidFill>
            </a:endParaRPr>
          </a:p>
        </p:txBody>
      </p:sp>
      <p:sp>
        <p:nvSpPr>
          <p:cNvPr id="566" name="Google Shape;566;p43"/>
          <p:cNvSpPr txBox="1"/>
          <p:nvPr/>
        </p:nvSpPr>
        <p:spPr>
          <a:xfrm>
            <a:off x="7022027" y="720425"/>
            <a:ext cx="1739700" cy="3246300"/>
          </a:xfrm>
          <a:prstGeom prst="rect">
            <a:avLst/>
          </a:prstGeom>
          <a:solidFill>
            <a:srgbClr val="EAD3F1"/>
          </a:solidFill>
          <a:ln w="19050" cap="flat" cmpd="sng">
            <a:solidFill>
              <a:srgbClr val="8E37AA"/>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None/>
            </a:pPr>
            <a:r>
              <a:rPr lang="fi" sz="1600" b="1" i="0" u="none" strike="noStrike" cap="none">
                <a:solidFill>
                  <a:srgbClr val="161249"/>
                </a:solidFill>
                <a:latin typeface="Arial"/>
                <a:ea typeface="Arial"/>
                <a:cs typeface="Arial"/>
                <a:sym typeface="Arial"/>
              </a:rPr>
              <a:t>Owned media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400" b="0" i="0" u="none" strike="noStrike" cap="none">
                <a:solidFill>
                  <a:srgbClr val="161249"/>
                </a:solidFill>
                <a:latin typeface="Arial"/>
                <a:ea typeface="Arial"/>
                <a:cs typeface="Arial"/>
                <a:sym typeface="Arial"/>
              </a:rPr>
              <a:t>Channels owned and controlled by the organization </a:t>
            </a:r>
            <a:endParaRPr sz="1400" b="0" i="0" u="none" strike="noStrike" cap="none">
              <a:solidFill>
                <a:srgbClr val="161249"/>
              </a:solidFill>
              <a:latin typeface="Arial"/>
              <a:ea typeface="Arial"/>
              <a:cs typeface="Arial"/>
              <a:sym typeface="Arial"/>
            </a:endParaRPr>
          </a:p>
          <a:p>
            <a:pPr marL="342900" marR="0" lvl="0" indent="-236220" algn="l" rtl="0">
              <a:lnSpc>
                <a:spcPct val="100000"/>
              </a:lnSpc>
              <a:spcBef>
                <a:spcPts val="0"/>
              </a:spcBef>
              <a:spcAft>
                <a:spcPts val="0"/>
              </a:spcAft>
              <a:buClr>
                <a:srgbClr val="8E37AA"/>
              </a:buClr>
              <a:buSzPts val="1680"/>
              <a:buFont typeface="Arial"/>
              <a:buNone/>
            </a:pPr>
            <a:endParaRPr sz="1400" b="0" i="0" u="none" strike="noStrike" cap="none">
              <a:solidFill>
                <a:srgbClr val="161249"/>
              </a:solidFill>
              <a:latin typeface="Arial"/>
              <a:ea typeface="Arial"/>
              <a:cs typeface="Arial"/>
              <a:sym typeface="Arial"/>
            </a:endParaRPr>
          </a:p>
          <a:p>
            <a:pPr marL="342900" marR="0" lvl="0" indent="-342900" algn="l" rtl="0">
              <a:lnSpc>
                <a:spcPct val="100000"/>
              </a:lnSpc>
              <a:spcBef>
                <a:spcPts val="0"/>
              </a:spcBef>
              <a:spcAft>
                <a:spcPts val="0"/>
              </a:spcAft>
              <a:buClr>
                <a:srgbClr val="8E37AA"/>
              </a:buClr>
              <a:buSzPts val="1680"/>
              <a:buFont typeface="Arial"/>
              <a:buChar char="•"/>
            </a:pPr>
            <a:r>
              <a:rPr lang="fi" sz="1400" b="0" i="0" u="none" strike="noStrike" cap="none">
                <a:solidFill>
                  <a:srgbClr val="161249"/>
                </a:solidFill>
                <a:latin typeface="Arial"/>
                <a:ea typeface="Arial"/>
                <a:cs typeface="Arial"/>
                <a:sym typeface="Arial"/>
              </a:rPr>
              <a:t>Offline: printed material, on-site information </a:t>
            </a:r>
            <a:endParaRPr sz="1400" b="0" i="0" u="none" strike="noStrike" cap="none">
              <a:solidFill>
                <a:srgbClr val="161249"/>
              </a:solidFill>
              <a:latin typeface="Arial"/>
              <a:ea typeface="Arial"/>
              <a:cs typeface="Arial"/>
              <a:sym typeface="Arial"/>
            </a:endParaRPr>
          </a:p>
          <a:p>
            <a:pPr marL="342900" marR="0" lvl="0" indent="-236220" algn="l" rtl="0">
              <a:lnSpc>
                <a:spcPct val="100000"/>
              </a:lnSpc>
              <a:spcBef>
                <a:spcPts val="0"/>
              </a:spcBef>
              <a:spcAft>
                <a:spcPts val="0"/>
              </a:spcAft>
              <a:buClr>
                <a:srgbClr val="8E37AA"/>
              </a:buClr>
              <a:buSzPts val="1680"/>
              <a:buFont typeface="Arial"/>
              <a:buNone/>
            </a:pPr>
            <a:endParaRPr sz="1400" b="0" i="0" u="none" strike="noStrike" cap="none">
              <a:solidFill>
                <a:srgbClr val="161249"/>
              </a:solidFill>
              <a:latin typeface="Arial"/>
              <a:ea typeface="Arial"/>
              <a:cs typeface="Arial"/>
              <a:sym typeface="Arial"/>
            </a:endParaRPr>
          </a:p>
          <a:p>
            <a:pPr marL="342900" marR="0" lvl="0" indent="-342900" algn="l" rtl="0">
              <a:lnSpc>
                <a:spcPct val="100000"/>
              </a:lnSpc>
              <a:spcBef>
                <a:spcPts val="0"/>
              </a:spcBef>
              <a:spcAft>
                <a:spcPts val="0"/>
              </a:spcAft>
              <a:buClr>
                <a:srgbClr val="8E37AA"/>
              </a:buClr>
              <a:buSzPts val="1680"/>
              <a:buFont typeface="Arial"/>
              <a:buChar char="•"/>
            </a:pPr>
            <a:r>
              <a:rPr lang="fi" sz="1400" b="0" i="0" u="none" strike="noStrike" cap="none">
                <a:solidFill>
                  <a:srgbClr val="161249"/>
                </a:solidFill>
                <a:latin typeface="Arial"/>
                <a:ea typeface="Arial"/>
                <a:cs typeface="Arial"/>
                <a:sym typeface="Arial"/>
              </a:rPr>
              <a:t>Online: </a:t>
            </a:r>
            <a:endParaRPr>
              <a:solidFill>
                <a:srgbClr val="161249"/>
              </a:solidFill>
            </a:endParaRPr>
          </a:p>
          <a:p>
            <a:pPr marL="342900" marR="0" lvl="0" indent="-342900" algn="l" rtl="0">
              <a:lnSpc>
                <a:spcPct val="100000"/>
              </a:lnSpc>
              <a:spcBef>
                <a:spcPts val="0"/>
              </a:spcBef>
              <a:spcAft>
                <a:spcPts val="0"/>
              </a:spcAft>
              <a:buClr>
                <a:srgbClr val="8E37AA"/>
              </a:buClr>
              <a:buSzPts val="1680"/>
              <a:buFont typeface="Arial"/>
              <a:buChar char="•"/>
            </a:pPr>
            <a:r>
              <a:rPr lang="fi">
                <a:solidFill>
                  <a:srgbClr val="161249"/>
                </a:solidFill>
              </a:rPr>
              <a:t>content on website</a:t>
            </a:r>
            <a:endParaRPr>
              <a:solidFill>
                <a:srgbClr val="161249"/>
              </a:solidFill>
            </a:endParaRPr>
          </a:p>
          <a:p>
            <a:pPr marL="342900" marR="0" lvl="0" indent="-325120" algn="l" rtl="0">
              <a:lnSpc>
                <a:spcPct val="100000"/>
              </a:lnSpc>
              <a:spcBef>
                <a:spcPts val="0"/>
              </a:spcBef>
              <a:spcAft>
                <a:spcPts val="0"/>
              </a:spcAft>
              <a:buClr>
                <a:srgbClr val="161249"/>
              </a:buClr>
              <a:buSzPts val="1400"/>
              <a:buChar char="•"/>
            </a:pPr>
            <a:endParaRPr>
              <a:solidFill>
                <a:srgbClr val="161249"/>
              </a:solidFill>
            </a:endParaRPr>
          </a:p>
        </p:txBody>
      </p:sp>
      <p:sp>
        <p:nvSpPr>
          <p:cNvPr id="567" name="Google Shape;567;p43"/>
          <p:cNvSpPr txBox="1"/>
          <p:nvPr/>
        </p:nvSpPr>
        <p:spPr>
          <a:xfrm>
            <a:off x="260924" y="711750"/>
            <a:ext cx="2127900" cy="3203100"/>
          </a:xfrm>
          <a:prstGeom prst="rect">
            <a:avLst/>
          </a:prstGeom>
          <a:solidFill>
            <a:srgbClr val="C1FBED"/>
          </a:solidFill>
          <a:ln w="19050" cap="flat" cmpd="sng">
            <a:solidFill>
              <a:srgbClr val="0CAC87"/>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600" b="1" i="0" u="none" strike="noStrike" cap="none">
                <a:solidFill>
                  <a:srgbClr val="161249"/>
                </a:solidFill>
                <a:latin typeface="Arial"/>
                <a:ea typeface="Arial"/>
                <a:cs typeface="Arial"/>
                <a:sym typeface="Arial"/>
              </a:rPr>
              <a:t>Paid media</a:t>
            </a:r>
            <a:endParaRPr sz="1600" b="1" i="0" u="none" strike="noStrike" cap="none">
              <a:solidFill>
                <a:srgbClr val="161249"/>
              </a:solidFill>
              <a:latin typeface="Arial"/>
              <a:ea typeface="Arial"/>
              <a:cs typeface="Arial"/>
              <a:sym typeface="Arial"/>
            </a:endParaRPr>
          </a:p>
          <a:p>
            <a:pPr marL="0" lvl="0" indent="0" algn="l" rtl="0">
              <a:spcBef>
                <a:spcPts val="0"/>
              </a:spcBef>
              <a:spcAft>
                <a:spcPts val="0"/>
              </a:spcAft>
              <a:buNone/>
            </a:pPr>
            <a:r>
              <a:rPr lang="fi">
                <a:solidFill>
                  <a:srgbClr val="161249"/>
                </a:solidFill>
              </a:rPr>
              <a:t>External channels</a:t>
            </a:r>
            <a:endParaRPr>
              <a:solidFill>
                <a:srgbClr val="161249"/>
              </a:solidFill>
            </a:endParaRPr>
          </a:p>
          <a:p>
            <a:pPr marL="457200" lvl="0" indent="-335280" algn="l" rtl="0">
              <a:spcBef>
                <a:spcPts val="0"/>
              </a:spcBef>
              <a:spcAft>
                <a:spcPts val="0"/>
              </a:spcAft>
              <a:buClr>
                <a:srgbClr val="0CAC87"/>
              </a:buClr>
              <a:buSzPts val="1680"/>
              <a:buChar char="•"/>
            </a:pPr>
            <a:r>
              <a:rPr lang="fi">
                <a:solidFill>
                  <a:srgbClr val="161249"/>
                </a:solidFill>
              </a:rPr>
              <a:t>Offline: printed media, billboards, events</a:t>
            </a:r>
            <a:endParaRPr>
              <a:solidFill>
                <a:srgbClr val="161249"/>
              </a:solidFill>
            </a:endParaRPr>
          </a:p>
          <a:p>
            <a:pPr marL="285750" marR="0" lvl="0" indent="-285750" algn="l" rtl="0">
              <a:lnSpc>
                <a:spcPct val="100000"/>
              </a:lnSpc>
              <a:spcBef>
                <a:spcPts val="0"/>
              </a:spcBef>
              <a:spcAft>
                <a:spcPts val="0"/>
              </a:spcAft>
              <a:buClr>
                <a:srgbClr val="0CAC87"/>
              </a:buClr>
              <a:buSzPts val="1680"/>
              <a:buFont typeface="Arial"/>
              <a:buChar char="•"/>
            </a:pPr>
            <a:r>
              <a:rPr lang="fi">
                <a:solidFill>
                  <a:srgbClr val="161249"/>
                </a:solidFill>
              </a:rPr>
              <a:t>Online: Search engine ads, display ads, Fb and IG ads)</a:t>
            </a:r>
            <a:endParaRPr>
              <a:solidFill>
                <a:srgbClr val="161249"/>
              </a:solidFill>
            </a:endParaRPr>
          </a:p>
          <a:p>
            <a:pPr marL="457200" marR="0" lvl="0" indent="0" algn="l" rtl="0">
              <a:lnSpc>
                <a:spcPct val="100000"/>
              </a:lnSpc>
              <a:spcBef>
                <a:spcPts val="0"/>
              </a:spcBef>
              <a:spcAft>
                <a:spcPts val="0"/>
              </a:spcAft>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400" b="0" i="0" u="none" strike="noStrike" cap="none">
                <a:solidFill>
                  <a:srgbClr val="161249"/>
                </a:solidFill>
                <a:latin typeface="Arial"/>
                <a:ea typeface="Arial"/>
                <a:cs typeface="Arial"/>
                <a:sym typeface="Arial"/>
              </a:rPr>
              <a:t>Volume based charge for visibility</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endParaRPr>
              <a:solidFill>
                <a:srgbClr val="161249"/>
              </a:solidFill>
            </a:endParaRPr>
          </a:p>
          <a:p>
            <a:pPr marL="0" marR="0" lvl="0" indent="0" algn="l" rtl="0">
              <a:lnSpc>
                <a:spcPct val="100000"/>
              </a:lnSpc>
              <a:spcBef>
                <a:spcPts val="0"/>
              </a:spcBef>
              <a:spcAft>
                <a:spcPts val="0"/>
              </a:spcAft>
              <a:buNone/>
            </a:pPr>
            <a:endParaRPr>
              <a:solidFill>
                <a:srgbClr val="161249"/>
              </a:solidFill>
            </a:endParaRPr>
          </a:p>
          <a:p>
            <a:pPr marL="0" marR="0" lvl="0" indent="0" algn="l" rtl="0">
              <a:lnSpc>
                <a:spcPct val="100000"/>
              </a:lnSpc>
              <a:spcBef>
                <a:spcPts val="0"/>
              </a:spcBef>
              <a:spcAft>
                <a:spcPts val="0"/>
              </a:spcAft>
              <a:buNone/>
            </a:pPr>
            <a:endParaRPr>
              <a:solidFill>
                <a:srgbClr val="161249"/>
              </a:solidFill>
            </a:endParaRPr>
          </a:p>
        </p:txBody>
      </p:sp>
      <p:sp>
        <p:nvSpPr>
          <p:cNvPr id="568" name="Google Shape;568;p43"/>
          <p:cNvSpPr txBox="1"/>
          <p:nvPr/>
        </p:nvSpPr>
        <p:spPr>
          <a:xfrm>
            <a:off x="2388825" y="705875"/>
            <a:ext cx="2382900" cy="3172200"/>
          </a:xfrm>
          <a:prstGeom prst="rect">
            <a:avLst/>
          </a:prstGeom>
          <a:solidFill>
            <a:srgbClr val="FFF2CC"/>
          </a:solidFill>
          <a:ln w="19050" cap="flat" cmpd="sng">
            <a:solidFill>
              <a:schemeClr val="accent4"/>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None/>
            </a:pPr>
            <a:r>
              <a:rPr lang="fi" sz="1600" b="1" i="0" u="none" strike="noStrike" cap="none">
                <a:solidFill>
                  <a:srgbClr val="161249"/>
                </a:solidFill>
                <a:latin typeface="Arial"/>
                <a:ea typeface="Arial"/>
                <a:cs typeface="Arial"/>
                <a:sym typeface="Arial"/>
              </a:rPr>
              <a:t>Earned media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400" b="0" i="0" u="none" strike="noStrike" cap="none">
                <a:solidFill>
                  <a:srgbClr val="161249"/>
                </a:solidFill>
                <a:latin typeface="Arial"/>
                <a:ea typeface="Arial"/>
                <a:cs typeface="Arial"/>
                <a:sym typeface="Arial"/>
              </a:rPr>
              <a:t>The ‘talk’, share</a:t>
            </a:r>
            <a:r>
              <a:rPr lang="fi">
                <a:solidFill>
                  <a:srgbClr val="161249"/>
                </a:solidFill>
              </a:rPr>
              <a:t>d content</a:t>
            </a:r>
            <a:r>
              <a:rPr lang="fi" sz="1400" b="0" i="0" u="none" strike="noStrike" cap="none">
                <a:solidFill>
                  <a:srgbClr val="161249"/>
                </a:solidFill>
                <a:latin typeface="Arial"/>
                <a:ea typeface="Arial"/>
                <a:cs typeface="Arial"/>
                <a:sym typeface="Arial"/>
              </a:rPr>
              <a:t> and reputation generated by the organization (publicity, activities)</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sz="1400" b="0" i="0" u="none" strike="noStrike" cap="none">
                <a:solidFill>
                  <a:srgbClr val="161249"/>
                </a:solidFill>
                <a:latin typeface="Arial"/>
                <a:ea typeface="Arial"/>
                <a:cs typeface="Arial"/>
                <a:sym typeface="Arial"/>
              </a:rPr>
              <a:t>Sharing and word-of-mouth are typically low-cost</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sz="1400" b="0" i="0" u="none" strike="noStrike" cap="none">
                <a:solidFill>
                  <a:srgbClr val="161249"/>
                </a:solidFill>
                <a:latin typeface="Arial"/>
                <a:ea typeface="Arial"/>
                <a:cs typeface="Arial"/>
                <a:sym typeface="Arial"/>
              </a:rPr>
              <a:t>Digital </a:t>
            </a:r>
            <a:r>
              <a:rPr lang="fi">
                <a:solidFill>
                  <a:srgbClr val="161249"/>
                </a:solidFill>
              </a:rPr>
              <a:t>channels </a:t>
            </a:r>
            <a:r>
              <a:rPr lang="fi" sz="1400" b="0" i="0" u="none" strike="noStrike" cap="none">
                <a:solidFill>
                  <a:srgbClr val="161249"/>
                </a:solidFill>
                <a:latin typeface="Arial"/>
                <a:ea typeface="Arial"/>
                <a:cs typeface="Arial"/>
                <a:sym typeface="Arial"/>
              </a:rPr>
              <a:t>are </a:t>
            </a:r>
            <a:r>
              <a:rPr lang="fi">
                <a:solidFill>
                  <a:srgbClr val="161249"/>
                </a:solidFill>
              </a:rPr>
              <a:t>highly suited </a:t>
            </a:r>
            <a:r>
              <a:rPr lang="fi" sz="1400" b="0" i="0" u="none" strike="noStrike" cap="none">
                <a:solidFill>
                  <a:srgbClr val="161249"/>
                </a:solidFill>
                <a:latin typeface="Arial"/>
                <a:ea typeface="Arial"/>
                <a:cs typeface="Arial"/>
                <a:sym typeface="Arial"/>
              </a:rPr>
              <a:t> for earning awareness and reputation</a:t>
            </a:r>
            <a:endParaRPr sz="1400" b="0" i="0" u="none" strike="noStrike" cap="none">
              <a:solidFill>
                <a:srgbClr val="161249"/>
              </a:solidFill>
              <a:latin typeface="Arial"/>
              <a:ea typeface="Arial"/>
              <a:cs typeface="Arial"/>
              <a:sym typeface="Arial"/>
            </a:endParaRPr>
          </a:p>
          <a:p>
            <a:pPr marL="285750" marR="0" lvl="0" indent="-267970" algn="l" rtl="0">
              <a:lnSpc>
                <a:spcPct val="100000"/>
              </a:lnSpc>
              <a:spcBef>
                <a:spcPts val="0"/>
              </a:spcBef>
              <a:spcAft>
                <a:spcPts val="0"/>
              </a:spcAft>
              <a:buClr>
                <a:srgbClr val="161249"/>
              </a:buClr>
              <a:buSzPts val="1400"/>
              <a:buChar char="•"/>
            </a:pPr>
            <a:endParaRPr>
              <a:solidFill>
                <a:srgbClr val="161249"/>
              </a:solidFill>
            </a:endParaRPr>
          </a:p>
          <a:p>
            <a:pPr marL="171450" marR="0" lvl="0" indent="-80010" algn="l" rtl="0">
              <a:lnSpc>
                <a:spcPct val="100000"/>
              </a:lnSpc>
              <a:spcBef>
                <a:spcPts val="0"/>
              </a:spcBef>
              <a:spcAft>
                <a:spcPts val="0"/>
              </a:spcAft>
              <a:buClr>
                <a:srgbClr val="BF9000"/>
              </a:buClr>
              <a:buSzPts val="1440"/>
              <a:buFont typeface="Arial"/>
              <a:buNone/>
            </a:pPr>
            <a:endParaRPr sz="1200" b="0" i="0" u="none" strike="noStrike" cap="none">
              <a:solidFill>
                <a:srgbClr val="595959"/>
              </a:solidFill>
              <a:latin typeface="PT Sans"/>
              <a:ea typeface="PT Sans"/>
              <a:cs typeface="PT Sans"/>
              <a:sym typeface="PT Sans"/>
            </a:endParaRPr>
          </a:p>
        </p:txBody>
      </p:sp>
      <p:pic>
        <p:nvPicPr>
          <p:cNvPr id="569" name="Google Shape;569;p43"/>
          <p:cNvPicPr preferRelativeResize="0"/>
          <p:nvPr/>
        </p:nvPicPr>
        <p:blipFill>
          <a:blip r:embed="rId3">
            <a:alphaModFix/>
          </a:blip>
          <a:stretch>
            <a:fillRect/>
          </a:stretch>
        </p:blipFill>
        <p:spPr>
          <a:xfrm>
            <a:off x="260925" y="3908975"/>
            <a:ext cx="8500800" cy="994200"/>
          </a:xfrm>
          <a:prstGeom prst="rect">
            <a:avLst/>
          </a:prstGeom>
          <a:noFill/>
          <a:ln>
            <a:noFill/>
          </a:ln>
        </p:spPr>
      </p:pic>
      <p:sp>
        <p:nvSpPr>
          <p:cNvPr id="570" name="Google Shape;570;p43"/>
          <p:cNvSpPr txBox="1"/>
          <p:nvPr/>
        </p:nvSpPr>
        <p:spPr>
          <a:xfrm>
            <a:off x="4771725" y="712025"/>
            <a:ext cx="2250300" cy="3232500"/>
          </a:xfrm>
          <a:prstGeom prst="rect">
            <a:avLst/>
          </a:prstGeom>
          <a:solidFill>
            <a:srgbClr val="FF0000"/>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fi" sz="1600" b="1">
                <a:solidFill>
                  <a:srgbClr val="161249"/>
                </a:solidFill>
              </a:rPr>
              <a:t>Shared media</a:t>
            </a:r>
            <a:endParaRPr sz="1600" b="1">
              <a:solidFill>
                <a:srgbClr val="161249"/>
              </a:solidFill>
            </a:endParaRPr>
          </a:p>
          <a:p>
            <a:pPr marL="0" lvl="0" indent="0" algn="l" rtl="0">
              <a:spcBef>
                <a:spcPts val="0"/>
              </a:spcBef>
              <a:spcAft>
                <a:spcPts val="0"/>
              </a:spcAft>
              <a:buNone/>
            </a:pPr>
            <a:r>
              <a:rPr lang="fi">
                <a:solidFill>
                  <a:srgbClr val="161249"/>
                </a:solidFill>
              </a:rPr>
              <a:t>Social media publications related to our business</a:t>
            </a:r>
            <a:endParaRPr>
              <a:solidFill>
                <a:srgbClr val="161249"/>
              </a:solidFill>
            </a:endParaRPr>
          </a:p>
          <a:p>
            <a:pPr marL="0" lvl="0" indent="0" algn="l" rtl="0">
              <a:spcBef>
                <a:spcPts val="0"/>
              </a:spcBef>
              <a:spcAft>
                <a:spcPts val="0"/>
              </a:spcAft>
              <a:buNone/>
            </a:pPr>
            <a:endParaRPr>
              <a:solidFill>
                <a:srgbClr val="161249"/>
              </a:solidFill>
            </a:endParaRPr>
          </a:p>
          <a:p>
            <a:pPr marL="457200" lvl="0" indent="-317500" algn="l" rtl="0">
              <a:spcBef>
                <a:spcPts val="0"/>
              </a:spcBef>
              <a:spcAft>
                <a:spcPts val="0"/>
              </a:spcAft>
              <a:buClr>
                <a:srgbClr val="161249"/>
              </a:buClr>
              <a:buSzPts val="1400"/>
              <a:buChar char="●"/>
            </a:pPr>
            <a:r>
              <a:rPr lang="fi">
                <a:solidFill>
                  <a:srgbClr val="161249"/>
                </a:solidFill>
              </a:rPr>
              <a:t>own publications that go viral </a:t>
            </a:r>
            <a:endParaRPr>
              <a:solidFill>
                <a:srgbClr val="161249"/>
              </a:solidFill>
            </a:endParaRPr>
          </a:p>
          <a:p>
            <a:pPr marL="457200" lvl="0" indent="-317500" algn="l" rtl="0">
              <a:spcBef>
                <a:spcPts val="0"/>
              </a:spcBef>
              <a:spcAft>
                <a:spcPts val="0"/>
              </a:spcAft>
              <a:buClr>
                <a:srgbClr val="161249"/>
              </a:buClr>
              <a:buSzPts val="1400"/>
              <a:buChar char="●"/>
            </a:pPr>
            <a:r>
              <a:rPr lang="fi">
                <a:solidFill>
                  <a:srgbClr val="161249"/>
                </a:solidFill>
              </a:rPr>
              <a:t>posts&amp;contents published by our customers, followers </a:t>
            </a:r>
            <a:endParaRPr>
              <a:solidFill>
                <a:srgbClr val="161249"/>
              </a:solidFill>
            </a:endParaRPr>
          </a:p>
          <a:p>
            <a:pPr marL="0" lvl="0" indent="0" algn="l" rtl="0">
              <a:spcBef>
                <a:spcPts val="0"/>
              </a:spcBef>
              <a:spcAft>
                <a:spcPts val="0"/>
              </a:spcAft>
              <a:buNone/>
            </a:pPr>
            <a:r>
              <a:rPr lang="fi">
                <a:solidFill>
                  <a:srgbClr val="161249"/>
                </a:solidFill>
              </a:rPr>
              <a:t>Advantage: people trust their peers much more tha ads</a:t>
            </a:r>
            <a:endParaRPr>
              <a:solidFill>
                <a:srgbClr val="161249"/>
              </a:solidFill>
            </a:endParaRPr>
          </a:p>
          <a:p>
            <a:pPr marL="0" lvl="0" indent="0" algn="l" rtl="0">
              <a:spcBef>
                <a:spcPts val="0"/>
              </a:spcBef>
              <a:spcAft>
                <a:spcPts val="0"/>
              </a:spcAft>
              <a:buNone/>
            </a:pPr>
            <a:endParaRPr>
              <a:solidFill>
                <a:srgbClr val="161249"/>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44"/>
          <p:cNvSpPr txBox="1"/>
          <p:nvPr/>
        </p:nvSpPr>
        <p:spPr>
          <a:xfrm>
            <a:off x="6671512" y="2551448"/>
            <a:ext cx="1848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endParaRPr sz="1050" b="0" i="0" u="none" strike="noStrike" cap="none">
              <a:solidFill>
                <a:schemeClr val="dk1"/>
              </a:solidFill>
              <a:latin typeface="Arial"/>
              <a:ea typeface="Arial"/>
              <a:cs typeface="Arial"/>
              <a:sym typeface="Arial"/>
            </a:endParaRPr>
          </a:p>
        </p:txBody>
      </p:sp>
      <p:pic>
        <p:nvPicPr>
          <p:cNvPr id="577" name="Google Shape;577;p44" descr="Earned Media Definition: 38 Experts Weigh In - Heidi Cohen | Integrated  marketing communications, Paid media, Media relations"/>
          <p:cNvPicPr preferRelativeResize="0"/>
          <p:nvPr/>
        </p:nvPicPr>
        <p:blipFill rotWithShape="1">
          <a:blip r:embed="rId3">
            <a:alphaModFix/>
          </a:blip>
          <a:srcRect/>
          <a:stretch/>
        </p:blipFill>
        <p:spPr>
          <a:xfrm>
            <a:off x="689956" y="111342"/>
            <a:ext cx="6880476" cy="4375232"/>
          </a:xfrm>
          <a:prstGeom prst="rect">
            <a:avLst/>
          </a:prstGeom>
          <a:noFill/>
          <a:ln>
            <a:noFill/>
          </a:ln>
        </p:spPr>
      </p:pic>
      <p:sp>
        <p:nvSpPr>
          <p:cNvPr id="578" name="Google Shape;578;p44"/>
          <p:cNvSpPr txBox="1"/>
          <p:nvPr/>
        </p:nvSpPr>
        <p:spPr>
          <a:xfrm>
            <a:off x="4021725" y="4486575"/>
            <a:ext cx="3548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b="1"/>
              <a:t>Source &amp; further reading: </a:t>
            </a:r>
            <a:r>
              <a:rPr lang="fi" b="1" u="sng">
                <a:solidFill>
                  <a:schemeClr val="hlink"/>
                </a:solidFill>
                <a:hlinkClick r:id="rId4"/>
              </a:rPr>
              <a:t>Brandpoint</a:t>
            </a:r>
            <a:endParaRPr b="1"/>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46"/>
          <p:cNvSpPr txBox="1">
            <a:spLocks noGrp="1"/>
          </p:cNvSpPr>
          <p:nvPr>
            <p:ph type="title" idx="4294967295"/>
          </p:nvPr>
        </p:nvSpPr>
        <p:spPr>
          <a:xfrm>
            <a:off x="550198" y="68467"/>
            <a:ext cx="6172200" cy="506412"/>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a:t>Owned media, example</a:t>
            </a:r>
            <a:endParaRPr/>
          </a:p>
        </p:txBody>
      </p:sp>
      <p:pic>
        <p:nvPicPr>
          <p:cNvPr id="588" name="Google Shape;588;p4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18573" y="781669"/>
            <a:ext cx="3038161" cy="2273156"/>
          </a:xfrm>
          <a:prstGeom prst="rect">
            <a:avLst/>
          </a:prstGeom>
          <a:noFill/>
          <a:ln>
            <a:noFill/>
          </a:ln>
          <a:effectLst>
            <a:outerShdw blurRad="63500" sx="102000" sy="102000" algn="ctr" rotWithShape="0">
              <a:srgbClr val="000000">
                <a:alpha val="40000"/>
              </a:srgbClr>
            </a:outerShdw>
          </a:effectLst>
        </p:spPr>
      </p:pic>
      <p:pic>
        <p:nvPicPr>
          <p:cNvPr id="589" name="Google Shape;589;p4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961781" y="682342"/>
            <a:ext cx="1758314" cy="1880535"/>
          </a:xfrm>
          <a:prstGeom prst="rect">
            <a:avLst/>
          </a:prstGeom>
          <a:noFill/>
          <a:ln>
            <a:noFill/>
          </a:ln>
          <a:effectLst>
            <a:outerShdw blurRad="63500" sx="102000" sy="102000" algn="ctr" rotWithShape="0">
              <a:srgbClr val="000000">
                <a:alpha val="40000"/>
              </a:srgbClr>
            </a:outerShdw>
          </a:effectLst>
        </p:spPr>
      </p:pic>
      <p:pic>
        <p:nvPicPr>
          <p:cNvPr id="590" name="Google Shape;590;p4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669183" y="1884932"/>
            <a:ext cx="2083365" cy="1187433"/>
          </a:xfrm>
          <a:prstGeom prst="rect">
            <a:avLst/>
          </a:prstGeom>
          <a:noFill/>
          <a:ln>
            <a:noFill/>
          </a:ln>
          <a:effectLst>
            <a:outerShdw blurRad="63500" sx="102000" sy="102000" algn="ctr" rotWithShape="0">
              <a:srgbClr val="000000">
                <a:alpha val="40000"/>
              </a:srgbClr>
            </a:outerShdw>
          </a:effectLst>
        </p:spPr>
      </p:pic>
      <p:pic>
        <p:nvPicPr>
          <p:cNvPr id="591" name="Google Shape;591;p4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96047">
            <a:off x="1083242" y="3328996"/>
            <a:ext cx="1977992" cy="948858"/>
          </a:xfrm>
          <a:prstGeom prst="rect">
            <a:avLst/>
          </a:prstGeom>
          <a:noFill/>
          <a:ln>
            <a:noFill/>
          </a:ln>
          <a:effectLst>
            <a:outerShdw blurRad="63500" sx="102000" sy="102000" algn="ctr" rotWithShape="0">
              <a:srgbClr val="000000">
                <a:alpha val="40000"/>
              </a:srgbClr>
            </a:outerShdw>
          </a:effectLst>
        </p:spPr>
      </p:pic>
      <p:pic>
        <p:nvPicPr>
          <p:cNvPr id="592" name="Google Shape;592;p4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rot="534797">
            <a:off x="6635517" y="3356954"/>
            <a:ext cx="1387412" cy="1506552"/>
          </a:xfrm>
          <a:prstGeom prst="rect">
            <a:avLst/>
          </a:prstGeom>
          <a:noFill/>
          <a:ln>
            <a:noFill/>
          </a:ln>
          <a:effectLst>
            <a:outerShdw blurRad="63500" sx="102000" sy="102000" algn="ctr" rotWithShape="0">
              <a:srgbClr val="000000">
                <a:alpha val="40000"/>
              </a:srgbClr>
            </a:outerShdw>
          </a:effectLst>
        </p:spPr>
      </p:pic>
      <p:pic>
        <p:nvPicPr>
          <p:cNvPr id="593" name="Google Shape;593;p4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3676923" y="3083691"/>
            <a:ext cx="2090705" cy="1579149"/>
          </a:xfrm>
          <a:prstGeom prst="rect">
            <a:avLst/>
          </a:prstGeom>
          <a:noFill/>
          <a:ln>
            <a:noFill/>
          </a:ln>
          <a:effectLst>
            <a:outerShdw blurRad="63500" sx="102000" sy="102000" algn="ctr" rotWithShape="0">
              <a:srgbClr val="000000">
                <a:alpha val="40000"/>
              </a:srgbClr>
            </a:outerShdw>
          </a:effectLst>
        </p:spPr>
      </p:pic>
      <p:sp>
        <p:nvSpPr>
          <p:cNvPr id="594" name="Google Shape;594;p46"/>
          <p:cNvSpPr txBox="1"/>
          <p:nvPr/>
        </p:nvSpPr>
        <p:spPr>
          <a:xfrm>
            <a:off x="277379" y="3068142"/>
            <a:ext cx="23214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Website</a:t>
            </a:r>
            <a:endParaRPr sz="1400" b="1" i="0" u="none" strike="noStrike" cap="none">
              <a:solidFill>
                <a:srgbClr val="F39200"/>
              </a:solidFill>
              <a:latin typeface="Arial"/>
              <a:ea typeface="Arial"/>
              <a:cs typeface="Arial"/>
              <a:sym typeface="Arial"/>
            </a:endParaRPr>
          </a:p>
        </p:txBody>
      </p:sp>
      <p:sp>
        <p:nvSpPr>
          <p:cNvPr id="595" name="Google Shape;595;p46"/>
          <p:cNvSpPr txBox="1"/>
          <p:nvPr/>
        </p:nvSpPr>
        <p:spPr>
          <a:xfrm>
            <a:off x="4359445" y="2634739"/>
            <a:ext cx="12327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Newsletter</a:t>
            </a:r>
            <a:endParaRPr sz="1400" b="1" i="0" u="none" strike="noStrike" cap="none">
              <a:solidFill>
                <a:srgbClr val="F39200"/>
              </a:solidFill>
              <a:latin typeface="Arial"/>
              <a:ea typeface="Arial"/>
              <a:cs typeface="Arial"/>
              <a:sym typeface="Arial"/>
            </a:endParaRPr>
          </a:p>
        </p:txBody>
      </p:sp>
      <p:sp>
        <p:nvSpPr>
          <p:cNvPr id="596" name="Google Shape;596;p46"/>
          <p:cNvSpPr txBox="1"/>
          <p:nvPr/>
        </p:nvSpPr>
        <p:spPr>
          <a:xfrm>
            <a:off x="7883594" y="3064555"/>
            <a:ext cx="16941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Instagram</a:t>
            </a:r>
            <a:endParaRPr sz="1400" b="1" i="0" u="none" strike="noStrike" cap="none">
              <a:solidFill>
                <a:srgbClr val="F39200"/>
              </a:solidFill>
              <a:latin typeface="Arial"/>
              <a:ea typeface="Arial"/>
              <a:cs typeface="Arial"/>
              <a:sym typeface="Arial"/>
            </a:endParaRPr>
          </a:p>
        </p:txBody>
      </p:sp>
      <p:sp>
        <p:nvSpPr>
          <p:cNvPr id="597" name="Google Shape;597;p46"/>
          <p:cNvSpPr txBox="1"/>
          <p:nvPr/>
        </p:nvSpPr>
        <p:spPr>
          <a:xfrm>
            <a:off x="8008219" y="4562847"/>
            <a:ext cx="13089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LinkedIn</a:t>
            </a:r>
            <a:endParaRPr sz="1400" b="1" i="0" u="none" strike="noStrike" cap="none">
              <a:solidFill>
                <a:srgbClr val="F39200"/>
              </a:solidFill>
              <a:latin typeface="Arial"/>
              <a:ea typeface="Arial"/>
              <a:cs typeface="Arial"/>
              <a:sym typeface="Arial"/>
            </a:endParaRPr>
          </a:p>
        </p:txBody>
      </p:sp>
      <p:sp>
        <p:nvSpPr>
          <p:cNvPr id="598" name="Google Shape;598;p46"/>
          <p:cNvSpPr txBox="1"/>
          <p:nvPr/>
        </p:nvSpPr>
        <p:spPr>
          <a:xfrm>
            <a:off x="3500614" y="4662840"/>
            <a:ext cx="27726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YouTube</a:t>
            </a:r>
            <a:endParaRPr sz="1400" b="1" i="0" u="none" strike="noStrike" cap="none">
              <a:solidFill>
                <a:srgbClr val="F39200"/>
              </a:solidFill>
              <a:latin typeface="Arial"/>
              <a:ea typeface="Arial"/>
              <a:cs typeface="Arial"/>
              <a:sym typeface="Arial"/>
            </a:endParaRPr>
          </a:p>
        </p:txBody>
      </p:sp>
      <p:sp>
        <p:nvSpPr>
          <p:cNvPr id="599" name="Google Shape;599;p46"/>
          <p:cNvSpPr txBox="1"/>
          <p:nvPr/>
        </p:nvSpPr>
        <p:spPr>
          <a:xfrm rot="-279000">
            <a:off x="1569155" y="4205167"/>
            <a:ext cx="2612599"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Facebook</a:t>
            </a:r>
            <a:endParaRPr sz="1400" b="1" i="0" u="none" strike="noStrike" cap="none">
              <a:solidFill>
                <a:srgbClr val="F39200"/>
              </a:solidFill>
              <a:latin typeface="Arial"/>
              <a:ea typeface="Arial"/>
              <a:cs typeface="Arial"/>
              <a:sym typeface="Arial"/>
            </a:endParaRPr>
          </a:p>
        </p:txBody>
      </p:sp>
      <p:pic>
        <p:nvPicPr>
          <p:cNvPr id="600" name="Google Shape;600;p46"/>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6313861" y="719083"/>
            <a:ext cx="1574712" cy="770922"/>
          </a:xfrm>
          <a:prstGeom prst="rect">
            <a:avLst/>
          </a:prstGeom>
          <a:noFill/>
          <a:ln>
            <a:noFill/>
          </a:ln>
          <a:effectLst>
            <a:outerShdw blurRad="63500" sx="102000" sy="102000" algn="ctr" rotWithShape="0">
              <a:srgbClr val="000000">
                <a:alpha val="40000"/>
              </a:srgbClr>
            </a:outerShdw>
          </a:effectLst>
        </p:spPr>
      </p:pic>
      <p:sp>
        <p:nvSpPr>
          <p:cNvPr id="601" name="Google Shape;601;p46"/>
          <p:cNvSpPr txBox="1"/>
          <p:nvPr/>
        </p:nvSpPr>
        <p:spPr>
          <a:xfrm>
            <a:off x="6273214" y="1480309"/>
            <a:ext cx="12033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App</a:t>
            </a:r>
            <a:endParaRPr sz="1400" b="1" i="0" u="none" strike="noStrike" cap="none">
              <a:solidFill>
                <a:srgbClr val="F39200"/>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606" name="Google Shape;606;p47"/>
          <p:cNvSpPr txBox="1">
            <a:spLocks noGrp="1"/>
          </p:cNvSpPr>
          <p:nvPr>
            <p:ph type="title" idx="4294967295"/>
          </p:nvPr>
        </p:nvSpPr>
        <p:spPr>
          <a:xfrm>
            <a:off x="689541" y="148847"/>
            <a:ext cx="6865938" cy="549341"/>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a:t>Paid media</a:t>
            </a:r>
            <a:endParaRPr/>
          </a:p>
        </p:txBody>
      </p:sp>
      <p:pic>
        <p:nvPicPr>
          <p:cNvPr id="607" name="Google Shape;607;p47"/>
          <p:cNvPicPr preferRelativeResize="0">
            <a:picLocks noGrp="1"/>
          </p:cNvPicPr>
          <p:nvPr>
            <p:ph type="body" idx="4294967295"/>
          </p:nvPr>
        </p:nvPicPr>
        <p:blipFill rotWithShape="1">
          <a:blip r:embed="rId3" cstate="email">
            <a:alphaModFix/>
            <a:extLst>
              <a:ext uri="{28A0092B-C50C-407E-A947-70E740481C1C}">
                <a14:useLocalDpi xmlns:a14="http://schemas.microsoft.com/office/drawing/2010/main"/>
              </a:ext>
            </a:extLst>
          </a:blip>
          <a:srcRect/>
          <a:stretch/>
        </p:blipFill>
        <p:spPr>
          <a:xfrm>
            <a:off x="781424" y="858623"/>
            <a:ext cx="3780065" cy="2399927"/>
          </a:xfrm>
          <a:prstGeom prst="rect">
            <a:avLst/>
          </a:prstGeom>
          <a:noFill/>
          <a:ln>
            <a:noFill/>
          </a:ln>
          <a:effectLst>
            <a:outerShdw blurRad="63500" sx="102000" sy="102000" algn="ctr" rotWithShape="0">
              <a:srgbClr val="000000">
                <a:alpha val="40000"/>
              </a:srgbClr>
            </a:outerShdw>
          </a:effectLst>
        </p:spPr>
      </p:pic>
      <p:pic>
        <p:nvPicPr>
          <p:cNvPr id="608" name="Google Shape;608;p4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702258" y="2134105"/>
            <a:ext cx="3523077" cy="2384779"/>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48"/>
          <p:cNvSpPr txBox="1">
            <a:spLocks noGrp="1"/>
          </p:cNvSpPr>
          <p:nvPr>
            <p:ph type="title" idx="4294967295"/>
          </p:nvPr>
        </p:nvSpPr>
        <p:spPr>
          <a:xfrm>
            <a:off x="933650" y="158795"/>
            <a:ext cx="6865938" cy="600075"/>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sz="3300" b="1">
                <a:solidFill>
                  <a:srgbClr val="161249"/>
                </a:solidFill>
              </a:rPr>
              <a:t>Earned media</a:t>
            </a:r>
            <a:endParaRPr sz="3300" b="1">
              <a:solidFill>
                <a:srgbClr val="161249"/>
              </a:solidFill>
            </a:endParaRPr>
          </a:p>
        </p:txBody>
      </p:sp>
      <p:pic>
        <p:nvPicPr>
          <p:cNvPr id="618" name="Google Shape;618;p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44095" y="1171727"/>
            <a:ext cx="3182203" cy="716672"/>
          </a:xfrm>
          <a:prstGeom prst="rect">
            <a:avLst/>
          </a:prstGeom>
          <a:noFill/>
          <a:ln>
            <a:noFill/>
          </a:ln>
          <a:effectLst>
            <a:outerShdw blurRad="63500" sx="102000" sy="102000" algn="ctr" rotWithShape="0">
              <a:srgbClr val="000000">
                <a:alpha val="40000"/>
              </a:srgbClr>
            </a:outerShdw>
          </a:effectLst>
        </p:spPr>
      </p:pic>
      <p:pic>
        <p:nvPicPr>
          <p:cNvPr id="619" name="Google Shape;619;p4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446188" y="3110623"/>
            <a:ext cx="3234764" cy="928981"/>
          </a:xfrm>
          <a:prstGeom prst="rect">
            <a:avLst/>
          </a:prstGeom>
          <a:noFill/>
          <a:ln>
            <a:noFill/>
          </a:ln>
          <a:effectLst>
            <a:outerShdw blurRad="63500" sx="102000" sy="102000" algn="ctr" rotWithShape="0">
              <a:srgbClr val="000000">
                <a:alpha val="40000"/>
              </a:srgbClr>
            </a:outerShdw>
          </a:effectLst>
        </p:spPr>
      </p:pic>
      <p:pic>
        <p:nvPicPr>
          <p:cNvPr id="620" name="Google Shape;620;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559081">
            <a:off x="4461818" y="1054115"/>
            <a:ext cx="2158293" cy="1351825"/>
          </a:xfrm>
          <a:prstGeom prst="rect">
            <a:avLst/>
          </a:prstGeom>
          <a:noFill/>
          <a:ln>
            <a:noFill/>
          </a:ln>
          <a:effectLst>
            <a:outerShdw blurRad="63500" sx="102000" sy="102000" algn="ctr" rotWithShape="0">
              <a:srgbClr val="000000">
                <a:alpha val="40000"/>
              </a:srgbClr>
            </a:outerShdw>
          </a:effectLst>
        </p:spPr>
      </p:pic>
      <p:sp>
        <p:nvSpPr>
          <p:cNvPr id="621" name="Google Shape;621;p48"/>
          <p:cNvSpPr txBox="1"/>
          <p:nvPr/>
        </p:nvSpPr>
        <p:spPr>
          <a:xfrm>
            <a:off x="-835509" y="766298"/>
            <a:ext cx="4158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SEO</a:t>
            </a:r>
            <a:endParaRPr sz="1400" b="1" i="0" u="none" strike="noStrike" cap="none">
              <a:solidFill>
                <a:srgbClr val="F39200"/>
              </a:solidFill>
              <a:latin typeface="Arial"/>
              <a:ea typeface="Arial"/>
              <a:cs typeface="Arial"/>
              <a:sym typeface="Arial"/>
            </a:endParaRPr>
          </a:p>
        </p:txBody>
      </p:sp>
      <p:pic>
        <p:nvPicPr>
          <p:cNvPr id="622" name="Google Shape;622;p4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06157">
            <a:off x="948405" y="2240542"/>
            <a:ext cx="1965254" cy="2029120"/>
          </a:xfrm>
          <a:prstGeom prst="rect">
            <a:avLst/>
          </a:prstGeom>
          <a:noFill/>
          <a:ln>
            <a:noFill/>
          </a:ln>
          <a:effectLst>
            <a:outerShdw blurRad="63500" sx="102000" sy="102000" algn="ctr" rotWithShape="0">
              <a:srgbClr val="000000">
                <a:alpha val="40000"/>
              </a:srgbClr>
            </a:outerShdw>
          </a:effectLst>
        </p:spPr>
      </p:pic>
      <p:pic>
        <p:nvPicPr>
          <p:cNvPr id="623" name="Google Shape;623;p4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055631" y="1228135"/>
            <a:ext cx="1654174" cy="2942226"/>
          </a:xfrm>
          <a:prstGeom prst="rect">
            <a:avLst/>
          </a:prstGeom>
          <a:noFill/>
          <a:ln>
            <a:noFill/>
          </a:ln>
          <a:effectLst>
            <a:outerShdw blurRad="63500" sx="102000" sy="102000" algn="ctr" rotWithShape="0">
              <a:srgbClr val="000000">
                <a:alpha val="40000"/>
              </a:srgbClr>
            </a:outerShdw>
          </a:effectLst>
        </p:spPr>
      </p:pic>
      <p:sp>
        <p:nvSpPr>
          <p:cNvPr id="624" name="Google Shape;624;p48"/>
          <p:cNvSpPr txBox="1"/>
          <p:nvPr/>
        </p:nvSpPr>
        <p:spPr>
          <a:xfrm>
            <a:off x="0" y="-37201"/>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p49"/>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In-class activities for applying the PESO-model</a:t>
            </a:r>
            <a:endParaRPr/>
          </a:p>
        </p:txBody>
      </p:sp>
      <p:sp>
        <p:nvSpPr>
          <p:cNvPr id="630" name="Google Shape;630;p49"/>
          <p:cNvSpPr txBox="1">
            <a:spLocks noGrp="1"/>
          </p:cNvSpPr>
          <p:nvPr>
            <p:ph type="body" idx="2"/>
          </p:nvPr>
        </p:nvSpPr>
        <p:spPr>
          <a:xfrm>
            <a:off x="848794" y="996432"/>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a:solidFill>
                  <a:srgbClr val="F39200"/>
                </a:solidFill>
              </a:rPr>
              <a:t>1. </a:t>
            </a:r>
            <a:r>
              <a:rPr lang="fi" sz="1600"/>
              <a:t>Choose a famous brand you want to inspect. </a:t>
            </a:r>
            <a:br>
              <a:rPr lang="fi" sz="1600"/>
            </a:br>
            <a:endParaRPr sz="1600"/>
          </a:p>
          <a:p>
            <a:pPr marL="0" lvl="0" indent="0" algn="l" rtl="0">
              <a:lnSpc>
                <a:spcPct val="100000"/>
              </a:lnSpc>
              <a:spcBef>
                <a:spcPts val="0"/>
              </a:spcBef>
              <a:spcAft>
                <a:spcPts val="0"/>
              </a:spcAft>
              <a:buClr>
                <a:schemeClr val="lt1"/>
              </a:buClr>
              <a:buSzPts val="1600"/>
              <a:buNone/>
            </a:pPr>
            <a:r>
              <a:rPr lang="fi" sz="1600"/>
              <a:t>Analyze their media. Which of this media are owned? Paid? Earned or shared? Make an infographic (visualize with images/links found in internet.</a:t>
            </a:r>
            <a:endParaRPr/>
          </a:p>
          <a:p>
            <a:pPr marL="342900" lvl="0" indent="-241300" algn="l" rtl="0">
              <a:lnSpc>
                <a:spcPct val="100000"/>
              </a:lnSpc>
              <a:spcBef>
                <a:spcPts val="0"/>
              </a:spcBef>
              <a:spcAft>
                <a:spcPts val="0"/>
              </a:spcAft>
              <a:buClr>
                <a:schemeClr val="lt1"/>
              </a:buClr>
              <a:buSzPts val="1600"/>
              <a:buFont typeface="Calibri"/>
              <a:buNone/>
            </a:pPr>
            <a:endParaRPr sz="1600"/>
          </a:p>
          <a:p>
            <a:pPr marL="0" lvl="0" indent="0" algn="l" rtl="0">
              <a:lnSpc>
                <a:spcPct val="100000"/>
              </a:lnSpc>
              <a:spcBef>
                <a:spcPts val="0"/>
              </a:spcBef>
              <a:spcAft>
                <a:spcPts val="0"/>
              </a:spcAft>
              <a:buClr>
                <a:schemeClr val="lt1"/>
              </a:buClr>
              <a:buSzPts val="1600"/>
              <a:buNone/>
            </a:pPr>
            <a:r>
              <a:rPr lang="fi" sz="1600">
                <a:solidFill>
                  <a:srgbClr val="F39200"/>
                </a:solidFill>
              </a:rPr>
              <a:t>2. </a:t>
            </a:r>
            <a:r>
              <a:rPr lang="fi" sz="1600"/>
              <a:t>Choose a smaller brand you want to inspect.</a:t>
            </a:r>
            <a:br>
              <a:rPr lang="fi" sz="1600"/>
            </a:br>
            <a:endParaRPr sz="1600"/>
          </a:p>
          <a:p>
            <a:pPr marL="0" lvl="0" indent="0" algn="l" rtl="0">
              <a:lnSpc>
                <a:spcPct val="100000"/>
              </a:lnSpc>
              <a:spcBef>
                <a:spcPts val="0"/>
              </a:spcBef>
              <a:spcAft>
                <a:spcPts val="0"/>
              </a:spcAft>
              <a:buClr>
                <a:schemeClr val="lt1"/>
              </a:buClr>
              <a:buSzPts val="1600"/>
              <a:buNone/>
            </a:pPr>
            <a:r>
              <a:rPr lang="fi" sz="1600"/>
              <a:t>Analyze their media. Where do they appear? Which more media (own, paid) should they use? How could they achieve earned and shared media?</a:t>
            </a:r>
            <a:endParaRPr/>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p50"/>
          <p:cNvSpPr txBox="1">
            <a:spLocks noGrp="1"/>
          </p:cNvSpPr>
          <p:nvPr>
            <p:ph type="body" idx="1"/>
          </p:nvPr>
        </p:nvSpPr>
        <p:spPr>
          <a:xfrm>
            <a:off x="535781" y="719137"/>
            <a:ext cx="4321969" cy="1419363"/>
          </a:xfrm>
          <a:prstGeom prst="rect">
            <a:avLst/>
          </a:prstGeom>
          <a:noFill/>
          <a:ln>
            <a:noFill/>
          </a:ln>
        </p:spPr>
        <p:txBody>
          <a:bodyPr spcFirstLastPara="1" wrap="square" lIns="68575" tIns="34275" rIns="68575" bIns="34275" anchor="t" anchorCtr="0">
            <a:noAutofit/>
          </a:bodyPr>
          <a:lstStyle/>
          <a:p>
            <a:pPr marL="0" lvl="0" indent="0" algn="l" rtl="0">
              <a:lnSpc>
                <a:spcPct val="90000"/>
              </a:lnSpc>
              <a:spcBef>
                <a:spcPts val="800"/>
              </a:spcBef>
              <a:spcAft>
                <a:spcPts val="0"/>
              </a:spcAft>
              <a:buClr>
                <a:srgbClr val="161249"/>
              </a:buClr>
              <a:buSzPts val="1800"/>
              <a:buNone/>
            </a:pPr>
            <a:r>
              <a:rPr lang="fi" sz="1800"/>
              <a:t>So far, we have discussed the changing market and advantages of digital marketing. </a:t>
            </a:r>
            <a:endParaRPr sz="1800"/>
          </a:p>
          <a:p>
            <a:pPr marL="0" lvl="0" indent="0" algn="l" rtl="0">
              <a:lnSpc>
                <a:spcPct val="90000"/>
              </a:lnSpc>
              <a:spcBef>
                <a:spcPts val="800"/>
              </a:spcBef>
              <a:spcAft>
                <a:spcPts val="0"/>
              </a:spcAft>
              <a:buClr>
                <a:srgbClr val="161249"/>
              </a:buClr>
              <a:buSzPts val="1800"/>
              <a:buNone/>
            </a:pPr>
            <a:endParaRPr sz="1800"/>
          </a:p>
          <a:p>
            <a:pPr marL="0" lvl="0" indent="0" algn="l" rtl="0">
              <a:lnSpc>
                <a:spcPct val="90000"/>
              </a:lnSpc>
              <a:spcBef>
                <a:spcPts val="1200"/>
              </a:spcBef>
              <a:spcAft>
                <a:spcPts val="0"/>
              </a:spcAft>
              <a:buClr>
                <a:srgbClr val="161249"/>
              </a:buClr>
              <a:buSzPts val="1800"/>
              <a:buNone/>
            </a:pPr>
            <a:r>
              <a:rPr lang="fi" sz="1800"/>
              <a:t>We have to keep in mind that marketing is aimed to fulfil the strategy of the organization and communicate the strengths (7D)  chosen.</a:t>
            </a:r>
            <a:endParaRPr sz="1800"/>
          </a:p>
          <a:p>
            <a:pPr marL="0" lvl="0" indent="0" algn="l" rtl="0">
              <a:lnSpc>
                <a:spcPct val="90000"/>
              </a:lnSpc>
              <a:spcBef>
                <a:spcPts val="1200"/>
              </a:spcBef>
              <a:spcAft>
                <a:spcPts val="0"/>
              </a:spcAft>
              <a:buClr>
                <a:srgbClr val="161249"/>
              </a:buClr>
              <a:buSzPts val="1800"/>
              <a:buNone/>
            </a:pPr>
            <a:endParaRPr sz="1800"/>
          </a:p>
          <a:p>
            <a:pPr marL="0" lvl="0" indent="0" algn="l" rtl="0">
              <a:lnSpc>
                <a:spcPct val="90000"/>
              </a:lnSpc>
              <a:spcBef>
                <a:spcPts val="1200"/>
              </a:spcBef>
              <a:spcAft>
                <a:spcPts val="1200"/>
              </a:spcAft>
              <a:buClr>
                <a:srgbClr val="161249"/>
              </a:buClr>
              <a:buSzPts val="1800"/>
              <a:buNone/>
            </a:pPr>
            <a:r>
              <a:rPr lang="fi" sz="1800"/>
              <a:t>Next section gives guidelines for creating a strategy and measure results and outcomes.</a:t>
            </a:r>
            <a:endParaRPr sz="1800"/>
          </a:p>
        </p:txBody>
      </p:sp>
      <p:pic>
        <p:nvPicPr>
          <p:cNvPr id="636" name="Google Shape;636;p5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97538" y="950383"/>
            <a:ext cx="3787925" cy="240533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pic>
        <p:nvPicPr>
          <p:cNvPr id="641" name="Google Shape;641;p5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911928" y="1170125"/>
            <a:ext cx="6232072" cy="3116036"/>
          </a:xfrm>
          <a:prstGeom prst="rect">
            <a:avLst/>
          </a:prstGeom>
          <a:noFill/>
          <a:ln>
            <a:noFill/>
          </a:ln>
        </p:spPr>
      </p:pic>
      <p:sp>
        <p:nvSpPr>
          <p:cNvPr id="642" name="Google Shape;642;p52"/>
          <p:cNvSpPr txBox="1">
            <a:spLocks noGrp="1"/>
          </p:cNvSpPr>
          <p:nvPr>
            <p:ph type="title" idx="4294967295"/>
          </p:nvPr>
        </p:nvSpPr>
        <p:spPr>
          <a:xfrm>
            <a:off x="245649" y="154020"/>
            <a:ext cx="8520113"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Questions that strategy is expected </a:t>
            </a:r>
            <a:br>
              <a:rPr lang="fi"/>
            </a:br>
            <a:r>
              <a:rPr lang="fi"/>
              <a:t>to answer</a:t>
            </a:r>
            <a:endParaRPr/>
          </a:p>
        </p:txBody>
      </p:sp>
      <p:sp>
        <p:nvSpPr>
          <p:cNvPr id="643" name="Google Shape;643;p52"/>
          <p:cNvSpPr txBox="1"/>
          <p:nvPr/>
        </p:nvSpPr>
        <p:spPr>
          <a:xfrm>
            <a:off x="245649" y="1170125"/>
            <a:ext cx="2830800" cy="3632700"/>
          </a:xfrm>
          <a:prstGeom prst="rect">
            <a:avLst/>
          </a:prstGeom>
          <a:noFill/>
          <a:ln>
            <a:noFill/>
          </a:ln>
        </p:spPr>
        <p:txBody>
          <a:bodyPr spcFirstLastPara="1" wrap="square" lIns="91425" tIns="91425" rIns="91425" bIns="91425" anchor="t" anchorCtr="0">
            <a:spAutoFit/>
          </a:bodyPr>
          <a:lstStyle/>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Where are we now (current situation)? </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Which are our overall goals? </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What do we want to reach with our (digital) marketing?</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Who are our target groups?</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What is our message and where do we transmit ?</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53"/>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a:t>Sources</a:t>
            </a:r>
            <a:endParaRPr/>
          </a:p>
        </p:txBody>
      </p:sp>
      <p:sp>
        <p:nvSpPr>
          <p:cNvPr id="649" name="Google Shape;649;p53"/>
          <p:cNvSpPr txBox="1">
            <a:spLocks noGrp="1"/>
          </p:cNvSpPr>
          <p:nvPr>
            <p:ph type="body" idx="1"/>
          </p:nvPr>
        </p:nvSpPr>
        <p:spPr>
          <a:xfrm>
            <a:off x="628650" y="1369219"/>
            <a:ext cx="7886700" cy="2905898"/>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2100"/>
              <a:buNone/>
            </a:pPr>
            <a:r>
              <a:rPr lang="fi"/>
              <a:t>Boomer, B. &amp; Bitner, M.J. (1981) The 7Ps in marketing</a:t>
            </a:r>
            <a:endParaRPr/>
          </a:p>
          <a:p>
            <a:pPr marL="0" lvl="0" indent="0" algn="l" rtl="0">
              <a:lnSpc>
                <a:spcPct val="90000"/>
              </a:lnSpc>
              <a:spcBef>
                <a:spcPts val="1200"/>
              </a:spcBef>
              <a:spcAft>
                <a:spcPts val="0"/>
              </a:spcAft>
              <a:buClr>
                <a:srgbClr val="161249"/>
              </a:buClr>
              <a:buSzPts val="2100"/>
              <a:buNone/>
            </a:pPr>
            <a:r>
              <a:rPr lang="fi"/>
              <a:t>Chaffey (2012): Digital Marketing - Strategy, Implementation and Practice</a:t>
            </a:r>
            <a:endParaRPr/>
          </a:p>
          <a:p>
            <a:pPr marL="0" lvl="0" indent="0" algn="l" rtl="0">
              <a:lnSpc>
                <a:spcPct val="90000"/>
              </a:lnSpc>
              <a:spcBef>
                <a:spcPts val="1200"/>
              </a:spcBef>
              <a:spcAft>
                <a:spcPts val="1200"/>
              </a:spcAft>
              <a:buClr>
                <a:srgbClr val="161249"/>
              </a:buClr>
              <a:buSzPts val="2100"/>
              <a:buNone/>
            </a:pPr>
            <a:r>
              <a:rPr lang="fi"/>
              <a:t>McCarthy, E. Jerome (1960), Basic Marketing: A Managerial Approach. Homewood, IL: Richard D. Irwin, Inc. (1981)</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a:solidFill>
                  <a:srgbClr val="FFFFFF"/>
                </a:solidFill>
              </a:rPr>
              <a:t>The DEMS material aims to enhance digital marketing skills in higher education, responding to the  needs in business and organizations. You have access to extensive slide sets with in-class activities and assignments, as well as detailed user instructions for teacher. You are free to use part or whole of the material available.</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
                <a:solidFill>
                  <a:srgbClr val="FFFFFF"/>
                </a:solidFill>
              </a:rPr>
              <a:t>The material includes contents and figures retrieved from the internet and is thus subject to changes. The sources have been announced according to the rules of fair use. The material as a whole can be viewed and downloaded from www.dems.pro. All material is produced for open use and co-funded by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5408</Words>
  <Application>Microsoft Office PowerPoint</Application>
  <PresentationFormat>Näytössä katseltava esitys (16:9)</PresentationFormat>
  <Paragraphs>450</Paragraphs>
  <Slides>53</Slides>
  <Notes>53</Notes>
  <HiddenSlides>0</HiddenSlides>
  <MMClips>0</MMClips>
  <ScaleCrop>false</ScaleCrop>
  <HeadingPairs>
    <vt:vector size="6" baseType="variant">
      <vt:variant>
        <vt:lpstr>Käytetyt fontit</vt:lpstr>
      </vt:variant>
      <vt:variant>
        <vt:i4>4</vt:i4>
      </vt:variant>
      <vt:variant>
        <vt:lpstr>Teema</vt:lpstr>
      </vt:variant>
      <vt:variant>
        <vt:i4>2</vt:i4>
      </vt:variant>
      <vt:variant>
        <vt:lpstr>Dian otsikot</vt:lpstr>
      </vt:variant>
      <vt:variant>
        <vt:i4>53</vt:i4>
      </vt:variant>
    </vt:vector>
  </HeadingPairs>
  <TitlesOfParts>
    <vt:vector size="59" baseType="lpstr">
      <vt:lpstr>Noto Sans Symbols</vt:lpstr>
      <vt:lpstr>Arial</vt:lpstr>
      <vt:lpstr>Calibri</vt:lpstr>
      <vt:lpstr>PT Sans</vt:lpstr>
      <vt:lpstr>DEMS NEW</vt:lpstr>
      <vt:lpstr>Office Theme</vt:lpstr>
      <vt:lpstr>Introduction to Digital marketing  1. Digital marketing context </vt:lpstr>
      <vt:lpstr>PowerPoint-esitys</vt:lpstr>
      <vt:lpstr>Contents</vt:lpstr>
      <vt:lpstr>PowerPoint-esitys</vt:lpstr>
      <vt:lpstr>The Marketing Mix</vt:lpstr>
      <vt:lpstr>Marketing</vt:lpstr>
      <vt:lpstr>Marketing Mix - the 7 ‘P’s</vt:lpstr>
      <vt:lpstr>Background for 4P and 7P</vt:lpstr>
      <vt:lpstr>How to apply the “7P Marketing mix” in practice</vt:lpstr>
      <vt:lpstr>PowerPoint-esitys</vt:lpstr>
      <vt:lpstr>PowerPoint-esitys</vt:lpstr>
      <vt:lpstr>What is different in digital marketing?</vt:lpstr>
      <vt:lpstr>The Digital Marketing mix  ‘7D’</vt:lpstr>
      <vt:lpstr>PowerPoint-esitys</vt:lpstr>
      <vt:lpstr>‘Promotion’ in the digital context</vt:lpstr>
      <vt:lpstr>PowerPoint-esitys</vt:lpstr>
      <vt:lpstr>Multichannel marketing </vt:lpstr>
      <vt:lpstr>Digital marketing</vt:lpstr>
      <vt:lpstr>PowerPoint-esitys</vt:lpstr>
      <vt:lpstr>Offline - online  </vt:lpstr>
      <vt:lpstr>Differences online vs. offline marketing </vt:lpstr>
      <vt:lpstr>PowerPoint-esitys</vt:lpstr>
      <vt:lpstr>Advantages of digital marketing</vt:lpstr>
      <vt:lpstr>PowerPoint-esitys</vt:lpstr>
      <vt:lpstr>PowerPoint-esitys</vt:lpstr>
      <vt:lpstr>Features of the digital market</vt:lpstr>
      <vt:lpstr>What has made digital marketing possible?</vt:lpstr>
      <vt:lpstr>PowerPoint-esitys</vt:lpstr>
      <vt:lpstr>Most buying processes start on search engines </vt:lpstr>
      <vt:lpstr>… or social media </vt:lpstr>
      <vt:lpstr>Business (B2B) activity on internet</vt:lpstr>
      <vt:lpstr>Digital allows personalization</vt:lpstr>
      <vt:lpstr>   Digital marketing regulation - GDPR</vt:lpstr>
      <vt:lpstr>PowerPoint-esitys</vt:lpstr>
      <vt:lpstr>Trends and perspectives </vt:lpstr>
      <vt:lpstr>Which digital means are used to access services? </vt:lpstr>
      <vt:lpstr>Data about trends and website traffic on internet; sources</vt:lpstr>
      <vt:lpstr>PowerPoint-esitys</vt:lpstr>
      <vt:lpstr>Marketers use increasingly digital media</vt:lpstr>
      <vt:lpstr>Who does digital marketing tasks in organizations?</vt:lpstr>
      <vt:lpstr>What can be achieved on user level?</vt:lpstr>
      <vt:lpstr>PowerPoint-esitys</vt:lpstr>
      <vt:lpstr>PowerPoint-esitys</vt:lpstr>
      <vt:lpstr>The PESO model </vt:lpstr>
      <vt:lpstr>PowerPoint-esitys</vt:lpstr>
      <vt:lpstr>Owned media, example</vt:lpstr>
      <vt:lpstr>Paid media</vt:lpstr>
      <vt:lpstr>Earned media</vt:lpstr>
      <vt:lpstr>PowerPoint-esitys</vt:lpstr>
      <vt:lpstr>PowerPoint-esitys</vt:lpstr>
      <vt:lpstr>Questions that strategy is expected  to answer</vt:lpstr>
      <vt:lpstr>Sources</vt:lpstr>
      <vt:lpstr>PowerPoint-esitys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Digital marketing  1. Digital marketing context </dc:title>
  <dc:creator>Terhi</dc:creator>
  <cp:lastModifiedBy>Lehtonen Lasse</cp:lastModifiedBy>
  <cp:revision>1</cp:revision>
  <dcterms:modified xsi:type="dcterms:W3CDTF">2023-07-04T14:46:39Z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0x0101007679488AABDC1142A2456740B4F4999E</vt:lpwstr>
  </property>
</Properties>
</file>